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sldIdLst>
    <p:sldId id="361" r:id="rId2"/>
    <p:sldId id="345" r:id="rId3"/>
    <p:sldId id="257" r:id="rId4"/>
    <p:sldId id="258" r:id="rId5"/>
    <p:sldId id="259" r:id="rId6"/>
    <p:sldId id="260" r:id="rId7"/>
    <p:sldId id="261" r:id="rId8"/>
    <p:sldId id="262" r:id="rId9"/>
    <p:sldId id="273" r:id="rId10"/>
    <p:sldId id="263" r:id="rId11"/>
    <p:sldId id="264" r:id="rId12"/>
    <p:sldId id="267" r:id="rId13"/>
    <p:sldId id="266" r:id="rId14"/>
    <p:sldId id="275" r:id="rId15"/>
    <p:sldId id="274" r:id="rId16"/>
    <p:sldId id="354" r:id="rId17"/>
    <p:sldId id="279" r:id="rId18"/>
    <p:sldId id="276" r:id="rId19"/>
    <p:sldId id="414" r:id="rId20"/>
    <p:sldId id="280" r:id="rId21"/>
    <p:sldId id="415" r:id="rId22"/>
    <p:sldId id="282" r:id="rId23"/>
    <p:sldId id="293" r:id="rId24"/>
    <p:sldId id="300" r:id="rId25"/>
    <p:sldId id="296" r:id="rId26"/>
    <p:sldId id="294" r:id="rId27"/>
    <p:sldId id="299" r:id="rId28"/>
    <p:sldId id="302" r:id="rId29"/>
    <p:sldId id="301" r:id="rId30"/>
    <p:sldId id="292" r:id="rId31"/>
    <p:sldId id="281" r:id="rId32"/>
    <p:sldId id="283" r:id="rId33"/>
    <p:sldId id="284" r:id="rId34"/>
    <p:sldId id="285" r:id="rId35"/>
    <p:sldId id="288" r:id="rId36"/>
    <p:sldId id="289" r:id="rId37"/>
    <p:sldId id="290" r:id="rId38"/>
    <p:sldId id="303" r:id="rId39"/>
    <p:sldId id="291" r:id="rId40"/>
    <p:sldId id="305" r:id="rId41"/>
    <p:sldId id="308" r:id="rId42"/>
    <p:sldId id="306" r:id="rId43"/>
    <p:sldId id="307" r:id="rId44"/>
    <p:sldId id="309" r:id="rId45"/>
    <p:sldId id="313" r:id="rId46"/>
    <p:sldId id="314" r:id="rId47"/>
    <p:sldId id="316" r:id="rId48"/>
    <p:sldId id="315" r:id="rId49"/>
    <p:sldId id="317" r:id="rId50"/>
    <p:sldId id="319" r:id="rId51"/>
    <p:sldId id="318" r:id="rId52"/>
    <p:sldId id="323" r:id="rId53"/>
    <p:sldId id="324" r:id="rId54"/>
    <p:sldId id="325" r:id="rId55"/>
    <p:sldId id="326" r:id="rId56"/>
    <p:sldId id="327" r:id="rId57"/>
    <p:sldId id="416" r:id="rId58"/>
    <p:sldId id="417" r:id="rId59"/>
    <p:sldId id="418" r:id="rId60"/>
    <p:sldId id="419" r:id="rId61"/>
    <p:sldId id="420" r:id="rId62"/>
    <p:sldId id="421" r:id="rId63"/>
    <p:sldId id="423" r:id="rId64"/>
    <p:sldId id="424" r:id="rId65"/>
    <p:sldId id="328" r:id="rId66"/>
    <p:sldId id="329" r:id="rId67"/>
    <p:sldId id="331" r:id="rId68"/>
    <p:sldId id="344" r:id="rId69"/>
    <p:sldId id="333" r:id="rId70"/>
    <p:sldId id="332" r:id="rId71"/>
    <p:sldId id="334" r:id="rId72"/>
    <p:sldId id="338" r:id="rId73"/>
    <p:sldId id="340" r:id="rId74"/>
    <p:sldId id="341" r:id="rId75"/>
    <p:sldId id="342" r:id="rId76"/>
    <p:sldId id="362" r:id="rId77"/>
    <p:sldId id="366" r:id="rId78"/>
    <p:sldId id="371" r:id="rId79"/>
    <p:sldId id="372" r:id="rId80"/>
    <p:sldId id="363" r:id="rId81"/>
    <p:sldId id="378" r:id="rId82"/>
    <p:sldId id="383" r:id="rId83"/>
    <p:sldId id="384" r:id="rId84"/>
    <p:sldId id="369" r:id="rId85"/>
    <p:sldId id="382" r:id="rId86"/>
    <p:sldId id="386" r:id="rId87"/>
    <p:sldId id="385" r:id="rId88"/>
    <p:sldId id="402" r:id="rId89"/>
    <p:sldId id="387" r:id="rId90"/>
    <p:sldId id="392" r:id="rId91"/>
    <p:sldId id="393" r:id="rId92"/>
    <p:sldId id="394" r:id="rId93"/>
    <p:sldId id="397" r:id="rId94"/>
    <p:sldId id="396" r:id="rId95"/>
    <p:sldId id="398" r:id="rId96"/>
    <p:sldId id="399" r:id="rId97"/>
    <p:sldId id="407" r:id="rId98"/>
    <p:sldId id="408" r:id="rId99"/>
    <p:sldId id="409" r:id="rId100"/>
    <p:sldId id="400" r:id="rId101"/>
    <p:sldId id="413" r:id="rId102"/>
    <p:sldId id="401" r:id="rId10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E397A4-3A73-44A2-B645-AF9298F2C3CC}" v="1098" dt="2026-04-26T07:38:26.2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52" autoAdjust="0"/>
  </p:normalViewPr>
  <p:slideViewPr>
    <p:cSldViewPr snapToGrid="0">
      <p:cViewPr varScale="1">
        <p:scale>
          <a:sx n="74" d="100"/>
          <a:sy n="74" d="100"/>
        </p:scale>
        <p:origin x="3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microsoft.com/office/2015/10/relationships/revisionInfo" Target="revisionInfo.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43B12E-7D1C-4041-A7EB-E03E2F083AA2}" type="datetimeFigureOut">
              <a:rPr lang="de-AT" smtClean="0"/>
              <a:t>01.05.2026</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28BC4-194F-4F23-BB8D-90D3A8DC1A92}" type="slidenum">
              <a:rPr lang="de-AT" smtClean="0"/>
              <a:t>‹Nr.›</a:t>
            </a:fld>
            <a:endParaRPr lang="de-AT"/>
          </a:p>
        </p:txBody>
      </p:sp>
    </p:spTree>
    <p:extLst>
      <p:ext uri="{BB962C8B-B14F-4D97-AF65-F5344CB8AC3E}">
        <p14:creationId xmlns:p14="http://schemas.microsoft.com/office/powerpoint/2010/main" val="2004481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1</a:t>
            </a:fld>
            <a:endParaRPr lang="de-AT"/>
          </a:p>
        </p:txBody>
      </p:sp>
    </p:spTree>
    <p:extLst>
      <p:ext uri="{BB962C8B-B14F-4D97-AF65-F5344CB8AC3E}">
        <p14:creationId xmlns:p14="http://schemas.microsoft.com/office/powerpoint/2010/main" val="1489861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15</a:t>
            </a:fld>
            <a:endParaRPr lang="de-AT"/>
          </a:p>
        </p:txBody>
      </p:sp>
    </p:spTree>
    <p:extLst>
      <p:ext uri="{BB962C8B-B14F-4D97-AF65-F5344CB8AC3E}">
        <p14:creationId xmlns:p14="http://schemas.microsoft.com/office/powerpoint/2010/main" val="267891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45 km östlich von Bordeaux, </a:t>
            </a:r>
            <a:r>
              <a:rPr lang="de-AT" dirty="0"/>
              <a:t>östlich von Saint-</a:t>
            </a:r>
            <a:r>
              <a:rPr lang="de-AT" dirty="0" err="1"/>
              <a:t>Émilion</a:t>
            </a:r>
            <a:endParaRPr lang="de-AT" dirty="0"/>
          </a:p>
          <a:p>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16</a:t>
            </a:fld>
            <a:endParaRPr lang="de-AT"/>
          </a:p>
        </p:txBody>
      </p:sp>
    </p:spTree>
    <p:extLst>
      <p:ext uri="{BB962C8B-B14F-4D97-AF65-F5344CB8AC3E}">
        <p14:creationId xmlns:p14="http://schemas.microsoft.com/office/powerpoint/2010/main" val="1546307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Übersicht des Besitzes von </a:t>
            </a:r>
            <a:r>
              <a:rPr lang="de-DE" dirty="0" err="1"/>
              <a:t>Hernn</a:t>
            </a:r>
            <a:r>
              <a:rPr lang="de-DE" dirty="0"/>
              <a:t> Graf</a:t>
            </a:r>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17</a:t>
            </a:fld>
            <a:endParaRPr lang="de-AT"/>
          </a:p>
        </p:txBody>
      </p:sp>
    </p:spTree>
    <p:extLst>
      <p:ext uri="{BB962C8B-B14F-4D97-AF65-F5344CB8AC3E}">
        <p14:creationId xmlns:p14="http://schemas.microsoft.com/office/powerpoint/2010/main" val="3783741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r>
              <a:rPr lang="de-DE" dirty="0"/>
              <a:t>Weingut mit bewusst nicht entfernten Resten der alten Mauern</a:t>
            </a:r>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18</a:t>
            </a:fld>
            <a:endParaRPr lang="de-AT"/>
          </a:p>
        </p:txBody>
      </p:sp>
    </p:spTree>
    <p:extLst>
      <p:ext uri="{BB962C8B-B14F-4D97-AF65-F5344CB8AC3E}">
        <p14:creationId xmlns:p14="http://schemas.microsoft.com/office/powerpoint/2010/main" val="2953518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r>
              <a:rPr lang="de-DE" dirty="0"/>
              <a:t>Virgin Aubrion mit Tonamphore</a:t>
            </a:r>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24</a:t>
            </a:fld>
            <a:endParaRPr lang="de-AT"/>
          </a:p>
        </p:txBody>
      </p:sp>
    </p:spTree>
    <p:extLst>
      <p:ext uri="{BB962C8B-B14F-4D97-AF65-F5344CB8AC3E}">
        <p14:creationId xmlns:p14="http://schemas.microsoft.com/office/powerpoint/2010/main" val="1180163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r>
              <a:rPr lang="de-DE" dirty="0"/>
              <a:t>Winzerin Virgin Aubrion, Familie mit Amphoren und Tieren</a:t>
            </a:r>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25</a:t>
            </a:fld>
            <a:endParaRPr lang="de-AT"/>
          </a:p>
        </p:txBody>
      </p:sp>
    </p:spTree>
    <p:extLst>
      <p:ext uri="{BB962C8B-B14F-4D97-AF65-F5344CB8AC3E}">
        <p14:creationId xmlns:p14="http://schemas.microsoft.com/office/powerpoint/2010/main" val="3682231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r>
              <a:rPr lang="de-DE" dirty="0"/>
              <a:t>Das Weingut</a:t>
            </a:r>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26</a:t>
            </a:fld>
            <a:endParaRPr lang="de-AT"/>
          </a:p>
        </p:txBody>
      </p:sp>
    </p:spTree>
    <p:extLst>
      <p:ext uri="{BB962C8B-B14F-4D97-AF65-F5344CB8AC3E}">
        <p14:creationId xmlns:p14="http://schemas.microsoft.com/office/powerpoint/2010/main" val="2087715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r>
              <a:rPr lang="de-DE" dirty="0"/>
              <a:t>Herr Osiris mit ägyptischer Gottheit</a:t>
            </a:r>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33</a:t>
            </a:fld>
            <a:endParaRPr lang="de-AT"/>
          </a:p>
        </p:txBody>
      </p:sp>
    </p:spTree>
    <p:extLst>
      <p:ext uri="{BB962C8B-B14F-4D97-AF65-F5344CB8AC3E}">
        <p14:creationId xmlns:p14="http://schemas.microsoft.com/office/powerpoint/2010/main" val="971818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r>
              <a:rPr lang="de-DE" dirty="0"/>
              <a:t>Das Weingut aus der Vogelperspektive </a:t>
            </a:r>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34</a:t>
            </a:fld>
            <a:endParaRPr lang="de-AT"/>
          </a:p>
        </p:txBody>
      </p:sp>
    </p:spTree>
    <p:extLst>
      <p:ext uri="{BB962C8B-B14F-4D97-AF65-F5344CB8AC3E}">
        <p14:creationId xmlns:p14="http://schemas.microsoft.com/office/powerpoint/2010/main" val="150179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r>
              <a:rPr lang="de-DE" dirty="0"/>
              <a:t>Kurze Zusammenfassung der Familie Baron de Rothschild (Lafite)</a:t>
            </a:r>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40</a:t>
            </a:fld>
            <a:endParaRPr lang="de-AT"/>
          </a:p>
        </p:txBody>
      </p:sp>
    </p:spTree>
    <p:extLst>
      <p:ext uri="{BB962C8B-B14F-4D97-AF65-F5344CB8AC3E}">
        <p14:creationId xmlns:p14="http://schemas.microsoft.com/office/powerpoint/2010/main" val="3208339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r>
              <a:rPr lang="de-DE" dirty="0"/>
              <a:t>Wir bewegen uns Heute im Gebiet Sauternes, Graves, </a:t>
            </a:r>
            <a:r>
              <a:rPr lang="de-DE" dirty="0" err="1"/>
              <a:t>Barsac</a:t>
            </a:r>
            <a:r>
              <a:rPr lang="de-DE" dirty="0"/>
              <a:t>, </a:t>
            </a:r>
            <a:r>
              <a:rPr lang="de-DE" dirty="0" err="1"/>
              <a:t>Pessac-Leognan</a:t>
            </a:r>
            <a:r>
              <a:rPr lang="de-DE" dirty="0"/>
              <a:t>, Pauillac ( </a:t>
            </a:r>
            <a:r>
              <a:rPr lang="de-AT" b="0" dirty="0"/>
              <a:t>AOC-Bordeaux Blanc </a:t>
            </a:r>
            <a:r>
              <a:rPr lang="de-AT" dirty="0"/>
              <a:t>)</a:t>
            </a:r>
            <a:r>
              <a:rPr lang="de-DE" dirty="0"/>
              <a:t> und nur 2 vom rechten Ufer, </a:t>
            </a:r>
            <a:r>
              <a:rPr lang="de-DE" dirty="0" err="1"/>
              <a:t>nähmlich</a:t>
            </a:r>
            <a:r>
              <a:rPr lang="de-DE" dirty="0"/>
              <a:t> </a:t>
            </a:r>
            <a:r>
              <a:rPr lang="de-DE" dirty="0" err="1"/>
              <a:t>Appelation</a:t>
            </a:r>
            <a:r>
              <a:rPr lang="de-DE" dirty="0"/>
              <a:t> Cotes de Castillon, </a:t>
            </a:r>
            <a:r>
              <a:rPr lang="de-AT" b="0" dirty="0"/>
              <a:t>AOC-Bordeaux </a:t>
            </a:r>
            <a:r>
              <a:rPr lang="de-DE" dirty="0"/>
              <a:t>Bourdeaux in der nähe von </a:t>
            </a:r>
            <a:r>
              <a:rPr lang="de-DE" dirty="0" err="1"/>
              <a:t>Fonsac</a:t>
            </a:r>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2</a:t>
            </a:fld>
            <a:endParaRPr lang="de-AT"/>
          </a:p>
        </p:txBody>
      </p:sp>
    </p:spTree>
    <p:extLst>
      <p:ext uri="{BB962C8B-B14F-4D97-AF65-F5344CB8AC3E}">
        <p14:creationId xmlns:p14="http://schemas.microsoft.com/office/powerpoint/2010/main" val="2172656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r>
              <a:rPr lang="de-AT" dirty="0"/>
              <a:t>Baron Éric de Rothschild  und Saskia de Rothschild</a:t>
            </a:r>
          </a:p>
        </p:txBody>
      </p:sp>
      <p:sp>
        <p:nvSpPr>
          <p:cNvPr id="4" name="Foliennummernplatzhalter 3"/>
          <p:cNvSpPr>
            <a:spLocks noGrp="1"/>
          </p:cNvSpPr>
          <p:nvPr>
            <p:ph type="sldNum" sz="quarter" idx="5"/>
          </p:nvPr>
        </p:nvSpPr>
        <p:spPr/>
        <p:txBody>
          <a:bodyPr/>
          <a:lstStyle/>
          <a:p>
            <a:fld id="{A6F28BC4-194F-4F23-BB8D-90D3A8DC1A92}" type="slidenum">
              <a:rPr lang="de-AT" smtClean="0"/>
              <a:t>41</a:t>
            </a:fld>
            <a:endParaRPr lang="de-AT"/>
          </a:p>
        </p:txBody>
      </p:sp>
    </p:spTree>
    <p:extLst>
      <p:ext uri="{BB962C8B-B14F-4D97-AF65-F5344CB8AC3E}">
        <p14:creationId xmlns:p14="http://schemas.microsoft.com/office/powerpoint/2010/main" val="649898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r>
              <a:rPr lang="de-DE" dirty="0"/>
              <a:t>Kurze Auflistung der Besitze</a:t>
            </a:r>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42</a:t>
            </a:fld>
            <a:endParaRPr lang="de-AT"/>
          </a:p>
        </p:txBody>
      </p:sp>
    </p:spTree>
    <p:extLst>
      <p:ext uri="{BB962C8B-B14F-4D97-AF65-F5344CB8AC3E}">
        <p14:creationId xmlns:p14="http://schemas.microsoft.com/office/powerpoint/2010/main" val="3137964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r>
              <a:rPr lang="de-DE" dirty="0"/>
              <a:t>Das Weingut</a:t>
            </a:r>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44</a:t>
            </a:fld>
            <a:endParaRPr lang="de-AT"/>
          </a:p>
        </p:txBody>
      </p:sp>
    </p:spTree>
    <p:extLst>
      <p:ext uri="{BB962C8B-B14F-4D97-AF65-F5344CB8AC3E}">
        <p14:creationId xmlns:p14="http://schemas.microsoft.com/office/powerpoint/2010/main" val="3904537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r>
              <a:rPr lang="de-DE" dirty="0"/>
              <a:t>Kieselsteine sind typisch für Graves.  Speichern Wärme und sorgen für gleichmäßige Reifung</a:t>
            </a:r>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48</a:t>
            </a:fld>
            <a:endParaRPr lang="de-AT"/>
          </a:p>
        </p:txBody>
      </p:sp>
    </p:spTree>
    <p:extLst>
      <p:ext uri="{BB962C8B-B14F-4D97-AF65-F5344CB8AC3E}">
        <p14:creationId xmlns:p14="http://schemas.microsoft.com/office/powerpoint/2010/main" val="1621597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r>
              <a:rPr lang="de-DE" dirty="0"/>
              <a:t>Kurz unter Bourdeaux</a:t>
            </a:r>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49</a:t>
            </a:fld>
            <a:endParaRPr lang="de-AT"/>
          </a:p>
        </p:txBody>
      </p:sp>
    </p:spTree>
    <p:extLst>
      <p:ext uri="{BB962C8B-B14F-4D97-AF65-F5344CB8AC3E}">
        <p14:creationId xmlns:p14="http://schemas.microsoft.com/office/powerpoint/2010/main" val="91461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r>
              <a:rPr lang="de-DE" dirty="0"/>
              <a:t>Sehr modernes Weingut, top gepflegt</a:t>
            </a:r>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51</a:t>
            </a:fld>
            <a:endParaRPr lang="de-AT"/>
          </a:p>
        </p:txBody>
      </p:sp>
    </p:spTree>
    <p:extLst>
      <p:ext uri="{BB962C8B-B14F-4D97-AF65-F5344CB8AC3E}">
        <p14:creationId xmlns:p14="http://schemas.microsoft.com/office/powerpoint/2010/main" val="3240351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r>
              <a:rPr lang="de-DE" dirty="0"/>
              <a:t>Weinkeller, extrem modern</a:t>
            </a:r>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53</a:t>
            </a:fld>
            <a:endParaRPr lang="de-AT"/>
          </a:p>
        </p:txBody>
      </p:sp>
    </p:spTree>
    <p:extLst>
      <p:ext uri="{BB962C8B-B14F-4D97-AF65-F5344CB8AC3E}">
        <p14:creationId xmlns:p14="http://schemas.microsoft.com/office/powerpoint/2010/main" val="2123493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Chateau Haut </a:t>
            </a:r>
            <a:r>
              <a:rPr lang="de-DE" dirty="0" err="1"/>
              <a:t>Caplane</a:t>
            </a:r>
            <a:r>
              <a:rPr lang="de-DE" dirty="0"/>
              <a:t> gehörte einer französischen Versicherungsgesellschaft,  (MAAF Assurance)</a:t>
            </a:r>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58</a:t>
            </a:fld>
            <a:endParaRPr lang="de-AT"/>
          </a:p>
        </p:txBody>
      </p:sp>
    </p:spTree>
    <p:extLst>
      <p:ext uri="{BB962C8B-B14F-4D97-AF65-F5344CB8AC3E}">
        <p14:creationId xmlns:p14="http://schemas.microsoft.com/office/powerpoint/2010/main" val="30449595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Weingut, und der Mond (Markenzeichen) von Clos des Lunes</a:t>
            </a:r>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60</a:t>
            </a:fld>
            <a:endParaRPr lang="de-AT"/>
          </a:p>
        </p:txBody>
      </p:sp>
    </p:spTree>
    <p:extLst>
      <p:ext uri="{BB962C8B-B14F-4D97-AF65-F5344CB8AC3E}">
        <p14:creationId xmlns:p14="http://schemas.microsoft.com/office/powerpoint/2010/main" val="2418458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Lune d </a:t>
            </a:r>
            <a:r>
              <a:rPr lang="de-DE" dirty="0" err="1"/>
              <a:t>or</a:t>
            </a:r>
            <a:r>
              <a:rPr lang="de-DE" dirty="0"/>
              <a:t> 20 Bourdeaux Fässer </a:t>
            </a:r>
          </a:p>
          <a:p>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63</a:t>
            </a:fld>
            <a:endParaRPr lang="de-AT"/>
          </a:p>
        </p:txBody>
      </p:sp>
    </p:spTree>
    <p:extLst>
      <p:ext uri="{BB962C8B-B14F-4D97-AF65-F5344CB8AC3E}">
        <p14:creationId xmlns:p14="http://schemas.microsoft.com/office/powerpoint/2010/main" val="2413859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r>
              <a:rPr lang="de-DE" dirty="0"/>
              <a:t>Österreich im Vergleich 44.200 Hektar Rebfläche</a:t>
            </a:r>
          </a:p>
          <a:p>
            <a:r>
              <a:rPr lang="de-AT" b="0" dirty="0"/>
              <a:t>2,56 Millionen Hektoliter </a:t>
            </a:r>
          </a:p>
          <a:p>
            <a:r>
              <a:rPr lang="de-AT" b="0" dirty="0"/>
              <a:t>Rund 11.000 Weinbaubetriebe, nur 4000 füllen Wein selbst in Flaschen</a:t>
            </a:r>
            <a:endParaRPr lang="de-DE" b="0" dirty="0"/>
          </a:p>
          <a:p>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3</a:t>
            </a:fld>
            <a:endParaRPr lang="de-AT"/>
          </a:p>
        </p:txBody>
      </p:sp>
    </p:spTree>
    <p:extLst>
      <p:ext uri="{BB962C8B-B14F-4D97-AF65-F5344CB8AC3E}">
        <p14:creationId xmlns:p14="http://schemas.microsoft.com/office/powerpoint/2010/main" val="17546526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r>
              <a:rPr lang="de-DE" dirty="0"/>
              <a:t>Davon nur 6 Hektar mit Weißwein bepflanzt</a:t>
            </a:r>
          </a:p>
          <a:p>
            <a:r>
              <a:rPr lang="de-DE" dirty="0"/>
              <a:t>Bernard ist auch Miteigentümer vom ersten Weingut das wir verkostet haben, </a:t>
            </a:r>
            <a:r>
              <a:rPr lang="de-DE" dirty="0" err="1"/>
              <a:t>Ch</a:t>
            </a:r>
            <a:r>
              <a:rPr lang="de-DE" dirty="0"/>
              <a:t> Giraud</a:t>
            </a:r>
          </a:p>
          <a:p>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67</a:t>
            </a:fld>
            <a:endParaRPr lang="de-AT"/>
          </a:p>
        </p:txBody>
      </p:sp>
    </p:spTree>
    <p:extLst>
      <p:ext uri="{BB962C8B-B14F-4D97-AF65-F5344CB8AC3E}">
        <p14:creationId xmlns:p14="http://schemas.microsoft.com/office/powerpoint/2010/main" val="26678040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r>
              <a:rPr lang="de-DE" dirty="0"/>
              <a:t>Olivier Bernard, ein sehr lustiger Typ, haben den Herrn dieses Jahr auf der Vin Paris kennengelernt, wurden erst am großen Stand von Mitarbeitern bedient, nach etwas Zeit </a:t>
            </a:r>
            <a:r>
              <a:rPr lang="de-DE" dirty="0" err="1"/>
              <a:t>erhebte</a:t>
            </a:r>
            <a:r>
              <a:rPr lang="de-DE" dirty="0"/>
              <a:t> er sich, fragte was wir, doch eine eher junge runde auf der Messe machen, da erklärten wir Ihn im gebrochenen </a:t>
            </a:r>
            <a:r>
              <a:rPr lang="de-DE" dirty="0" err="1"/>
              <a:t>französich</a:t>
            </a:r>
            <a:r>
              <a:rPr lang="de-DE" dirty="0"/>
              <a:t> englisch, das wir </a:t>
            </a:r>
            <a:r>
              <a:rPr lang="de-DE" dirty="0" err="1"/>
              <a:t>Somelieres</a:t>
            </a:r>
            <a:r>
              <a:rPr lang="de-DE" dirty="0"/>
              <a:t> und Chevaliers de Vin </a:t>
            </a:r>
            <a:r>
              <a:rPr lang="de-DE" dirty="0" err="1"/>
              <a:t>from</a:t>
            </a:r>
            <a:r>
              <a:rPr lang="de-DE" dirty="0"/>
              <a:t> </a:t>
            </a:r>
            <a:r>
              <a:rPr lang="de-DE" dirty="0" err="1"/>
              <a:t>Austriche</a:t>
            </a:r>
            <a:r>
              <a:rPr lang="de-DE" dirty="0"/>
              <a:t> sind und privat mehrere Kartons seines Weines zuhause im Keller haben und seine Weine sehr schätzten, er freute sich,  stellte sich zu uns, scherzte und blühte auf und lies uns alles verkosten aus seinen </a:t>
            </a:r>
            <a:r>
              <a:rPr lang="de-DE" dirty="0" err="1"/>
              <a:t>Portofolio</a:t>
            </a:r>
            <a:r>
              <a:rPr lang="de-DE" dirty="0"/>
              <a:t>. Vor allem trank er auch sehr beherzt mit und lies mehrere Archiv Weine von seinen Mitarbeitern für uns und sich bringen. Er hat uns auch auf sein Chateau eingeladen.</a:t>
            </a:r>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69</a:t>
            </a:fld>
            <a:endParaRPr lang="de-AT"/>
          </a:p>
        </p:txBody>
      </p:sp>
    </p:spTree>
    <p:extLst>
      <p:ext uri="{BB962C8B-B14F-4D97-AF65-F5344CB8AC3E}">
        <p14:creationId xmlns:p14="http://schemas.microsoft.com/office/powerpoint/2010/main" val="18352523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r>
              <a:rPr lang="de-DE" dirty="0"/>
              <a:t>Eingangsbereich</a:t>
            </a:r>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71</a:t>
            </a:fld>
            <a:endParaRPr lang="de-AT"/>
          </a:p>
        </p:txBody>
      </p:sp>
    </p:spTree>
    <p:extLst>
      <p:ext uri="{BB962C8B-B14F-4D97-AF65-F5344CB8AC3E}">
        <p14:creationId xmlns:p14="http://schemas.microsoft.com/office/powerpoint/2010/main" val="7080991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r>
              <a:rPr lang="de-DE" dirty="0"/>
              <a:t>Heiner Lobenberg</a:t>
            </a:r>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73</a:t>
            </a:fld>
            <a:endParaRPr lang="de-AT"/>
          </a:p>
        </p:txBody>
      </p:sp>
    </p:spTree>
    <p:extLst>
      <p:ext uri="{BB962C8B-B14F-4D97-AF65-F5344CB8AC3E}">
        <p14:creationId xmlns:p14="http://schemas.microsoft.com/office/powerpoint/2010/main" val="5357395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gilt jedoch unter Experten qualitativ oft als "Super Second", da seine Weine regelmäßig das Niveau deutlich höher klassifizierter Güter erreichen</a:t>
            </a:r>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weltweit renommiertes Weingut</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ideale Entwässerung, zwingen Reben zur tiefer Verwurzelung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76</a:t>
            </a:fld>
            <a:endParaRPr lang="de-AT"/>
          </a:p>
        </p:txBody>
      </p:sp>
    </p:spTree>
    <p:extLst>
      <p:ext uri="{BB962C8B-B14F-4D97-AF65-F5344CB8AC3E}">
        <p14:creationId xmlns:p14="http://schemas.microsoft.com/office/powerpoint/2010/main" val="9470963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r>
              <a:rPr lang="de-DE" dirty="0"/>
              <a:t>Jean-Michel Cazes prägte das Gut maßgeblich bis zu seinem Tod 2023</a:t>
            </a:r>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77</a:t>
            </a:fld>
            <a:endParaRPr lang="de-AT"/>
          </a:p>
        </p:txBody>
      </p:sp>
    </p:spTree>
    <p:extLst>
      <p:ext uri="{BB962C8B-B14F-4D97-AF65-F5344CB8AC3E}">
        <p14:creationId xmlns:p14="http://schemas.microsoft.com/office/powerpoint/2010/main" val="39501589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r>
              <a:rPr lang="de-DE" dirty="0"/>
              <a:t>Familienfoto</a:t>
            </a:r>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78</a:t>
            </a:fld>
            <a:endParaRPr lang="de-AT"/>
          </a:p>
        </p:txBody>
      </p:sp>
    </p:spTree>
    <p:extLst>
      <p:ext uri="{BB962C8B-B14F-4D97-AF65-F5344CB8AC3E}">
        <p14:creationId xmlns:p14="http://schemas.microsoft.com/office/powerpoint/2010/main" val="6066112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r>
              <a:rPr lang="de-DE" dirty="0"/>
              <a:t>Heiner Lobenberg versteht sich gut mit J</a:t>
            </a:r>
            <a:r>
              <a:rPr lang="de-AT" dirty="0" err="1"/>
              <a:t>ean</a:t>
            </a:r>
            <a:r>
              <a:rPr lang="de-AT" dirty="0"/>
              <a:t>-Charles Cazes </a:t>
            </a:r>
          </a:p>
        </p:txBody>
      </p:sp>
      <p:sp>
        <p:nvSpPr>
          <p:cNvPr id="4" name="Foliennummernplatzhalter 3"/>
          <p:cNvSpPr>
            <a:spLocks noGrp="1"/>
          </p:cNvSpPr>
          <p:nvPr>
            <p:ph type="sldNum" sz="quarter" idx="5"/>
          </p:nvPr>
        </p:nvSpPr>
        <p:spPr/>
        <p:txBody>
          <a:bodyPr/>
          <a:lstStyle/>
          <a:p>
            <a:fld id="{A6F28BC4-194F-4F23-BB8D-90D3A8DC1A92}" type="slidenum">
              <a:rPr lang="de-AT" smtClean="0"/>
              <a:t>85</a:t>
            </a:fld>
            <a:endParaRPr lang="de-AT"/>
          </a:p>
        </p:txBody>
      </p:sp>
    </p:spTree>
    <p:extLst>
      <p:ext uri="{BB962C8B-B14F-4D97-AF65-F5344CB8AC3E}">
        <p14:creationId xmlns:p14="http://schemas.microsoft.com/office/powerpoint/2010/main" val="8731369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r>
              <a:rPr lang="de-AT" sz="1200" kern="1200" dirty="0">
                <a:solidFill>
                  <a:schemeClr val="tx1"/>
                </a:solidFill>
                <a:effectLst/>
                <a:latin typeface="+mn-lt"/>
                <a:ea typeface="+mn-ea"/>
                <a:cs typeface="+mn-cs"/>
              </a:rPr>
              <a:t>Château Lamothe liegt nur etwas über einen Kilometer entfernt vom berühmten Château </a:t>
            </a:r>
            <a:r>
              <a:rPr lang="de-AT" sz="1200" b="1" kern="1200" dirty="0" err="1">
                <a:solidFill>
                  <a:schemeClr val="tx1"/>
                </a:solidFill>
                <a:effectLst/>
                <a:latin typeface="+mn-lt"/>
                <a:ea typeface="+mn-ea"/>
                <a:cs typeface="+mn-cs"/>
              </a:rPr>
              <a:t>Guiraud</a:t>
            </a:r>
            <a:r>
              <a:rPr lang="de-AT" sz="1200" b="1" kern="1200" dirty="0">
                <a:solidFill>
                  <a:schemeClr val="tx1"/>
                </a:solidFill>
                <a:effectLst/>
                <a:latin typeface="+mn-lt"/>
                <a:ea typeface="+mn-ea"/>
                <a:cs typeface="+mn-cs"/>
              </a:rPr>
              <a:t>.</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Deuxieme</a:t>
            </a:r>
            <a:r>
              <a:rPr lang="de-AT" sz="1200" kern="1200" dirty="0">
                <a:solidFill>
                  <a:schemeClr val="tx1"/>
                </a:solidFill>
                <a:effectLst/>
                <a:latin typeface="+mn-lt"/>
                <a:ea typeface="+mn-ea"/>
                <a:cs typeface="+mn-cs"/>
              </a:rPr>
              <a:t> Cru Classe 1855, mit knapp sieben Hektar absolutem Top-Terroir, durchschnittlich 40 Jahre alte Reben. Lamothe ist ein echter Sauternes-Geheimtipp und wird von Kennern insbesondere für sein weit zurückreichendes Archiv geschätzt</a:t>
            </a:r>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87</a:t>
            </a:fld>
            <a:endParaRPr lang="de-AT"/>
          </a:p>
        </p:txBody>
      </p:sp>
    </p:spTree>
    <p:extLst>
      <p:ext uri="{BB962C8B-B14F-4D97-AF65-F5344CB8AC3E}">
        <p14:creationId xmlns:p14="http://schemas.microsoft.com/office/powerpoint/2010/main" val="42106561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94</a:t>
            </a:fld>
            <a:endParaRPr lang="de-AT"/>
          </a:p>
        </p:txBody>
      </p:sp>
    </p:spTree>
    <p:extLst>
      <p:ext uri="{BB962C8B-B14F-4D97-AF65-F5344CB8AC3E}">
        <p14:creationId xmlns:p14="http://schemas.microsoft.com/office/powerpoint/2010/main" val="261342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err="1"/>
              <a:t>Semillion</a:t>
            </a:r>
            <a:r>
              <a:rPr lang="de-AT" dirty="0"/>
              <a:t> (dünne Schale, anfällig für Edelfäule)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err="1">
                <a:solidFill>
                  <a:schemeClr val="tx1"/>
                </a:solidFill>
                <a:effectLst/>
                <a:latin typeface="+mn-lt"/>
                <a:ea typeface="+mn-ea"/>
                <a:cs typeface="+mn-cs"/>
              </a:rPr>
              <a:t>Muscadelle</a:t>
            </a:r>
            <a:r>
              <a:rPr lang="de-AT" sz="1200" kern="1200" dirty="0">
                <a:solidFill>
                  <a:schemeClr val="tx1"/>
                </a:solidFill>
                <a:effectLst/>
                <a:latin typeface="+mn-lt"/>
                <a:ea typeface="+mn-ea"/>
                <a:cs typeface="+mn-cs"/>
              </a:rPr>
              <a:t> (gehört nicht zur Muskateller Familie, anfällig für Botrytis)</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a:solidFill>
                  <a:schemeClr val="tx1"/>
                </a:solidFill>
                <a:effectLst/>
                <a:latin typeface="+mn-lt"/>
                <a:ea typeface="+mn-ea"/>
                <a:cs typeface="+mn-cs"/>
              </a:rPr>
              <a:t>Ugni Blanc (Trebbiano, 157 Synonyme, meistangebaute Rebsorte in FRA)</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err="1">
                <a:solidFill>
                  <a:schemeClr val="tx1"/>
                </a:solidFill>
                <a:effectLst/>
                <a:latin typeface="+mn-lt"/>
                <a:ea typeface="+mn-ea"/>
                <a:cs typeface="+mn-cs"/>
              </a:rPr>
              <a:t>Colombard</a:t>
            </a:r>
            <a:r>
              <a:rPr lang="de-AT" sz="1200" kern="1200" dirty="0">
                <a:solidFill>
                  <a:schemeClr val="tx1"/>
                </a:solidFill>
                <a:effectLst/>
                <a:latin typeface="+mn-lt"/>
                <a:ea typeface="+mn-ea"/>
                <a:cs typeface="+mn-cs"/>
              </a:rPr>
              <a:t> (hohe Säure, deswegen fast nur </a:t>
            </a:r>
            <a:r>
              <a:rPr lang="de-AT" sz="1200" kern="1200" dirty="0" err="1">
                <a:solidFill>
                  <a:schemeClr val="tx1"/>
                </a:solidFill>
                <a:effectLst/>
                <a:latin typeface="+mn-lt"/>
                <a:ea typeface="+mn-ea"/>
                <a:cs typeface="+mn-cs"/>
              </a:rPr>
              <a:t>Cuvee</a:t>
            </a:r>
            <a:r>
              <a:rPr lang="de-AT" sz="1200" kern="1200" dirty="0">
                <a:solidFill>
                  <a:schemeClr val="tx1"/>
                </a:solidFill>
                <a:effectLst/>
                <a:latin typeface="+mn-lt"/>
                <a:ea typeface="+mn-ea"/>
                <a:cs typeface="+mn-cs"/>
              </a:rPr>
              <a:t> Partner, Nachkomme des Chenin Blanc)</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a:solidFill>
                  <a:schemeClr val="tx1"/>
                </a:solidFill>
                <a:effectLst/>
                <a:latin typeface="+mn-lt"/>
                <a:ea typeface="+mn-ea"/>
                <a:cs typeface="+mn-cs"/>
              </a:rPr>
              <a:t>Merlot Blanc (ca. 176 Hektar stand 2000, 1958 wurden noch über 5k Hektar erfasst, seit 1995 nicht mehr nachgepflanzt)  </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err="1">
                <a:solidFill>
                  <a:schemeClr val="tx1"/>
                </a:solidFill>
                <a:effectLst/>
                <a:latin typeface="+mn-lt"/>
                <a:ea typeface="+mn-ea"/>
                <a:cs typeface="+mn-cs"/>
              </a:rPr>
              <a:t>Mauzac</a:t>
            </a:r>
            <a:r>
              <a:rPr lang="de-AT" sz="1200" kern="1200" dirty="0">
                <a:solidFill>
                  <a:schemeClr val="tx1"/>
                </a:solidFill>
                <a:effectLst/>
                <a:latin typeface="+mn-lt"/>
                <a:ea typeface="+mn-ea"/>
                <a:cs typeface="+mn-cs"/>
              </a:rPr>
              <a:t> (kommt eher in Südfrankreich vor)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a:solidFill>
                  <a:schemeClr val="tx1"/>
                </a:solidFill>
                <a:effectLst/>
                <a:latin typeface="+mn-lt"/>
                <a:ea typeface="+mn-ea"/>
                <a:cs typeface="+mn-cs"/>
              </a:rPr>
              <a:t>In Spitzengewächsen nur die ersten drei Rebsorten.</a:t>
            </a:r>
          </a:p>
          <a:p>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5</a:t>
            </a:fld>
            <a:endParaRPr lang="de-AT"/>
          </a:p>
        </p:txBody>
      </p:sp>
    </p:spTree>
    <p:extLst>
      <p:ext uri="{BB962C8B-B14F-4D97-AF65-F5344CB8AC3E}">
        <p14:creationId xmlns:p14="http://schemas.microsoft.com/office/powerpoint/2010/main" val="20219651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Ursprünglich aus der Immobilienbranche, sein Lebenstraum ein Weingut zu besitzen </a:t>
            </a:r>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99</a:t>
            </a:fld>
            <a:endParaRPr lang="de-AT"/>
          </a:p>
        </p:txBody>
      </p:sp>
    </p:spTree>
    <p:extLst>
      <p:ext uri="{BB962C8B-B14F-4D97-AF65-F5344CB8AC3E}">
        <p14:creationId xmlns:p14="http://schemas.microsoft.com/office/powerpoint/2010/main" val="4181879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a:solidFill>
                  <a:schemeClr val="tx1"/>
                </a:solidFill>
                <a:effectLst/>
                <a:latin typeface="+mn-lt"/>
                <a:ea typeface="+mn-ea"/>
                <a:cs typeface="+mn-cs"/>
              </a:rPr>
              <a:t>Umfangreiche weinbauliche Innovationen sind Bourdeaux Antwort auf den Klimawandel. Seit 2021 sind 6 neue Rebsorten zugelassen. Um den Stil der Weine trotz Klimaveränderungen wie steigende Temperaturen, länger andauernde Hitzewellen und kürzeren Reifezyklen zu gewährleisten, wurden nun insgesamt 6 neue Rebsorten zugelassen. Nach 10 jähriger Forschung wurden 52 Rebsorten ausgiebig getestet. Zugelassen sind nun:</a:t>
            </a:r>
          </a:p>
          <a:p>
            <a:r>
              <a:rPr lang="de-AT" sz="1200" kern="1200" dirty="0">
                <a:solidFill>
                  <a:schemeClr val="tx1"/>
                </a:solidFill>
                <a:effectLst/>
                <a:latin typeface="+mn-lt"/>
                <a:ea typeface="+mn-ea"/>
                <a:cs typeface="+mn-cs"/>
              </a:rPr>
              <a:t>In Weiße Sorten: </a:t>
            </a:r>
            <a:r>
              <a:rPr lang="de-AT" sz="1200" kern="1200" dirty="0" err="1">
                <a:solidFill>
                  <a:schemeClr val="tx1"/>
                </a:solidFill>
                <a:effectLst/>
                <a:latin typeface="+mn-lt"/>
                <a:ea typeface="+mn-ea"/>
                <a:cs typeface="+mn-cs"/>
              </a:rPr>
              <a:t>Alvarinho</a:t>
            </a:r>
            <a:r>
              <a:rPr lang="de-AT" sz="1200" kern="1200" dirty="0">
                <a:solidFill>
                  <a:schemeClr val="tx1"/>
                </a:solidFill>
                <a:effectLst/>
                <a:latin typeface="+mn-lt"/>
                <a:ea typeface="+mn-ea"/>
                <a:cs typeface="+mn-cs"/>
              </a:rPr>
              <a:t> (Portugal, Spanien, übersetzt „die kleine weiße vom Rhein“ )</a:t>
            </a:r>
          </a:p>
          <a:p>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Liliorilla</a:t>
            </a:r>
            <a:r>
              <a:rPr lang="de-AT" sz="1200" kern="1200" dirty="0">
                <a:solidFill>
                  <a:schemeClr val="tx1"/>
                </a:solidFill>
                <a:effectLst/>
                <a:latin typeface="+mn-lt"/>
                <a:ea typeface="+mn-ea"/>
                <a:cs typeface="+mn-cs"/>
              </a:rPr>
              <a:t> (Baroque x Chardonnay, 1956 Neuzüchtung INRA Bourdeaux, (INRA Institut National de la Recherche en Agronomie) unter 10 Hektar weltweit)</a:t>
            </a:r>
          </a:p>
          <a:p>
            <a:r>
              <a:rPr lang="de-AT" sz="1200" kern="1200" dirty="0">
                <a:solidFill>
                  <a:schemeClr val="tx1"/>
                </a:solidFill>
                <a:effectLst/>
                <a:latin typeface="+mn-lt"/>
                <a:ea typeface="+mn-ea"/>
                <a:cs typeface="+mn-cs"/>
              </a:rPr>
              <a:t>Rote Sorten: </a:t>
            </a:r>
            <a:r>
              <a:rPr lang="de-AT" sz="1200" kern="1200" dirty="0" err="1">
                <a:solidFill>
                  <a:schemeClr val="tx1"/>
                </a:solidFill>
                <a:effectLst/>
                <a:latin typeface="+mn-lt"/>
                <a:ea typeface="+mn-ea"/>
                <a:cs typeface="+mn-cs"/>
              </a:rPr>
              <a:t>Arinarnoa</a:t>
            </a:r>
            <a:r>
              <a:rPr lang="de-AT" sz="1200" kern="1200" dirty="0">
                <a:solidFill>
                  <a:schemeClr val="tx1"/>
                </a:solidFill>
                <a:effectLst/>
                <a:latin typeface="+mn-lt"/>
                <a:ea typeface="+mn-ea"/>
                <a:cs typeface="+mn-cs"/>
              </a:rPr>
              <a:t> (Tannat x CS, 1956 INRA 164 Ha in Frankreich)</a:t>
            </a:r>
          </a:p>
          <a:p>
            <a:r>
              <a:rPr lang="de-AT" sz="1200" kern="1200" dirty="0">
                <a:solidFill>
                  <a:schemeClr val="tx1"/>
                </a:solidFill>
                <a:effectLst/>
                <a:latin typeface="+mn-lt"/>
                <a:ea typeface="+mn-ea"/>
                <a:cs typeface="+mn-cs"/>
              </a:rPr>
              <a:t> Castets (</a:t>
            </a:r>
            <a:r>
              <a:rPr lang="de-AT" sz="1200" kern="1200" dirty="0" err="1">
                <a:solidFill>
                  <a:schemeClr val="tx1"/>
                </a:solidFill>
                <a:effectLst/>
                <a:latin typeface="+mn-lt"/>
                <a:ea typeface="+mn-ea"/>
                <a:cs typeface="+mn-cs"/>
              </a:rPr>
              <a:t>autochtone</a:t>
            </a:r>
            <a:r>
              <a:rPr lang="de-AT" sz="1200" kern="1200" dirty="0">
                <a:solidFill>
                  <a:schemeClr val="tx1"/>
                </a:solidFill>
                <a:effectLst/>
                <a:latin typeface="+mn-lt"/>
                <a:ea typeface="+mn-ea"/>
                <a:cs typeface="+mn-cs"/>
              </a:rPr>
              <a:t> Rebsorte Gironde)</a:t>
            </a:r>
          </a:p>
          <a:p>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Marselan</a:t>
            </a:r>
            <a:r>
              <a:rPr lang="de-AT" sz="1200" kern="1200" dirty="0">
                <a:solidFill>
                  <a:schemeClr val="tx1"/>
                </a:solidFill>
                <a:effectLst/>
                <a:latin typeface="+mn-lt"/>
                <a:ea typeface="+mn-ea"/>
                <a:cs typeface="+mn-cs"/>
              </a:rPr>
              <a:t>  (CS x Grenache Noir 1961 INRA 2000 HA in Frankreich, wird in China gehypt) </a:t>
            </a:r>
          </a:p>
          <a:p>
            <a:r>
              <a:rPr lang="de-AT" sz="1200" kern="1200" dirty="0">
                <a:solidFill>
                  <a:schemeClr val="tx1"/>
                </a:solidFill>
                <a:effectLst/>
                <a:latin typeface="+mn-lt"/>
                <a:ea typeface="+mn-ea"/>
                <a:cs typeface="+mn-cs"/>
              </a:rPr>
              <a:t> Touriga </a:t>
            </a:r>
            <a:r>
              <a:rPr lang="de-AT" sz="1200" kern="1200" dirty="0" err="1">
                <a:solidFill>
                  <a:schemeClr val="tx1"/>
                </a:solidFill>
                <a:effectLst/>
                <a:latin typeface="+mn-lt"/>
                <a:ea typeface="+mn-ea"/>
                <a:cs typeface="+mn-cs"/>
              </a:rPr>
              <a:t>Nacional</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autochtone</a:t>
            </a:r>
            <a:r>
              <a:rPr lang="de-AT" sz="1200" kern="1200" dirty="0">
                <a:solidFill>
                  <a:schemeClr val="tx1"/>
                </a:solidFill>
                <a:effectLst/>
                <a:latin typeface="+mn-lt"/>
                <a:ea typeface="+mn-ea"/>
                <a:cs typeface="+mn-cs"/>
              </a:rPr>
              <a:t> Rebsorte Portugal) </a:t>
            </a:r>
          </a:p>
          <a:p>
            <a:r>
              <a:rPr lang="de-AT"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kern="1200" dirty="0">
              <a:solidFill>
                <a:schemeClr val="tx1"/>
              </a:solidFill>
              <a:effectLst/>
              <a:latin typeface="+mn-lt"/>
              <a:ea typeface="+mn-ea"/>
              <a:cs typeface="+mn-cs"/>
            </a:endParaRPr>
          </a:p>
          <a:p>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6</a:t>
            </a:fld>
            <a:endParaRPr lang="de-AT"/>
          </a:p>
        </p:txBody>
      </p:sp>
    </p:spTree>
    <p:extLst>
      <p:ext uri="{BB962C8B-B14F-4D97-AF65-F5344CB8AC3E}">
        <p14:creationId xmlns:p14="http://schemas.microsoft.com/office/powerpoint/2010/main" val="4718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r>
              <a:rPr lang="de-DE" dirty="0"/>
              <a:t>Wir sind unten bei </a:t>
            </a:r>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9</a:t>
            </a:fld>
            <a:endParaRPr lang="de-AT"/>
          </a:p>
        </p:txBody>
      </p:sp>
    </p:spTree>
    <p:extLst>
      <p:ext uri="{BB962C8B-B14F-4D97-AF65-F5344CB8AC3E}">
        <p14:creationId xmlns:p14="http://schemas.microsoft.com/office/powerpoint/2010/main" val="318302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r>
              <a:rPr lang="de-DE" dirty="0"/>
              <a:t>Das Weingut </a:t>
            </a:r>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10</a:t>
            </a:fld>
            <a:endParaRPr lang="de-AT"/>
          </a:p>
        </p:txBody>
      </p:sp>
    </p:spTree>
    <p:extLst>
      <p:ext uri="{BB962C8B-B14F-4D97-AF65-F5344CB8AC3E}">
        <p14:creationId xmlns:p14="http://schemas.microsoft.com/office/powerpoint/2010/main" val="539940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r>
              <a:rPr lang="de-DE" dirty="0"/>
              <a:t>2 Winzer davon nämlich Olivier Bernard und Graf Stephan Neipperg werden uns Heute noch mehrmals begegnen</a:t>
            </a:r>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11</a:t>
            </a:fld>
            <a:endParaRPr lang="de-AT"/>
          </a:p>
        </p:txBody>
      </p:sp>
    </p:spTree>
    <p:extLst>
      <p:ext uri="{BB962C8B-B14F-4D97-AF65-F5344CB8AC3E}">
        <p14:creationId xmlns:p14="http://schemas.microsoft.com/office/powerpoint/2010/main" val="2285035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r>
              <a:rPr lang="de-DE" dirty="0"/>
              <a:t>Ansicht des Weingutes</a:t>
            </a:r>
            <a:endParaRPr lang="de-AT" dirty="0"/>
          </a:p>
        </p:txBody>
      </p:sp>
      <p:sp>
        <p:nvSpPr>
          <p:cNvPr id="4" name="Foliennummernplatzhalter 3"/>
          <p:cNvSpPr>
            <a:spLocks noGrp="1"/>
          </p:cNvSpPr>
          <p:nvPr>
            <p:ph type="sldNum" sz="quarter" idx="5"/>
          </p:nvPr>
        </p:nvSpPr>
        <p:spPr/>
        <p:txBody>
          <a:bodyPr/>
          <a:lstStyle/>
          <a:p>
            <a:fld id="{A6F28BC4-194F-4F23-BB8D-90D3A8DC1A92}" type="slidenum">
              <a:rPr lang="de-AT" smtClean="0"/>
              <a:t>12</a:t>
            </a:fld>
            <a:endParaRPr lang="de-AT"/>
          </a:p>
        </p:txBody>
      </p:sp>
    </p:spTree>
    <p:extLst>
      <p:ext uri="{BB962C8B-B14F-4D97-AF65-F5344CB8AC3E}">
        <p14:creationId xmlns:p14="http://schemas.microsoft.com/office/powerpoint/2010/main" val="2197898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376271-D1A9-1EE2-0CB7-B167B93E7B92}"/>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8CBCC765-2E9A-AC69-3A95-28C133B30B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57D6F48C-53E4-A3E1-C5E1-B81B14549F40}"/>
              </a:ext>
            </a:extLst>
          </p:cNvPr>
          <p:cNvSpPr>
            <a:spLocks noGrp="1"/>
          </p:cNvSpPr>
          <p:nvPr>
            <p:ph type="dt" sz="half" idx="10"/>
          </p:nvPr>
        </p:nvSpPr>
        <p:spPr/>
        <p:txBody>
          <a:bodyPr/>
          <a:lstStyle/>
          <a:p>
            <a:fld id="{2D7ADE3C-6D40-4CCE-8961-C67A602D1362}" type="datetimeFigureOut">
              <a:rPr lang="de-AT" smtClean="0"/>
              <a:t>01.05.2026</a:t>
            </a:fld>
            <a:endParaRPr lang="de-AT"/>
          </a:p>
        </p:txBody>
      </p:sp>
      <p:sp>
        <p:nvSpPr>
          <p:cNvPr id="5" name="Fußzeilenplatzhalter 4">
            <a:extLst>
              <a:ext uri="{FF2B5EF4-FFF2-40B4-BE49-F238E27FC236}">
                <a16:creationId xmlns:a16="http://schemas.microsoft.com/office/drawing/2014/main" id="{36ED7A4B-336B-B9C6-5A66-B3D3B932F36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F8BB94AF-57E3-1FAA-644C-7E90BEF12837}"/>
              </a:ext>
            </a:extLst>
          </p:cNvPr>
          <p:cNvSpPr>
            <a:spLocks noGrp="1"/>
          </p:cNvSpPr>
          <p:nvPr>
            <p:ph type="sldNum" sz="quarter" idx="12"/>
          </p:nvPr>
        </p:nvSpPr>
        <p:spPr/>
        <p:txBody>
          <a:bodyPr/>
          <a:lstStyle/>
          <a:p>
            <a:fld id="{C2F044B7-A90F-4352-A231-3437E47FE53F}" type="slidenum">
              <a:rPr lang="de-AT" smtClean="0"/>
              <a:t>‹Nr.›</a:t>
            </a:fld>
            <a:endParaRPr lang="de-AT"/>
          </a:p>
        </p:txBody>
      </p:sp>
    </p:spTree>
    <p:extLst>
      <p:ext uri="{BB962C8B-B14F-4D97-AF65-F5344CB8AC3E}">
        <p14:creationId xmlns:p14="http://schemas.microsoft.com/office/powerpoint/2010/main" val="3697346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56A719-3CF0-8C37-BC3F-4210BD8716F5}"/>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0C7840DD-DA02-0E9E-E917-8491FECC6BA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F1B63DE-975B-5459-BABE-A8AECE85F6CB}"/>
              </a:ext>
            </a:extLst>
          </p:cNvPr>
          <p:cNvSpPr>
            <a:spLocks noGrp="1"/>
          </p:cNvSpPr>
          <p:nvPr>
            <p:ph type="dt" sz="half" idx="10"/>
          </p:nvPr>
        </p:nvSpPr>
        <p:spPr/>
        <p:txBody>
          <a:bodyPr/>
          <a:lstStyle/>
          <a:p>
            <a:fld id="{2D7ADE3C-6D40-4CCE-8961-C67A602D1362}" type="datetimeFigureOut">
              <a:rPr lang="de-AT" smtClean="0"/>
              <a:t>01.05.2026</a:t>
            </a:fld>
            <a:endParaRPr lang="de-AT"/>
          </a:p>
        </p:txBody>
      </p:sp>
      <p:sp>
        <p:nvSpPr>
          <p:cNvPr id="5" name="Fußzeilenplatzhalter 4">
            <a:extLst>
              <a:ext uri="{FF2B5EF4-FFF2-40B4-BE49-F238E27FC236}">
                <a16:creationId xmlns:a16="http://schemas.microsoft.com/office/drawing/2014/main" id="{7AAE54AB-9E33-0A54-8E9E-B6469DA75C9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4AB8A470-43D8-9A58-D562-400BC6374ED9}"/>
              </a:ext>
            </a:extLst>
          </p:cNvPr>
          <p:cNvSpPr>
            <a:spLocks noGrp="1"/>
          </p:cNvSpPr>
          <p:nvPr>
            <p:ph type="sldNum" sz="quarter" idx="12"/>
          </p:nvPr>
        </p:nvSpPr>
        <p:spPr/>
        <p:txBody>
          <a:bodyPr/>
          <a:lstStyle/>
          <a:p>
            <a:fld id="{C2F044B7-A90F-4352-A231-3437E47FE53F}" type="slidenum">
              <a:rPr lang="de-AT" smtClean="0"/>
              <a:t>‹Nr.›</a:t>
            </a:fld>
            <a:endParaRPr lang="de-AT"/>
          </a:p>
        </p:txBody>
      </p:sp>
    </p:spTree>
    <p:extLst>
      <p:ext uri="{BB962C8B-B14F-4D97-AF65-F5344CB8AC3E}">
        <p14:creationId xmlns:p14="http://schemas.microsoft.com/office/powerpoint/2010/main" val="1435270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0EDB8C3-B851-8E70-4F30-E20D6E1FA07A}"/>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3E7C6362-493A-E7FE-A690-B4AD460DB3F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EDBDD61-357A-6DEC-1A28-7442CE48AABB}"/>
              </a:ext>
            </a:extLst>
          </p:cNvPr>
          <p:cNvSpPr>
            <a:spLocks noGrp="1"/>
          </p:cNvSpPr>
          <p:nvPr>
            <p:ph type="dt" sz="half" idx="10"/>
          </p:nvPr>
        </p:nvSpPr>
        <p:spPr/>
        <p:txBody>
          <a:bodyPr/>
          <a:lstStyle/>
          <a:p>
            <a:fld id="{2D7ADE3C-6D40-4CCE-8961-C67A602D1362}" type="datetimeFigureOut">
              <a:rPr lang="de-AT" smtClean="0"/>
              <a:t>01.05.2026</a:t>
            </a:fld>
            <a:endParaRPr lang="de-AT"/>
          </a:p>
        </p:txBody>
      </p:sp>
      <p:sp>
        <p:nvSpPr>
          <p:cNvPr id="5" name="Fußzeilenplatzhalter 4">
            <a:extLst>
              <a:ext uri="{FF2B5EF4-FFF2-40B4-BE49-F238E27FC236}">
                <a16:creationId xmlns:a16="http://schemas.microsoft.com/office/drawing/2014/main" id="{F40587A2-D70A-B478-3CB3-EE0371ED703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60A5E26-775D-AC73-5B9E-3929A13A9839}"/>
              </a:ext>
            </a:extLst>
          </p:cNvPr>
          <p:cNvSpPr>
            <a:spLocks noGrp="1"/>
          </p:cNvSpPr>
          <p:nvPr>
            <p:ph type="sldNum" sz="quarter" idx="12"/>
          </p:nvPr>
        </p:nvSpPr>
        <p:spPr/>
        <p:txBody>
          <a:bodyPr/>
          <a:lstStyle/>
          <a:p>
            <a:fld id="{C2F044B7-A90F-4352-A231-3437E47FE53F}" type="slidenum">
              <a:rPr lang="de-AT" smtClean="0"/>
              <a:t>‹Nr.›</a:t>
            </a:fld>
            <a:endParaRPr lang="de-AT"/>
          </a:p>
        </p:txBody>
      </p:sp>
    </p:spTree>
    <p:extLst>
      <p:ext uri="{BB962C8B-B14F-4D97-AF65-F5344CB8AC3E}">
        <p14:creationId xmlns:p14="http://schemas.microsoft.com/office/powerpoint/2010/main" val="354311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280F50-D42F-90B4-72E0-8ED021FBA03E}"/>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A1946BF7-F3D2-00B4-EB81-B9C98A4F720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CF7B2D6-E229-9C9C-1C44-2896F125DB16}"/>
              </a:ext>
            </a:extLst>
          </p:cNvPr>
          <p:cNvSpPr>
            <a:spLocks noGrp="1"/>
          </p:cNvSpPr>
          <p:nvPr>
            <p:ph type="dt" sz="half" idx="10"/>
          </p:nvPr>
        </p:nvSpPr>
        <p:spPr/>
        <p:txBody>
          <a:bodyPr/>
          <a:lstStyle/>
          <a:p>
            <a:fld id="{2D7ADE3C-6D40-4CCE-8961-C67A602D1362}" type="datetimeFigureOut">
              <a:rPr lang="de-AT" smtClean="0"/>
              <a:t>01.05.2026</a:t>
            </a:fld>
            <a:endParaRPr lang="de-AT"/>
          </a:p>
        </p:txBody>
      </p:sp>
      <p:sp>
        <p:nvSpPr>
          <p:cNvPr id="5" name="Fußzeilenplatzhalter 4">
            <a:extLst>
              <a:ext uri="{FF2B5EF4-FFF2-40B4-BE49-F238E27FC236}">
                <a16:creationId xmlns:a16="http://schemas.microsoft.com/office/drawing/2014/main" id="{EA216C87-2FEA-C037-991D-7986A8EF208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09FBB0EE-3B00-95A8-251F-0BFC4E4EEDE4}"/>
              </a:ext>
            </a:extLst>
          </p:cNvPr>
          <p:cNvSpPr>
            <a:spLocks noGrp="1"/>
          </p:cNvSpPr>
          <p:nvPr>
            <p:ph type="sldNum" sz="quarter" idx="12"/>
          </p:nvPr>
        </p:nvSpPr>
        <p:spPr/>
        <p:txBody>
          <a:bodyPr/>
          <a:lstStyle/>
          <a:p>
            <a:fld id="{C2F044B7-A90F-4352-A231-3437E47FE53F}" type="slidenum">
              <a:rPr lang="de-AT" smtClean="0"/>
              <a:t>‹Nr.›</a:t>
            </a:fld>
            <a:endParaRPr lang="de-AT"/>
          </a:p>
        </p:txBody>
      </p:sp>
    </p:spTree>
    <p:extLst>
      <p:ext uri="{BB962C8B-B14F-4D97-AF65-F5344CB8AC3E}">
        <p14:creationId xmlns:p14="http://schemas.microsoft.com/office/powerpoint/2010/main" val="1051659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EC864A-3781-5C43-9C67-3BE3D3E4408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C2B3827C-A0B6-F3AB-95D6-44CF74BF484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B40D77B-3B32-0CF1-EB00-399049334E3C}"/>
              </a:ext>
            </a:extLst>
          </p:cNvPr>
          <p:cNvSpPr>
            <a:spLocks noGrp="1"/>
          </p:cNvSpPr>
          <p:nvPr>
            <p:ph type="dt" sz="half" idx="10"/>
          </p:nvPr>
        </p:nvSpPr>
        <p:spPr/>
        <p:txBody>
          <a:bodyPr/>
          <a:lstStyle/>
          <a:p>
            <a:fld id="{2D7ADE3C-6D40-4CCE-8961-C67A602D1362}" type="datetimeFigureOut">
              <a:rPr lang="de-AT" smtClean="0"/>
              <a:t>01.05.2026</a:t>
            </a:fld>
            <a:endParaRPr lang="de-AT"/>
          </a:p>
        </p:txBody>
      </p:sp>
      <p:sp>
        <p:nvSpPr>
          <p:cNvPr id="5" name="Fußzeilenplatzhalter 4">
            <a:extLst>
              <a:ext uri="{FF2B5EF4-FFF2-40B4-BE49-F238E27FC236}">
                <a16:creationId xmlns:a16="http://schemas.microsoft.com/office/drawing/2014/main" id="{5A002FD9-3C25-B282-D267-EAB8E82125E7}"/>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09AE6B3-E0AE-F951-B27D-664798C0341C}"/>
              </a:ext>
            </a:extLst>
          </p:cNvPr>
          <p:cNvSpPr>
            <a:spLocks noGrp="1"/>
          </p:cNvSpPr>
          <p:nvPr>
            <p:ph type="sldNum" sz="quarter" idx="12"/>
          </p:nvPr>
        </p:nvSpPr>
        <p:spPr/>
        <p:txBody>
          <a:bodyPr/>
          <a:lstStyle/>
          <a:p>
            <a:fld id="{C2F044B7-A90F-4352-A231-3437E47FE53F}" type="slidenum">
              <a:rPr lang="de-AT" smtClean="0"/>
              <a:t>‹Nr.›</a:t>
            </a:fld>
            <a:endParaRPr lang="de-AT"/>
          </a:p>
        </p:txBody>
      </p:sp>
    </p:spTree>
    <p:extLst>
      <p:ext uri="{BB962C8B-B14F-4D97-AF65-F5344CB8AC3E}">
        <p14:creationId xmlns:p14="http://schemas.microsoft.com/office/powerpoint/2010/main" val="3150746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7AFC5E-E5EB-4CFF-CC65-FEA0992721A0}"/>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625D5408-EC36-94E2-CCED-A2029C9ADA32}"/>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80E38A4E-E6DA-0DD3-68FE-D0F07B06813F}"/>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E733F443-88A5-86CF-CA58-E6635BB34B17}"/>
              </a:ext>
            </a:extLst>
          </p:cNvPr>
          <p:cNvSpPr>
            <a:spLocks noGrp="1"/>
          </p:cNvSpPr>
          <p:nvPr>
            <p:ph type="dt" sz="half" idx="10"/>
          </p:nvPr>
        </p:nvSpPr>
        <p:spPr/>
        <p:txBody>
          <a:bodyPr/>
          <a:lstStyle/>
          <a:p>
            <a:fld id="{2D7ADE3C-6D40-4CCE-8961-C67A602D1362}" type="datetimeFigureOut">
              <a:rPr lang="de-AT" smtClean="0"/>
              <a:t>01.05.2026</a:t>
            </a:fld>
            <a:endParaRPr lang="de-AT"/>
          </a:p>
        </p:txBody>
      </p:sp>
      <p:sp>
        <p:nvSpPr>
          <p:cNvPr id="6" name="Fußzeilenplatzhalter 5">
            <a:extLst>
              <a:ext uri="{FF2B5EF4-FFF2-40B4-BE49-F238E27FC236}">
                <a16:creationId xmlns:a16="http://schemas.microsoft.com/office/drawing/2014/main" id="{0A3FFB20-F5C4-C60F-5099-72988825F4E0}"/>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B4529835-378F-2180-AE92-93EE94753B07}"/>
              </a:ext>
            </a:extLst>
          </p:cNvPr>
          <p:cNvSpPr>
            <a:spLocks noGrp="1"/>
          </p:cNvSpPr>
          <p:nvPr>
            <p:ph type="sldNum" sz="quarter" idx="12"/>
          </p:nvPr>
        </p:nvSpPr>
        <p:spPr/>
        <p:txBody>
          <a:bodyPr/>
          <a:lstStyle/>
          <a:p>
            <a:fld id="{C2F044B7-A90F-4352-A231-3437E47FE53F}" type="slidenum">
              <a:rPr lang="de-AT" smtClean="0"/>
              <a:t>‹Nr.›</a:t>
            </a:fld>
            <a:endParaRPr lang="de-AT"/>
          </a:p>
        </p:txBody>
      </p:sp>
    </p:spTree>
    <p:extLst>
      <p:ext uri="{BB962C8B-B14F-4D97-AF65-F5344CB8AC3E}">
        <p14:creationId xmlns:p14="http://schemas.microsoft.com/office/powerpoint/2010/main" val="1976649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2074C5-A58B-62F7-CD70-F9B74FC4ED3E}"/>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09FAAFEB-531F-4E7B-3571-2DA7CB3A2C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AAED333-19F2-152F-D9EE-134DF6A06294}"/>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6D9DACA3-CF90-45C4-ED61-186364674A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FBD5D1A-438F-0260-B74A-D37B809413F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CC343549-3BB6-006C-62E7-2E8333C3B8BA}"/>
              </a:ext>
            </a:extLst>
          </p:cNvPr>
          <p:cNvSpPr>
            <a:spLocks noGrp="1"/>
          </p:cNvSpPr>
          <p:nvPr>
            <p:ph type="dt" sz="half" idx="10"/>
          </p:nvPr>
        </p:nvSpPr>
        <p:spPr/>
        <p:txBody>
          <a:bodyPr/>
          <a:lstStyle/>
          <a:p>
            <a:fld id="{2D7ADE3C-6D40-4CCE-8961-C67A602D1362}" type="datetimeFigureOut">
              <a:rPr lang="de-AT" smtClean="0"/>
              <a:t>01.05.2026</a:t>
            </a:fld>
            <a:endParaRPr lang="de-AT"/>
          </a:p>
        </p:txBody>
      </p:sp>
      <p:sp>
        <p:nvSpPr>
          <p:cNvPr id="8" name="Fußzeilenplatzhalter 7">
            <a:extLst>
              <a:ext uri="{FF2B5EF4-FFF2-40B4-BE49-F238E27FC236}">
                <a16:creationId xmlns:a16="http://schemas.microsoft.com/office/drawing/2014/main" id="{E8ABDCBA-2082-8A16-BE22-37B9837A1C06}"/>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FBA26152-155D-04B5-EBD6-72CBDED0D326}"/>
              </a:ext>
            </a:extLst>
          </p:cNvPr>
          <p:cNvSpPr>
            <a:spLocks noGrp="1"/>
          </p:cNvSpPr>
          <p:nvPr>
            <p:ph type="sldNum" sz="quarter" idx="12"/>
          </p:nvPr>
        </p:nvSpPr>
        <p:spPr/>
        <p:txBody>
          <a:bodyPr/>
          <a:lstStyle/>
          <a:p>
            <a:fld id="{C2F044B7-A90F-4352-A231-3437E47FE53F}" type="slidenum">
              <a:rPr lang="de-AT" smtClean="0"/>
              <a:t>‹Nr.›</a:t>
            </a:fld>
            <a:endParaRPr lang="de-AT"/>
          </a:p>
        </p:txBody>
      </p:sp>
    </p:spTree>
    <p:extLst>
      <p:ext uri="{BB962C8B-B14F-4D97-AF65-F5344CB8AC3E}">
        <p14:creationId xmlns:p14="http://schemas.microsoft.com/office/powerpoint/2010/main" val="191654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C917C8-6E55-75B3-1FE9-C74B30FADE91}"/>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C86D1942-2F4B-0C8C-CE8E-CEF994521E9B}"/>
              </a:ext>
            </a:extLst>
          </p:cNvPr>
          <p:cNvSpPr>
            <a:spLocks noGrp="1"/>
          </p:cNvSpPr>
          <p:nvPr>
            <p:ph type="dt" sz="half" idx="10"/>
          </p:nvPr>
        </p:nvSpPr>
        <p:spPr/>
        <p:txBody>
          <a:bodyPr/>
          <a:lstStyle/>
          <a:p>
            <a:fld id="{2D7ADE3C-6D40-4CCE-8961-C67A602D1362}" type="datetimeFigureOut">
              <a:rPr lang="de-AT" smtClean="0"/>
              <a:t>01.05.2026</a:t>
            </a:fld>
            <a:endParaRPr lang="de-AT"/>
          </a:p>
        </p:txBody>
      </p:sp>
      <p:sp>
        <p:nvSpPr>
          <p:cNvPr id="4" name="Fußzeilenplatzhalter 3">
            <a:extLst>
              <a:ext uri="{FF2B5EF4-FFF2-40B4-BE49-F238E27FC236}">
                <a16:creationId xmlns:a16="http://schemas.microsoft.com/office/drawing/2014/main" id="{AD6E36C0-7B8D-23A9-7CBE-0A7143B62A87}"/>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D2920613-B090-B4EC-97FF-EBEEF0FE538B}"/>
              </a:ext>
            </a:extLst>
          </p:cNvPr>
          <p:cNvSpPr>
            <a:spLocks noGrp="1"/>
          </p:cNvSpPr>
          <p:nvPr>
            <p:ph type="sldNum" sz="quarter" idx="12"/>
          </p:nvPr>
        </p:nvSpPr>
        <p:spPr/>
        <p:txBody>
          <a:bodyPr/>
          <a:lstStyle/>
          <a:p>
            <a:fld id="{C2F044B7-A90F-4352-A231-3437E47FE53F}" type="slidenum">
              <a:rPr lang="de-AT" smtClean="0"/>
              <a:t>‹Nr.›</a:t>
            </a:fld>
            <a:endParaRPr lang="de-AT"/>
          </a:p>
        </p:txBody>
      </p:sp>
    </p:spTree>
    <p:extLst>
      <p:ext uri="{BB962C8B-B14F-4D97-AF65-F5344CB8AC3E}">
        <p14:creationId xmlns:p14="http://schemas.microsoft.com/office/powerpoint/2010/main" val="2608822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8A88CD-603D-2F58-8EDF-85CC91C9F7DD}"/>
              </a:ext>
            </a:extLst>
          </p:cNvPr>
          <p:cNvSpPr>
            <a:spLocks noGrp="1"/>
          </p:cNvSpPr>
          <p:nvPr>
            <p:ph type="dt" sz="half" idx="10"/>
          </p:nvPr>
        </p:nvSpPr>
        <p:spPr/>
        <p:txBody>
          <a:bodyPr/>
          <a:lstStyle/>
          <a:p>
            <a:fld id="{2D7ADE3C-6D40-4CCE-8961-C67A602D1362}" type="datetimeFigureOut">
              <a:rPr lang="de-AT" smtClean="0"/>
              <a:t>01.05.2026</a:t>
            </a:fld>
            <a:endParaRPr lang="de-AT"/>
          </a:p>
        </p:txBody>
      </p:sp>
      <p:sp>
        <p:nvSpPr>
          <p:cNvPr id="3" name="Fußzeilenplatzhalter 2">
            <a:extLst>
              <a:ext uri="{FF2B5EF4-FFF2-40B4-BE49-F238E27FC236}">
                <a16:creationId xmlns:a16="http://schemas.microsoft.com/office/drawing/2014/main" id="{498DE4D9-DC09-DAFB-07E9-5AB31CE4F2E9}"/>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F25208D0-B10B-6C49-419F-EA4E4F551FD6}"/>
              </a:ext>
            </a:extLst>
          </p:cNvPr>
          <p:cNvSpPr>
            <a:spLocks noGrp="1"/>
          </p:cNvSpPr>
          <p:nvPr>
            <p:ph type="sldNum" sz="quarter" idx="12"/>
          </p:nvPr>
        </p:nvSpPr>
        <p:spPr/>
        <p:txBody>
          <a:bodyPr/>
          <a:lstStyle/>
          <a:p>
            <a:fld id="{C2F044B7-A90F-4352-A231-3437E47FE53F}" type="slidenum">
              <a:rPr lang="de-AT" smtClean="0"/>
              <a:t>‹Nr.›</a:t>
            </a:fld>
            <a:endParaRPr lang="de-AT"/>
          </a:p>
        </p:txBody>
      </p:sp>
    </p:spTree>
    <p:extLst>
      <p:ext uri="{BB962C8B-B14F-4D97-AF65-F5344CB8AC3E}">
        <p14:creationId xmlns:p14="http://schemas.microsoft.com/office/powerpoint/2010/main" val="4183136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65BB5-3BE8-2449-FD4A-6240A94C9A2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E6E1ABC-706E-2899-2BF5-E90F08E826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635CA13E-C22C-1AE3-B0B7-A3978E85F0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17D597A-B74C-CEE6-168D-A764F887B582}"/>
              </a:ext>
            </a:extLst>
          </p:cNvPr>
          <p:cNvSpPr>
            <a:spLocks noGrp="1"/>
          </p:cNvSpPr>
          <p:nvPr>
            <p:ph type="dt" sz="half" idx="10"/>
          </p:nvPr>
        </p:nvSpPr>
        <p:spPr/>
        <p:txBody>
          <a:bodyPr/>
          <a:lstStyle/>
          <a:p>
            <a:fld id="{2D7ADE3C-6D40-4CCE-8961-C67A602D1362}" type="datetimeFigureOut">
              <a:rPr lang="de-AT" smtClean="0"/>
              <a:t>01.05.2026</a:t>
            </a:fld>
            <a:endParaRPr lang="de-AT"/>
          </a:p>
        </p:txBody>
      </p:sp>
      <p:sp>
        <p:nvSpPr>
          <p:cNvPr id="6" name="Fußzeilenplatzhalter 5">
            <a:extLst>
              <a:ext uri="{FF2B5EF4-FFF2-40B4-BE49-F238E27FC236}">
                <a16:creationId xmlns:a16="http://schemas.microsoft.com/office/drawing/2014/main" id="{7CC861A1-D729-8900-9293-5FFADADD56ED}"/>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D40B11E-3FE7-84EB-E057-A5D28C84A51B}"/>
              </a:ext>
            </a:extLst>
          </p:cNvPr>
          <p:cNvSpPr>
            <a:spLocks noGrp="1"/>
          </p:cNvSpPr>
          <p:nvPr>
            <p:ph type="sldNum" sz="quarter" idx="12"/>
          </p:nvPr>
        </p:nvSpPr>
        <p:spPr/>
        <p:txBody>
          <a:bodyPr/>
          <a:lstStyle/>
          <a:p>
            <a:fld id="{C2F044B7-A90F-4352-A231-3437E47FE53F}" type="slidenum">
              <a:rPr lang="de-AT" smtClean="0"/>
              <a:t>‹Nr.›</a:t>
            </a:fld>
            <a:endParaRPr lang="de-AT"/>
          </a:p>
        </p:txBody>
      </p:sp>
    </p:spTree>
    <p:extLst>
      <p:ext uri="{BB962C8B-B14F-4D97-AF65-F5344CB8AC3E}">
        <p14:creationId xmlns:p14="http://schemas.microsoft.com/office/powerpoint/2010/main" val="3953380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EB6FC3-AF76-DD96-2F19-B738CFB43AD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8677422D-687A-5FCB-99B7-6231C0F199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E32513C4-5276-3BAA-A50B-B38A1D463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9ADE930-67E4-CC29-9C6C-CF67B0DF28A2}"/>
              </a:ext>
            </a:extLst>
          </p:cNvPr>
          <p:cNvSpPr>
            <a:spLocks noGrp="1"/>
          </p:cNvSpPr>
          <p:nvPr>
            <p:ph type="dt" sz="half" idx="10"/>
          </p:nvPr>
        </p:nvSpPr>
        <p:spPr/>
        <p:txBody>
          <a:bodyPr/>
          <a:lstStyle/>
          <a:p>
            <a:fld id="{2D7ADE3C-6D40-4CCE-8961-C67A602D1362}" type="datetimeFigureOut">
              <a:rPr lang="de-AT" smtClean="0"/>
              <a:t>01.05.2026</a:t>
            </a:fld>
            <a:endParaRPr lang="de-AT"/>
          </a:p>
        </p:txBody>
      </p:sp>
      <p:sp>
        <p:nvSpPr>
          <p:cNvPr id="6" name="Fußzeilenplatzhalter 5">
            <a:extLst>
              <a:ext uri="{FF2B5EF4-FFF2-40B4-BE49-F238E27FC236}">
                <a16:creationId xmlns:a16="http://schemas.microsoft.com/office/drawing/2014/main" id="{3A2C28C4-14C0-EF64-976B-BE88FE7C38D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83581275-7151-A001-9DA3-8323E5AA0392}"/>
              </a:ext>
            </a:extLst>
          </p:cNvPr>
          <p:cNvSpPr>
            <a:spLocks noGrp="1"/>
          </p:cNvSpPr>
          <p:nvPr>
            <p:ph type="sldNum" sz="quarter" idx="12"/>
          </p:nvPr>
        </p:nvSpPr>
        <p:spPr/>
        <p:txBody>
          <a:bodyPr/>
          <a:lstStyle/>
          <a:p>
            <a:fld id="{C2F044B7-A90F-4352-A231-3437E47FE53F}" type="slidenum">
              <a:rPr lang="de-AT" smtClean="0"/>
              <a:t>‹Nr.›</a:t>
            </a:fld>
            <a:endParaRPr lang="de-AT"/>
          </a:p>
        </p:txBody>
      </p:sp>
    </p:spTree>
    <p:extLst>
      <p:ext uri="{BB962C8B-B14F-4D97-AF65-F5344CB8AC3E}">
        <p14:creationId xmlns:p14="http://schemas.microsoft.com/office/powerpoint/2010/main" val="3018274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03461C6-26DF-2360-4807-19C2730C28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C3789374-5B47-8DA5-82B1-F38AC2B451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42AF48D1-3E3B-293B-FA32-E5A96AC558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D7ADE3C-6D40-4CCE-8961-C67A602D1362}" type="datetimeFigureOut">
              <a:rPr lang="de-AT" smtClean="0"/>
              <a:t>01.05.2026</a:t>
            </a:fld>
            <a:endParaRPr lang="de-AT"/>
          </a:p>
        </p:txBody>
      </p:sp>
      <p:sp>
        <p:nvSpPr>
          <p:cNvPr id="5" name="Fußzeilenplatzhalter 4">
            <a:extLst>
              <a:ext uri="{FF2B5EF4-FFF2-40B4-BE49-F238E27FC236}">
                <a16:creationId xmlns:a16="http://schemas.microsoft.com/office/drawing/2014/main" id="{91A5B953-AAF8-BB64-8838-13C1269BA7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F9D7F2D-7163-E6B0-FBA2-6F4ECA60E5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F044B7-A90F-4352-A231-3437E47FE53F}" type="slidenum">
              <a:rPr lang="de-AT" smtClean="0"/>
              <a:t>‹Nr.›</a:t>
            </a:fld>
            <a:endParaRPr lang="de-AT"/>
          </a:p>
        </p:txBody>
      </p:sp>
    </p:spTree>
    <p:extLst>
      <p:ext uri="{BB962C8B-B14F-4D97-AF65-F5344CB8AC3E}">
        <p14:creationId xmlns:p14="http://schemas.microsoft.com/office/powerpoint/2010/main" val="2998931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s://www.millesima.at/produzent-roquette---caze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B5E2C4-6D20-BC4D-0E78-954D24C0938C}"/>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4A2E2A27-8823-8F78-9D14-406B0349DD8B}"/>
              </a:ext>
            </a:extLst>
          </p:cNvPr>
          <p:cNvSpPr>
            <a:spLocks noGrp="1"/>
          </p:cNvSpPr>
          <p:nvPr>
            <p:ph idx="1"/>
          </p:nvPr>
        </p:nvSpPr>
        <p:spPr/>
        <p:txBody>
          <a:bodyPr/>
          <a:lstStyle/>
          <a:p>
            <a:endParaRPr lang="de-AT"/>
          </a:p>
        </p:txBody>
      </p:sp>
      <p:pic>
        <p:nvPicPr>
          <p:cNvPr id="26626" name="Picture 2" descr="Château Figeac">
            <a:extLst>
              <a:ext uri="{FF2B5EF4-FFF2-40B4-BE49-F238E27FC236}">
                <a16:creationId xmlns:a16="http://schemas.microsoft.com/office/drawing/2014/main" id="{4B97AD9E-34AC-4985-EF55-7D8D65D24A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39955FA2-3DDD-3C30-3DB1-16F0E9D7D5EC}"/>
              </a:ext>
            </a:extLst>
          </p:cNvPr>
          <p:cNvSpPr txBox="1"/>
          <p:nvPr/>
        </p:nvSpPr>
        <p:spPr>
          <a:xfrm>
            <a:off x="2531808" y="2828835"/>
            <a:ext cx="7506928" cy="1200329"/>
          </a:xfrm>
          <a:prstGeom prst="rect">
            <a:avLst/>
          </a:prstGeom>
          <a:noFill/>
        </p:spPr>
        <p:txBody>
          <a:bodyPr wrap="square">
            <a:spAutoFit/>
          </a:bodyPr>
          <a:lstStyle/>
          <a:p>
            <a:r>
              <a:rPr lang="de-DE" sz="7200" dirty="0">
                <a:solidFill>
                  <a:schemeClr val="bg1"/>
                </a:solidFill>
              </a:rPr>
              <a:t>Bourdeaux Blanc</a:t>
            </a:r>
            <a:endParaRPr lang="de-AT" sz="7200" dirty="0">
              <a:solidFill>
                <a:schemeClr val="bg1"/>
              </a:solidFill>
            </a:endParaRPr>
          </a:p>
        </p:txBody>
      </p:sp>
    </p:spTree>
    <p:extLst>
      <p:ext uri="{BB962C8B-B14F-4D97-AF65-F5344CB8AC3E}">
        <p14:creationId xmlns:p14="http://schemas.microsoft.com/office/powerpoint/2010/main" val="3684771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62F73-C4DB-2367-D5B1-A9B649140E47}"/>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D3F9CF82-DB87-C5A5-659E-7D03A60D93AC}"/>
              </a:ext>
            </a:extLst>
          </p:cNvPr>
          <p:cNvSpPr>
            <a:spLocks noGrp="1"/>
          </p:cNvSpPr>
          <p:nvPr>
            <p:ph idx="1"/>
          </p:nvPr>
        </p:nvSpPr>
        <p:spPr/>
        <p:txBody>
          <a:bodyPr/>
          <a:lstStyle/>
          <a:p>
            <a:endParaRPr lang="de-AT"/>
          </a:p>
        </p:txBody>
      </p:sp>
      <p:pic>
        <p:nvPicPr>
          <p:cNvPr id="1028" name="Picture 4" descr="Guiraud 芝路| Wine Time 酒在當下">
            <a:extLst>
              <a:ext uri="{FF2B5EF4-FFF2-40B4-BE49-F238E27FC236}">
                <a16:creationId xmlns:a16="http://schemas.microsoft.com/office/drawing/2014/main" id="{B4ED9547-AA4E-471A-4E6C-9209D029A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7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91590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1C5A65-5A99-F65C-CB0F-BAC78EC8C904}"/>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D9E19C88-8A3E-A434-074B-CCCDD05366AA}"/>
              </a:ext>
            </a:extLst>
          </p:cNvPr>
          <p:cNvSpPr>
            <a:spLocks noGrp="1"/>
          </p:cNvSpPr>
          <p:nvPr>
            <p:ph idx="1"/>
          </p:nvPr>
        </p:nvSpPr>
        <p:spPr/>
        <p:txBody>
          <a:bodyPr/>
          <a:lstStyle/>
          <a:p>
            <a:endParaRPr lang="de-AT"/>
          </a:p>
        </p:txBody>
      </p:sp>
      <p:pic>
        <p:nvPicPr>
          <p:cNvPr id="75778" name="Picture 2" descr="Château Climens: Nature in a bottle. – Insider Tasting">
            <a:extLst>
              <a:ext uri="{FF2B5EF4-FFF2-40B4-BE49-F238E27FC236}">
                <a16:creationId xmlns:a16="http://schemas.microsoft.com/office/drawing/2014/main" id="{EFB1B3F1-21BE-9E98-D67C-D8A627C5D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8912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211409-51B2-E92B-7649-87B2C6946AC5}"/>
              </a:ext>
            </a:extLst>
          </p:cNvPr>
          <p:cNvSpPr>
            <a:spLocks noGrp="1"/>
          </p:cNvSpPr>
          <p:nvPr>
            <p:ph type="title"/>
          </p:nvPr>
        </p:nvSpPr>
        <p:spPr/>
        <p:txBody>
          <a:bodyPr/>
          <a:lstStyle/>
          <a:p>
            <a:r>
              <a:rPr lang="de-AT" b="1" dirty="0"/>
              <a:t>Château </a:t>
            </a:r>
            <a:r>
              <a:rPr lang="de-AT" b="1" dirty="0" err="1"/>
              <a:t>Climens</a:t>
            </a:r>
            <a:r>
              <a:rPr lang="de-AT" b="1" dirty="0"/>
              <a:t> 1962</a:t>
            </a:r>
            <a:endParaRPr lang="de-AT" dirty="0"/>
          </a:p>
        </p:txBody>
      </p:sp>
      <p:sp>
        <p:nvSpPr>
          <p:cNvPr id="3" name="Inhaltsplatzhalter 2">
            <a:extLst>
              <a:ext uri="{FF2B5EF4-FFF2-40B4-BE49-F238E27FC236}">
                <a16:creationId xmlns:a16="http://schemas.microsoft.com/office/drawing/2014/main" id="{DCB35FF9-F453-FBC6-ADAD-E9C7A56C20CD}"/>
              </a:ext>
            </a:extLst>
          </p:cNvPr>
          <p:cNvSpPr>
            <a:spLocks noGrp="1"/>
          </p:cNvSpPr>
          <p:nvPr>
            <p:ph idx="1"/>
          </p:nvPr>
        </p:nvSpPr>
        <p:spPr>
          <a:xfrm>
            <a:off x="0" y="1577146"/>
            <a:ext cx="10515600" cy="4351338"/>
          </a:xfrm>
        </p:spPr>
        <p:txBody>
          <a:bodyPr/>
          <a:lstStyle/>
          <a:p>
            <a:r>
              <a:rPr lang="de-DE" dirty="0"/>
              <a:t>100 % </a:t>
            </a:r>
            <a:r>
              <a:rPr lang="de-DE" dirty="0" err="1"/>
              <a:t>Semillon</a:t>
            </a:r>
            <a:endParaRPr lang="de-DE" dirty="0"/>
          </a:p>
          <a:p>
            <a:r>
              <a:rPr lang="de-DE" dirty="0"/>
              <a:t>300 bis 350 € je nach </a:t>
            </a:r>
            <a:r>
              <a:rPr lang="de-DE" dirty="0" err="1"/>
              <a:t>Ettiketten</a:t>
            </a:r>
            <a:r>
              <a:rPr lang="de-DE" dirty="0"/>
              <a:t> Zustand </a:t>
            </a:r>
          </a:p>
          <a:p>
            <a:r>
              <a:rPr lang="de-DE" dirty="0"/>
              <a:t>gilt als einer der herausragendsten Jahrgänge</a:t>
            </a:r>
          </a:p>
          <a:p>
            <a:pPr marL="0" indent="0">
              <a:buNone/>
            </a:pPr>
            <a:r>
              <a:rPr lang="de-DE" dirty="0"/>
              <a:t> dieses Weinguts aus den 1960er Jahren, </a:t>
            </a:r>
          </a:p>
          <a:p>
            <a:pPr marL="0" indent="0">
              <a:buNone/>
            </a:pPr>
            <a:r>
              <a:rPr lang="de-DE" dirty="0"/>
              <a:t>wird oft als würdiger Herausforderer</a:t>
            </a:r>
          </a:p>
          <a:p>
            <a:pPr marL="0" indent="0">
              <a:buNone/>
            </a:pPr>
            <a:r>
              <a:rPr lang="de-DE" dirty="0"/>
              <a:t> des legendären Château </a:t>
            </a:r>
            <a:r>
              <a:rPr lang="de-DE" dirty="0" err="1"/>
              <a:t>d'Yquem</a:t>
            </a:r>
            <a:endParaRPr lang="de-DE" dirty="0"/>
          </a:p>
          <a:p>
            <a:pPr marL="0" indent="0">
              <a:buNone/>
            </a:pPr>
            <a:r>
              <a:rPr lang="de-DE" dirty="0"/>
              <a:t> desselben Jahres bezeichnet</a:t>
            </a:r>
            <a:endParaRPr lang="de-AT" dirty="0"/>
          </a:p>
        </p:txBody>
      </p:sp>
      <p:pic>
        <p:nvPicPr>
          <p:cNvPr id="88066" name="Picture 2" descr="Chateau Climens 1962 1er Cru - Lot 131602 - Buy/Sell Fortified &amp; Dessert  Wine Online">
            <a:extLst>
              <a:ext uri="{FF2B5EF4-FFF2-40B4-BE49-F238E27FC236}">
                <a16:creationId xmlns:a16="http://schemas.microsoft.com/office/drawing/2014/main" id="{CF4557D7-9C18-E2EA-3A88-8D0EB5E6ED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5625" y="0"/>
            <a:ext cx="483041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30175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5318F3-9A39-DAB6-F301-EEAC178E8904}"/>
              </a:ext>
            </a:extLst>
          </p:cNvPr>
          <p:cNvSpPr>
            <a:spLocks noGrp="1"/>
          </p:cNvSpPr>
          <p:nvPr>
            <p:ph type="title"/>
          </p:nvPr>
        </p:nvSpPr>
        <p:spPr/>
        <p:txBody>
          <a:bodyPr/>
          <a:lstStyle/>
          <a:p>
            <a:endParaRPr lang="de-AT"/>
          </a:p>
        </p:txBody>
      </p:sp>
      <p:pic>
        <p:nvPicPr>
          <p:cNvPr id="74754" name="Picture 2" descr="CHÂTEAU CLIMENS 1962">
            <a:extLst>
              <a:ext uri="{FF2B5EF4-FFF2-40B4-BE49-F238E27FC236}">
                <a16:creationId xmlns:a16="http://schemas.microsoft.com/office/drawing/2014/main" id="{1107656F-DC46-95E1-BEAE-445C52411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9793" y="34925"/>
            <a:ext cx="4305300" cy="64579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BCD86B3-030D-1D94-ABCC-860892391E18}"/>
              </a:ext>
            </a:extLst>
          </p:cNvPr>
          <p:cNvSpPr>
            <a:spLocks noGrp="1" noChangeArrowheads="1"/>
          </p:cNvSpPr>
          <p:nvPr>
            <p:ph idx="1"/>
          </p:nvPr>
        </p:nvSpPr>
        <p:spPr bwMode="auto">
          <a:xfrm>
            <a:off x="414959" y="1988816"/>
            <a:ext cx="8719101"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800" b="1" i="0" u="none" strike="noStrike" cap="none" normalizeH="0" baseline="0" dirty="0">
                <a:ln>
                  <a:noFill/>
                </a:ln>
                <a:solidFill>
                  <a:schemeClr val="tx1"/>
                </a:solidFill>
                <a:effectLst/>
                <a:latin typeface="Arial" panose="020B0604020202020204" pitchFamily="34" charset="0"/>
              </a:rPr>
              <a:t>Optik</a:t>
            </a:r>
            <a:r>
              <a:rPr kumimoji="0" lang="de-DE" altLang="de-DE" sz="1800" b="0" i="0" u="none" strike="noStrike" cap="none" normalizeH="0" baseline="0" dirty="0">
                <a:ln>
                  <a:noFill/>
                </a:ln>
                <a:solidFill>
                  <a:schemeClr val="tx1"/>
                </a:solidFill>
                <a:effectLst/>
                <a:latin typeface="Arial" panose="020B0604020202020204" pitchFamily="34" charset="0"/>
              </a:rPr>
              <a:t>: Die Farbe hat sich über die Jahrzehnte</a:t>
            </a:r>
          </a:p>
          <a:p>
            <a:pPr marL="0" marR="0" lvl="0" indent="0" algn="l" defTabSz="914400" rtl="0" eaLnBrk="0" fontAlgn="base" latinLnBrk="0" hangingPunct="0">
              <a:lnSpc>
                <a:spcPct val="100000"/>
              </a:lnSpc>
              <a:spcBef>
                <a:spcPct val="0"/>
              </a:spcBef>
              <a:spcAft>
                <a:spcPct val="0"/>
              </a:spcAft>
              <a:buClrTx/>
              <a:buSzTx/>
              <a:buNone/>
              <a:tabLst/>
            </a:pPr>
            <a:r>
              <a:rPr kumimoji="0" lang="de-DE" altLang="de-DE" sz="1800" b="0" i="0" u="none" strike="noStrike" cap="none" normalizeH="0" baseline="0" dirty="0">
                <a:ln>
                  <a:noFill/>
                </a:ln>
                <a:solidFill>
                  <a:schemeClr val="tx1"/>
                </a:solidFill>
                <a:effectLst/>
                <a:latin typeface="Arial" panose="020B0604020202020204" pitchFamily="34" charset="0"/>
              </a:rPr>
              <a:t> zu einem tiefen Bernstein oder Goldton entwickelt.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800" b="1" i="0" u="none" strike="noStrike" cap="none" normalizeH="0" baseline="0" dirty="0">
                <a:ln>
                  <a:noFill/>
                </a:ln>
                <a:solidFill>
                  <a:schemeClr val="tx1"/>
                </a:solidFill>
                <a:effectLst/>
                <a:latin typeface="Arial" panose="020B0604020202020204" pitchFamily="34" charset="0"/>
              </a:rPr>
              <a:t>Aroma</a:t>
            </a:r>
            <a:r>
              <a:rPr kumimoji="0" lang="de-DE" altLang="de-DE" sz="1800" b="0" i="0" u="none" strike="noStrike" cap="none" normalizeH="0" baseline="0" dirty="0">
                <a:ln>
                  <a:noFill/>
                </a:ln>
                <a:solidFill>
                  <a:schemeClr val="tx1"/>
                </a:solidFill>
                <a:effectLst/>
                <a:latin typeface="Arial" panose="020B0604020202020204" pitchFamily="34" charset="0"/>
              </a:rPr>
              <a:t>: Ein komplexes Bouquet von geschmolzenem </a:t>
            </a:r>
            <a:r>
              <a:rPr kumimoji="0" lang="de-DE" altLang="de-DE" sz="1800" i="0" u="none" strike="noStrike" cap="none" normalizeH="0" baseline="0" dirty="0">
                <a:ln>
                  <a:noFill/>
                </a:ln>
                <a:solidFill>
                  <a:schemeClr val="tx1"/>
                </a:solidFill>
                <a:effectLst/>
                <a:latin typeface="Arial" panose="020B0604020202020204" pitchFamily="34" charset="0"/>
              </a:rPr>
              <a:t>Karamell,</a:t>
            </a:r>
          </a:p>
          <a:p>
            <a:pPr marL="0" marR="0" lvl="0" indent="0" algn="l" defTabSz="914400" rtl="0" eaLnBrk="0" fontAlgn="base" latinLnBrk="0" hangingPunct="0">
              <a:lnSpc>
                <a:spcPct val="100000"/>
              </a:lnSpc>
              <a:spcBef>
                <a:spcPct val="0"/>
              </a:spcBef>
              <a:spcAft>
                <a:spcPct val="0"/>
              </a:spcAft>
              <a:buClrTx/>
              <a:buSzTx/>
              <a:buNone/>
              <a:tabLst/>
            </a:pPr>
            <a:r>
              <a:rPr kumimoji="0" lang="de-DE" altLang="de-DE" sz="1800" b="0" i="0" u="none" strike="noStrike" cap="none" normalizeH="0" baseline="0" dirty="0">
                <a:ln>
                  <a:noFill/>
                </a:ln>
                <a:solidFill>
                  <a:schemeClr val="tx1"/>
                </a:solidFill>
                <a:effectLst/>
                <a:latin typeface="Arial" panose="020B0604020202020204" pitchFamily="34" charset="0"/>
              </a:rPr>
              <a:t> braunem Zucker, gerösteten Nüssen, </a:t>
            </a:r>
            <a:r>
              <a:rPr kumimoji="0" lang="de-DE" altLang="de-DE" sz="1800" i="0" u="none" strike="noStrike" cap="none" normalizeH="0" baseline="0" dirty="0">
                <a:ln>
                  <a:noFill/>
                </a:ln>
                <a:solidFill>
                  <a:schemeClr val="tx1"/>
                </a:solidFill>
                <a:effectLst/>
                <a:latin typeface="Arial" panose="020B0604020202020204" pitchFamily="34" charset="0"/>
              </a:rPr>
              <a:t>Aprikosenkonfitüre </a:t>
            </a:r>
          </a:p>
          <a:p>
            <a:pPr marL="0" marR="0" lvl="0" indent="0" algn="l" defTabSz="914400" rtl="0" eaLnBrk="0" fontAlgn="base" latinLnBrk="0" hangingPunct="0">
              <a:lnSpc>
                <a:spcPct val="100000"/>
              </a:lnSpc>
              <a:spcBef>
                <a:spcPct val="0"/>
              </a:spcBef>
              <a:spcAft>
                <a:spcPct val="0"/>
              </a:spcAft>
              <a:buClrTx/>
              <a:buSzTx/>
              <a:buNone/>
              <a:tabLst/>
            </a:pPr>
            <a:r>
              <a:rPr kumimoji="0" lang="de-DE" altLang="de-DE" sz="1800" b="0" i="0" u="none" strike="noStrike" cap="none" normalizeH="0" baseline="0" dirty="0">
                <a:ln>
                  <a:noFill/>
                </a:ln>
                <a:solidFill>
                  <a:schemeClr val="tx1"/>
                </a:solidFill>
                <a:effectLst/>
                <a:latin typeface="Arial" panose="020B0604020202020204" pitchFamily="34" charset="0"/>
              </a:rPr>
              <a:t>und pikanter Orangenschale.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800" b="1" i="0" u="none" strike="noStrike" cap="none" normalizeH="0" baseline="0" dirty="0">
                <a:ln>
                  <a:noFill/>
                </a:ln>
                <a:solidFill>
                  <a:schemeClr val="tx1"/>
                </a:solidFill>
                <a:effectLst/>
                <a:latin typeface="Arial" panose="020B0604020202020204" pitchFamily="34" charset="0"/>
              </a:rPr>
              <a:t>Geschmack</a:t>
            </a:r>
            <a:r>
              <a:rPr kumimoji="0" lang="de-DE" altLang="de-DE" sz="1800" b="0" i="0" u="none" strike="noStrike" cap="none" normalizeH="0" baseline="0" dirty="0">
                <a:ln>
                  <a:noFill/>
                </a:ln>
                <a:solidFill>
                  <a:schemeClr val="tx1"/>
                </a:solidFill>
                <a:effectLst/>
                <a:latin typeface="Arial" panose="020B0604020202020204" pitchFamily="34" charset="0"/>
              </a:rPr>
              <a:t>: Am Gaumen zeigt er sich reichhaltig</a:t>
            </a:r>
          </a:p>
          <a:p>
            <a:pPr marL="0" marR="0" lvl="0" indent="0" algn="l" defTabSz="914400" rtl="0" eaLnBrk="0" fontAlgn="base" latinLnBrk="0" hangingPunct="0">
              <a:lnSpc>
                <a:spcPct val="100000"/>
              </a:lnSpc>
              <a:spcBef>
                <a:spcPct val="0"/>
              </a:spcBef>
              <a:spcAft>
                <a:spcPct val="0"/>
              </a:spcAft>
              <a:buClrTx/>
              <a:buSzTx/>
              <a:buNone/>
              <a:tabLst/>
            </a:pPr>
            <a:r>
              <a:rPr kumimoji="0" lang="de-DE" altLang="de-DE" sz="1800" b="0" i="0" u="none" strike="noStrike" cap="none" normalizeH="0" baseline="0" dirty="0">
                <a:ln>
                  <a:noFill/>
                </a:ln>
                <a:solidFill>
                  <a:schemeClr val="tx1"/>
                </a:solidFill>
                <a:effectLst/>
                <a:latin typeface="Arial" panose="020B0604020202020204" pitchFamily="34" charset="0"/>
              </a:rPr>
              <a:t>und cremig mit einer markanten Säure, </a:t>
            </a:r>
          </a:p>
          <a:p>
            <a:pPr marL="0" marR="0" lvl="0" indent="0" algn="l" defTabSz="914400" rtl="0" eaLnBrk="0" fontAlgn="base" latinLnBrk="0" hangingPunct="0">
              <a:lnSpc>
                <a:spcPct val="100000"/>
              </a:lnSpc>
              <a:spcBef>
                <a:spcPct val="0"/>
              </a:spcBef>
              <a:spcAft>
                <a:spcPct val="0"/>
              </a:spcAft>
              <a:buClrTx/>
              <a:buSzTx/>
              <a:buNone/>
              <a:tabLst/>
            </a:pPr>
            <a:r>
              <a:rPr kumimoji="0" lang="de-DE" altLang="de-DE" sz="1800" b="0" i="0" u="none" strike="noStrike" cap="none" normalizeH="0" baseline="0" dirty="0">
                <a:ln>
                  <a:noFill/>
                </a:ln>
                <a:solidFill>
                  <a:schemeClr val="tx1"/>
                </a:solidFill>
                <a:effectLst/>
                <a:latin typeface="Arial" panose="020B0604020202020204" pitchFamily="34" charset="0"/>
              </a:rPr>
              <a:t>die die Süße perfekt ausbalanciert</a:t>
            </a:r>
          </a:p>
          <a:p>
            <a:pPr marL="0" marR="0" lvl="0" indent="0" algn="l" defTabSz="914400" rtl="0" eaLnBrk="0" fontAlgn="base" latinLnBrk="0" hangingPunct="0">
              <a:lnSpc>
                <a:spcPct val="100000"/>
              </a:lnSpc>
              <a:spcBef>
                <a:spcPct val="0"/>
              </a:spcBef>
              <a:spcAft>
                <a:spcPct val="0"/>
              </a:spcAft>
              <a:buClrTx/>
              <a:buSzTx/>
              <a:buNone/>
              <a:tabLst/>
            </a:pPr>
            <a:r>
              <a:rPr kumimoji="0" lang="de-DE" altLang="de-DE" sz="1800" b="0" i="0" u="none" strike="noStrike" cap="none" normalizeH="0" baseline="0" dirty="0">
                <a:ln>
                  <a:noFill/>
                </a:ln>
                <a:solidFill>
                  <a:schemeClr val="tx1"/>
                </a:solidFill>
                <a:effectLst/>
                <a:latin typeface="Arial" panose="020B0604020202020204" pitchFamily="34" charset="0"/>
              </a:rPr>
              <a:t>und den Wein auch nach über 60 Jahren frisch wirken lässt. </a:t>
            </a:r>
          </a:p>
          <a:p>
            <a:pPr marL="0" marR="0" lvl="0" indent="0" algn="l" defTabSz="914400" rtl="0" eaLnBrk="0" fontAlgn="base" latinLnBrk="0" hangingPunct="0">
              <a:lnSpc>
                <a:spcPct val="100000"/>
              </a:lnSpc>
              <a:spcBef>
                <a:spcPct val="0"/>
              </a:spcBef>
              <a:spcAft>
                <a:spcPct val="0"/>
              </a:spcAft>
              <a:buClrTx/>
              <a:buSzTx/>
              <a:buNone/>
              <a:tabLst/>
            </a:pPr>
            <a:endParaRPr lang="de-DE" altLang="de-DE" sz="1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de-DE" altLang="de-DE" sz="1800" b="0" i="0" u="none" strike="noStrike" cap="none" normalizeH="0" baseline="0" dirty="0">
                <a:ln>
                  <a:noFill/>
                </a:ln>
                <a:solidFill>
                  <a:schemeClr val="tx1"/>
                </a:solidFill>
                <a:effectLst/>
                <a:latin typeface="Arial" panose="020B0604020202020204" pitchFamily="34" charset="0"/>
              </a:rPr>
              <a:t>Laut </a:t>
            </a:r>
            <a:r>
              <a:rPr kumimoji="0" lang="de-DE" altLang="de-DE" sz="1800" b="0" i="0" u="none" strike="noStrike" cap="none" normalizeH="0" baseline="0" dirty="0" err="1">
                <a:ln>
                  <a:noFill/>
                </a:ln>
                <a:solidFill>
                  <a:schemeClr val="tx1"/>
                </a:solidFill>
                <a:effectLst/>
                <a:latin typeface="Arial" panose="020B0604020202020204" pitchFamily="34" charset="0"/>
              </a:rPr>
              <a:t>CellarTracker</a:t>
            </a: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4638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A51E49-2EA2-1CA0-E8B3-2DBBE74A5D6E}"/>
              </a:ext>
            </a:extLst>
          </p:cNvPr>
          <p:cNvSpPr>
            <a:spLocks noGrp="1"/>
          </p:cNvSpPr>
          <p:nvPr>
            <p:ph type="title"/>
          </p:nvPr>
        </p:nvSpPr>
        <p:spPr>
          <a:xfrm>
            <a:off x="1103671" y="690716"/>
            <a:ext cx="10515600" cy="1325563"/>
          </a:xfrm>
        </p:spPr>
        <p:txBody>
          <a:bodyPr/>
          <a:lstStyle/>
          <a:p>
            <a:r>
              <a:rPr lang="de-DE" dirty="0"/>
              <a:t>Investoren</a:t>
            </a:r>
            <a:endParaRPr lang="de-AT" dirty="0"/>
          </a:p>
        </p:txBody>
      </p:sp>
      <p:sp>
        <p:nvSpPr>
          <p:cNvPr id="3" name="Inhaltsplatzhalter 2">
            <a:extLst>
              <a:ext uri="{FF2B5EF4-FFF2-40B4-BE49-F238E27FC236}">
                <a16:creationId xmlns:a16="http://schemas.microsoft.com/office/drawing/2014/main" id="{2E439539-0FC6-0E82-5DC4-2B6461E27E01}"/>
              </a:ext>
            </a:extLst>
          </p:cNvPr>
          <p:cNvSpPr>
            <a:spLocks noGrp="1"/>
          </p:cNvSpPr>
          <p:nvPr>
            <p:ph idx="1"/>
          </p:nvPr>
        </p:nvSpPr>
        <p:spPr>
          <a:xfrm>
            <a:off x="71284" y="2432869"/>
            <a:ext cx="10515600" cy="4351338"/>
          </a:xfrm>
        </p:spPr>
        <p:txBody>
          <a:bodyPr/>
          <a:lstStyle/>
          <a:p>
            <a:r>
              <a:rPr lang="de-DE" dirty="0"/>
              <a:t>Olivier Bernard (Domaine Chevalier)</a:t>
            </a:r>
          </a:p>
          <a:p>
            <a:r>
              <a:rPr lang="de-DE" dirty="0"/>
              <a:t>Familie (Robert) Peugeot</a:t>
            </a:r>
          </a:p>
          <a:p>
            <a:r>
              <a:rPr lang="de-DE" dirty="0"/>
              <a:t>Stephan von Neipperg </a:t>
            </a:r>
          </a:p>
          <a:p>
            <a:r>
              <a:rPr lang="de-DE" dirty="0"/>
              <a:t>Xavier </a:t>
            </a:r>
            <a:r>
              <a:rPr lang="de-DE" dirty="0" err="1"/>
              <a:t>Planty</a:t>
            </a:r>
            <a:r>
              <a:rPr lang="de-DE" dirty="0"/>
              <a:t> (Leitung seit 1986)</a:t>
            </a:r>
            <a:endParaRPr lang="de-AT" dirty="0"/>
          </a:p>
        </p:txBody>
      </p:sp>
      <p:pic>
        <p:nvPicPr>
          <p:cNvPr id="3078" name="Picture 6" descr="Olivier Bernard, Robert Peugeot, Stéphan Von Neipperg et Xavier Planty, copropriétaires du château Guiraud. Photo thierry David">
            <a:extLst>
              <a:ext uri="{FF2B5EF4-FFF2-40B4-BE49-F238E27FC236}">
                <a16:creationId xmlns:a16="http://schemas.microsoft.com/office/drawing/2014/main" id="{445AABB2-89A8-DA08-00E4-41A493B1ED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4529" y="0"/>
            <a:ext cx="4077929" cy="407792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hâteau Guiraud - Döllerer Weinhaus">
            <a:extLst>
              <a:ext uri="{FF2B5EF4-FFF2-40B4-BE49-F238E27FC236}">
                <a16:creationId xmlns:a16="http://schemas.microsoft.com/office/drawing/2014/main" id="{43184FA6-1414-204D-9122-D7707DC2AA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4529" y="4069582"/>
            <a:ext cx="4077929"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323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EFC91A-AEB3-9AEE-685C-E29CA1641168}"/>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F89FEA3F-C86C-45D2-44FC-6DEC74118E75}"/>
              </a:ext>
            </a:extLst>
          </p:cNvPr>
          <p:cNvSpPr>
            <a:spLocks noGrp="1"/>
          </p:cNvSpPr>
          <p:nvPr>
            <p:ph idx="1"/>
          </p:nvPr>
        </p:nvSpPr>
        <p:spPr/>
        <p:txBody>
          <a:bodyPr/>
          <a:lstStyle/>
          <a:p>
            <a:endParaRPr lang="de-AT" dirty="0"/>
          </a:p>
        </p:txBody>
      </p:sp>
      <p:pic>
        <p:nvPicPr>
          <p:cNvPr id="6150" name="Picture 6" descr="Eintauchen in das Herz des Château Guiraud - Sodivin Le blog">
            <a:extLst>
              <a:ext uri="{FF2B5EF4-FFF2-40B4-BE49-F238E27FC236}">
                <a16:creationId xmlns:a16="http://schemas.microsoft.com/office/drawing/2014/main" id="{1440E111-20D6-A666-2770-C724F4DF3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34196" cy="686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794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1BA6B3-F951-AD6C-1990-599D6A08155D}"/>
              </a:ext>
            </a:extLst>
          </p:cNvPr>
          <p:cNvSpPr>
            <a:spLocks noGrp="1"/>
          </p:cNvSpPr>
          <p:nvPr>
            <p:ph type="title"/>
          </p:nvPr>
        </p:nvSpPr>
        <p:spPr/>
        <p:txBody>
          <a:bodyPr/>
          <a:lstStyle/>
          <a:p>
            <a:r>
              <a:rPr lang="de-AT" b="1" dirty="0"/>
              <a:t>"G" de </a:t>
            </a:r>
            <a:r>
              <a:rPr lang="de-AT" b="1" dirty="0" err="1"/>
              <a:t>Guiraud</a:t>
            </a:r>
            <a:r>
              <a:rPr lang="de-AT" b="1" dirty="0"/>
              <a:t> Bordeaux Blanc Sec 2024</a:t>
            </a:r>
            <a:endParaRPr lang="de-AT" dirty="0"/>
          </a:p>
        </p:txBody>
      </p:sp>
      <p:pic>
        <p:nvPicPr>
          <p:cNvPr id="3076" name="Picture 4" descr="Château Guiraud - Bordeaux blanc sec G de Guiraud 2024 - Vins des As">
            <a:extLst>
              <a:ext uri="{FF2B5EF4-FFF2-40B4-BE49-F238E27FC236}">
                <a16:creationId xmlns:a16="http://schemas.microsoft.com/office/drawing/2014/main" id="{0624D0F5-2F2A-C33C-FDB2-750D8DF4283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60037" y="1481496"/>
            <a:ext cx="3751153"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07152530-1641-039A-CA96-D1D2072991B3}"/>
              </a:ext>
            </a:extLst>
          </p:cNvPr>
          <p:cNvSpPr txBox="1"/>
          <p:nvPr/>
        </p:nvSpPr>
        <p:spPr>
          <a:xfrm>
            <a:off x="1003745" y="1481496"/>
            <a:ext cx="7452852" cy="5170646"/>
          </a:xfrm>
          <a:prstGeom prst="rect">
            <a:avLst/>
          </a:prstGeom>
          <a:noFill/>
        </p:spPr>
        <p:txBody>
          <a:bodyPr wrap="square">
            <a:spAutoFit/>
          </a:bodyPr>
          <a:lstStyle/>
          <a:p>
            <a:r>
              <a:rPr lang="de-DE" sz="2400" dirty="0"/>
              <a:t>53% </a:t>
            </a:r>
            <a:r>
              <a:rPr lang="de-DE" sz="2400" b="1" dirty="0"/>
              <a:t>SB</a:t>
            </a:r>
            <a:r>
              <a:rPr lang="de-DE" sz="2400" dirty="0"/>
              <a:t>   47% </a:t>
            </a:r>
            <a:r>
              <a:rPr lang="de-DE" sz="2400" b="1" dirty="0" err="1"/>
              <a:t>Semillion</a:t>
            </a:r>
            <a:endParaRPr lang="de-DE" sz="2400" b="1" dirty="0"/>
          </a:p>
          <a:p>
            <a:r>
              <a:rPr lang="de-DE" sz="2400" b="1" dirty="0"/>
              <a:t>Alkoholgehalt 12,5%</a:t>
            </a:r>
          </a:p>
          <a:p>
            <a:r>
              <a:rPr lang="de-DE" sz="2400" dirty="0"/>
              <a:t>9 Monate im Eichenfass die vorher für Süßwein benutzt wurden</a:t>
            </a:r>
          </a:p>
          <a:p>
            <a:r>
              <a:rPr lang="de-DE" altLang="de-DE" sz="2400" b="1" dirty="0">
                <a:latin typeface="Arial" panose="020B0604020202020204" pitchFamily="34" charset="0"/>
              </a:rPr>
              <a:t>Aromatik</a:t>
            </a:r>
            <a:r>
              <a:rPr lang="de-DE" altLang="de-DE" sz="2400" dirty="0">
                <a:latin typeface="Arial" panose="020B0604020202020204" pitchFamily="34" charset="0"/>
              </a:rPr>
              <a:t>: Noten von Grapefruit, Orangenblüten, Passionsfrucht und einem Hauch von Wacholder oder Feuerstein.</a:t>
            </a:r>
          </a:p>
          <a:p>
            <a:endParaRPr lang="de-DE" sz="2400" dirty="0"/>
          </a:p>
          <a:p>
            <a:r>
              <a:rPr lang="de-DE" altLang="de-DE" sz="2400" b="1" dirty="0">
                <a:latin typeface="Arial" panose="020B0604020202020204" pitchFamily="34" charset="0"/>
              </a:rPr>
              <a:t>Geschmack</a:t>
            </a:r>
            <a:r>
              <a:rPr lang="de-DE" altLang="de-DE" sz="2400" dirty="0">
                <a:latin typeface="Arial" panose="020B0604020202020204" pitchFamily="34" charset="0"/>
              </a:rPr>
              <a:t>: Am Gaumen zeigt er sich vollmundig, </a:t>
            </a:r>
            <a:r>
              <a:rPr lang="de-DE" altLang="de-DE" sz="2400" dirty="0" err="1">
                <a:latin typeface="Arial" panose="020B0604020202020204" pitchFamily="34" charset="0"/>
              </a:rPr>
              <a:t>schmelzig</a:t>
            </a:r>
            <a:r>
              <a:rPr lang="de-DE" altLang="de-DE" sz="2400" dirty="0">
                <a:latin typeface="Arial" panose="020B0604020202020204" pitchFamily="34" charset="0"/>
              </a:rPr>
              <a:t> und oft mit einer dezenten </a:t>
            </a:r>
            <a:r>
              <a:rPr lang="de-DE" altLang="de-DE" sz="2400" dirty="0" err="1">
                <a:latin typeface="Arial" panose="020B0604020202020204" pitchFamily="34" charset="0"/>
              </a:rPr>
              <a:t>Wachsigkeit</a:t>
            </a:r>
            <a:r>
              <a:rPr lang="de-DE" altLang="de-DE" sz="2400" dirty="0">
                <a:latin typeface="Arial" panose="020B0604020202020204" pitchFamily="34" charset="0"/>
              </a:rPr>
              <a:t> (typisch für </a:t>
            </a:r>
            <a:r>
              <a:rPr lang="de-DE" altLang="de-DE" sz="2400" dirty="0" err="1">
                <a:latin typeface="Arial" panose="020B0604020202020204" pitchFamily="34" charset="0"/>
              </a:rPr>
              <a:t>Sémillon</a:t>
            </a:r>
            <a:r>
              <a:rPr lang="de-DE" altLang="de-DE" sz="2400" dirty="0">
                <a:latin typeface="Arial" panose="020B0604020202020204" pitchFamily="34" charset="0"/>
              </a:rPr>
              <a:t>) </a:t>
            </a:r>
          </a:p>
          <a:p>
            <a:endParaRPr lang="de-DE" altLang="de-DE" sz="2400" dirty="0">
              <a:latin typeface="Arial" panose="020B0604020202020204" pitchFamily="34" charset="0"/>
            </a:endParaRPr>
          </a:p>
          <a:p>
            <a:r>
              <a:rPr lang="de-DE" altLang="de-DE" sz="2400" dirty="0">
                <a:latin typeface="Arial" panose="020B0604020202020204" pitchFamily="34" charset="0"/>
              </a:rPr>
              <a:t>19,50€</a:t>
            </a:r>
          </a:p>
          <a:p>
            <a:endParaRPr lang="de-DE" dirty="0"/>
          </a:p>
        </p:txBody>
      </p:sp>
      <p:sp>
        <p:nvSpPr>
          <p:cNvPr id="6" name="Rectangle 1">
            <a:extLst>
              <a:ext uri="{FF2B5EF4-FFF2-40B4-BE49-F238E27FC236}">
                <a16:creationId xmlns:a16="http://schemas.microsoft.com/office/drawing/2014/main" id="{BC37D043-598A-E1A3-33E3-4A254D6CC5C1}"/>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90378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164B6C-F844-9646-EDDA-AFD3C904E95F}"/>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389011A7-71C8-DE2B-2909-8F46E8D8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ine Menge verwendeter Korken">
            <a:extLst>
              <a:ext uri="{FF2B5EF4-FFF2-40B4-BE49-F238E27FC236}">
                <a16:creationId xmlns:a16="http://schemas.microsoft.com/office/drawing/2014/main" id="{C4B0C9A5-CC1C-FAA2-6E29-77BE9D6D02E7}"/>
              </a:ext>
            </a:extLst>
          </p:cNvPr>
          <p:cNvPicPr>
            <a:picLocks noChangeAspect="1"/>
          </p:cNvPicPr>
          <p:nvPr/>
        </p:nvPicPr>
        <p:blipFill>
          <a:blip r:embed="rId2">
            <a:alphaModFix amt="50000"/>
          </a:blip>
          <a:srcRect t="6774" r="-1" b="8935"/>
          <a:stretch>
            <a:fillRect/>
          </a:stretch>
        </p:blipFill>
        <p:spPr>
          <a:xfrm>
            <a:off x="20" y="10"/>
            <a:ext cx="12188930" cy="6857990"/>
          </a:xfrm>
          <a:prstGeom prst="rect">
            <a:avLst/>
          </a:prstGeom>
        </p:spPr>
      </p:pic>
      <p:sp>
        <p:nvSpPr>
          <p:cNvPr id="2" name="Titel 1">
            <a:extLst>
              <a:ext uri="{FF2B5EF4-FFF2-40B4-BE49-F238E27FC236}">
                <a16:creationId xmlns:a16="http://schemas.microsoft.com/office/drawing/2014/main" id="{C5808570-AE90-8132-CAD6-FC26C44E0447}"/>
              </a:ext>
            </a:extLst>
          </p:cNvPr>
          <p:cNvSpPr>
            <a:spLocks noGrp="1"/>
          </p:cNvSpPr>
          <p:nvPr>
            <p:ph type="title"/>
          </p:nvPr>
        </p:nvSpPr>
        <p:spPr>
          <a:xfrm>
            <a:off x="1524000" y="1122363"/>
            <a:ext cx="9144000" cy="3063240"/>
          </a:xfrm>
          <a:prstGeom prst="rect">
            <a:avLst/>
          </a:prstGeom>
        </p:spPr>
        <p:txBody>
          <a:bodyPr vert="horz" lIns="91440" tIns="45720" rIns="91440" bIns="45720" rtlCol="0" anchor="b">
            <a:normAutofit/>
          </a:bodyPr>
          <a:lstStyle/>
          <a:p>
            <a:pPr algn="ctr"/>
            <a:r>
              <a:rPr lang="en-US" sz="6600" dirty="0">
                <a:solidFill>
                  <a:schemeClr val="bg1"/>
                </a:solidFill>
              </a:rPr>
              <a:t>2. Wein</a:t>
            </a:r>
          </a:p>
        </p:txBody>
      </p:sp>
      <p:sp>
        <p:nvSpPr>
          <p:cNvPr id="29" name="sketchy line">
            <a:extLst>
              <a:ext uri="{FF2B5EF4-FFF2-40B4-BE49-F238E27FC236}">
                <a16:creationId xmlns:a16="http://schemas.microsoft.com/office/drawing/2014/main" id="{7F777EE4-50AC-F948-BE0B-A665D0F7C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3661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381059A-FFD8-BC6D-ADE0-070A8A648F4E}"/>
              </a:ext>
            </a:extLst>
          </p:cNvPr>
          <p:cNvSpPr>
            <a:spLocks noGrp="1"/>
          </p:cNvSpPr>
          <p:nvPr>
            <p:ph type="title"/>
          </p:nvPr>
        </p:nvSpPr>
        <p:spPr>
          <a:xfrm>
            <a:off x="6739128" y="638089"/>
            <a:ext cx="4818888" cy="1476801"/>
          </a:xfrm>
        </p:spPr>
        <p:txBody>
          <a:bodyPr anchor="b">
            <a:normAutofit/>
          </a:bodyPr>
          <a:lstStyle/>
          <a:p>
            <a:r>
              <a:rPr lang="de-AT" sz="5000" b="1"/>
              <a:t>Château d'Aiguilhe</a:t>
            </a:r>
            <a:endParaRPr lang="de-AT" sz="5000"/>
          </a:p>
        </p:txBody>
      </p:sp>
      <p:pic>
        <p:nvPicPr>
          <p:cNvPr id="14338" name="Picture 2" descr="Château d'Aiguilhe Castillon Côtes de Bordeaux AOC | Denner">
            <a:extLst>
              <a:ext uri="{FF2B5EF4-FFF2-40B4-BE49-F238E27FC236}">
                <a16:creationId xmlns:a16="http://schemas.microsoft.com/office/drawing/2014/main" id="{B5DA6960-3D28-5634-BA6F-8F238A98436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0936" y="1579775"/>
            <a:ext cx="5458968" cy="3698450"/>
          </a:xfrm>
          <a:prstGeom prst="rect">
            <a:avLst/>
          </a:prstGeom>
          <a:noFill/>
          <a:extLst>
            <a:ext uri="{909E8E84-426E-40DD-AFC4-6F175D3DCCD1}">
              <a14:hiddenFill xmlns:a14="http://schemas.microsoft.com/office/drawing/2010/main">
                <a:solidFill>
                  <a:srgbClr val="FFFFFF"/>
                </a:solidFill>
              </a14:hiddenFill>
            </a:ext>
          </a:extLst>
        </p:spPr>
      </p:pic>
      <p:sp>
        <p:nvSpPr>
          <p:cNvPr id="14345"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93F3D102-B985-C499-8F6F-93560F9FB8D8}"/>
              </a:ext>
            </a:extLst>
          </p:cNvPr>
          <p:cNvSpPr>
            <a:spLocks noGrp="1"/>
          </p:cNvSpPr>
          <p:nvPr>
            <p:ph idx="1"/>
          </p:nvPr>
        </p:nvSpPr>
        <p:spPr>
          <a:xfrm>
            <a:off x="6739128" y="2664886"/>
            <a:ext cx="4818888" cy="3550789"/>
          </a:xfrm>
        </p:spPr>
        <p:txBody>
          <a:bodyPr anchor="t">
            <a:normAutofit/>
          </a:bodyPr>
          <a:lstStyle/>
          <a:p>
            <a:r>
              <a:rPr lang="de-DE" sz="2200"/>
              <a:t>Ursprung im 12 Jahrhundert</a:t>
            </a:r>
          </a:p>
          <a:p>
            <a:r>
              <a:rPr lang="de-AT" sz="2200"/>
              <a:t>Appellation Castillon</a:t>
            </a:r>
            <a:endParaRPr lang="de-DE" sz="2200"/>
          </a:p>
          <a:p>
            <a:r>
              <a:rPr lang="de-DE" sz="2200"/>
              <a:t>Rechten Ufer der Dordogne</a:t>
            </a:r>
          </a:p>
          <a:p>
            <a:r>
              <a:rPr lang="de-DE" sz="2200"/>
              <a:t>90 ha</a:t>
            </a:r>
          </a:p>
          <a:p>
            <a:r>
              <a:rPr lang="de-AT" sz="2200"/>
              <a:t>Seit 1998 Besitzer Graf Stephan von Neipperg</a:t>
            </a:r>
            <a:endParaRPr lang="de-DE" sz="2200"/>
          </a:p>
          <a:p>
            <a:endParaRPr lang="de-AT" sz="2200"/>
          </a:p>
        </p:txBody>
      </p:sp>
    </p:spTree>
    <p:extLst>
      <p:ext uri="{BB962C8B-B14F-4D97-AF65-F5344CB8AC3E}">
        <p14:creationId xmlns:p14="http://schemas.microsoft.com/office/powerpoint/2010/main" val="2627549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C1E2E-5C0B-0667-E604-39DF7BEE173A}"/>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185C40D7-BB3F-740C-4B22-656818F0EC62}"/>
              </a:ext>
            </a:extLst>
          </p:cNvPr>
          <p:cNvSpPr>
            <a:spLocks noGrp="1"/>
          </p:cNvSpPr>
          <p:nvPr>
            <p:ph idx="1"/>
          </p:nvPr>
        </p:nvSpPr>
        <p:spPr/>
        <p:txBody>
          <a:bodyPr/>
          <a:lstStyle/>
          <a:p>
            <a:endParaRPr lang="de-AT" dirty="0"/>
          </a:p>
        </p:txBody>
      </p:sp>
      <p:pic>
        <p:nvPicPr>
          <p:cNvPr id="18434" name="Picture 2" descr="An appellation with a character - Castillon Côtes de Bordeaux">
            <a:extLst>
              <a:ext uri="{FF2B5EF4-FFF2-40B4-BE49-F238E27FC236}">
                <a16:creationId xmlns:a16="http://schemas.microsoft.com/office/drawing/2014/main" id="{14A9D0E7-59A2-66C5-6733-42345EAB7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85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DC12A5-1D81-FF69-9509-7DBF28759A5D}"/>
              </a:ext>
            </a:extLst>
          </p:cNvPr>
          <p:cNvSpPr>
            <a:spLocks noGrp="1"/>
          </p:cNvSpPr>
          <p:nvPr>
            <p:ph type="title"/>
          </p:nvPr>
        </p:nvSpPr>
        <p:spPr>
          <a:xfrm>
            <a:off x="130277" y="433951"/>
            <a:ext cx="10515600" cy="1325563"/>
          </a:xfrm>
        </p:spPr>
        <p:txBody>
          <a:bodyPr/>
          <a:lstStyle/>
          <a:p>
            <a:r>
              <a:rPr lang="de-DE" dirty="0"/>
              <a:t>Stephan Neipperg </a:t>
            </a:r>
            <a:endParaRPr lang="de-AT" dirty="0"/>
          </a:p>
        </p:txBody>
      </p:sp>
      <p:sp>
        <p:nvSpPr>
          <p:cNvPr id="4" name="Rectangle 1">
            <a:extLst>
              <a:ext uri="{FF2B5EF4-FFF2-40B4-BE49-F238E27FC236}">
                <a16:creationId xmlns:a16="http://schemas.microsoft.com/office/drawing/2014/main" id="{85B0B92E-0110-7E42-EFCE-1AAF51410EA5}"/>
              </a:ext>
            </a:extLst>
          </p:cNvPr>
          <p:cNvSpPr>
            <a:spLocks noGrp="1" noChangeArrowheads="1"/>
          </p:cNvSpPr>
          <p:nvPr>
            <p:ph idx="1"/>
          </p:nvPr>
        </p:nvSpPr>
        <p:spPr bwMode="auto">
          <a:xfrm>
            <a:off x="363794" y="1800696"/>
            <a:ext cx="591230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000" i="0" u="none" strike="noStrike" cap="none" normalizeH="0" baseline="0" dirty="0">
                <a:ln>
                  <a:noFill/>
                </a:ln>
                <a:solidFill>
                  <a:schemeClr val="tx1"/>
                </a:solidFill>
                <a:effectLst/>
                <a:latin typeface="Arial" panose="020B0604020202020204" pitchFamily="34" charset="0"/>
              </a:rPr>
              <a:t>Verwaltet: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000" i="0" u="none" strike="noStrike" cap="none" normalizeH="0" baseline="0" dirty="0">
                <a:ln>
                  <a:noFill/>
                </a:ln>
                <a:solidFill>
                  <a:schemeClr val="tx1"/>
                </a:solidFill>
                <a:effectLst/>
                <a:latin typeface="Arial" panose="020B0604020202020204" pitchFamily="34" charset="0"/>
              </a:rPr>
              <a:t>Château Canon-la-</a:t>
            </a:r>
            <a:r>
              <a:rPr kumimoji="0" lang="de-DE" altLang="de-DE" sz="2000" i="0" u="none" strike="noStrike" cap="none" normalizeH="0" baseline="0" dirty="0" err="1">
                <a:ln>
                  <a:noFill/>
                </a:ln>
                <a:solidFill>
                  <a:schemeClr val="tx1"/>
                </a:solidFill>
                <a:effectLst/>
                <a:latin typeface="Arial" panose="020B0604020202020204" pitchFamily="34" charset="0"/>
              </a:rPr>
              <a:t>Gaffelière</a:t>
            </a:r>
            <a:r>
              <a:rPr kumimoji="0" lang="de-DE" altLang="de-DE" sz="2000" i="0" u="none" strike="noStrike" cap="none" normalizeH="0" baseline="0" dirty="0">
                <a:ln>
                  <a:noFill/>
                </a:ln>
                <a:solidFill>
                  <a:schemeClr val="tx1"/>
                </a:solidFill>
                <a:effectLst/>
                <a:latin typeface="Arial" panose="020B0604020202020204" pitchFamily="34" charset="0"/>
              </a:rPr>
              <a:t> (Saint-</a:t>
            </a:r>
            <a:r>
              <a:rPr kumimoji="0" lang="de-DE" altLang="de-DE" sz="2000" i="0" u="none" strike="noStrike" cap="none" normalizeH="0" baseline="0" dirty="0" err="1">
                <a:ln>
                  <a:noFill/>
                </a:ln>
                <a:solidFill>
                  <a:schemeClr val="tx1"/>
                </a:solidFill>
                <a:effectLst/>
                <a:latin typeface="Arial" panose="020B0604020202020204" pitchFamily="34" charset="0"/>
              </a:rPr>
              <a:t>Émilion</a:t>
            </a:r>
            <a:r>
              <a:rPr kumimoji="0" lang="de-DE" altLang="de-DE" sz="200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000" i="0" u="none" strike="noStrike" cap="none" normalizeH="0" baseline="0" dirty="0">
                <a:ln>
                  <a:noFill/>
                </a:ln>
                <a:solidFill>
                  <a:schemeClr val="tx1"/>
                </a:solidFill>
                <a:effectLst/>
                <a:latin typeface="Arial" panose="020B0604020202020204" pitchFamily="34" charset="0"/>
              </a:rPr>
              <a:t>La </a:t>
            </a:r>
            <a:r>
              <a:rPr kumimoji="0" lang="de-DE" altLang="de-DE" sz="2000" i="0" u="none" strike="noStrike" cap="none" normalizeH="0" baseline="0" dirty="0" err="1">
                <a:ln>
                  <a:noFill/>
                </a:ln>
                <a:solidFill>
                  <a:schemeClr val="tx1"/>
                </a:solidFill>
                <a:effectLst/>
                <a:latin typeface="Arial" panose="020B0604020202020204" pitchFamily="34" charset="0"/>
              </a:rPr>
              <a:t>Mondotte</a:t>
            </a:r>
            <a:r>
              <a:rPr kumimoji="0" lang="de-DE" altLang="de-DE" sz="2000" i="0" u="none" strike="noStrike" cap="none" normalizeH="0" baseline="0" dirty="0">
                <a:ln>
                  <a:noFill/>
                </a:ln>
                <a:solidFill>
                  <a:schemeClr val="tx1"/>
                </a:solidFill>
                <a:effectLst/>
                <a:latin typeface="Arial" panose="020B0604020202020204" pitchFamily="34" charset="0"/>
              </a:rPr>
              <a:t> (Saint-</a:t>
            </a:r>
            <a:r>
              <a:rPr kumimoji="0" lang="de-DE" altLang="de-DE" sz="2000" i="0" u="none" strike="noStrike" cap="none" normalizeH="0" baseline="0" dirty="0" err="1">
                <a:ln>
                  <a:noFill/>
                </a:ln>
                <a:solidFill>
                  <a:schemeClr val="tx1"/>
                </a:solidFill>
                <a:effectLst/>
                <a:latin typeface="Arial" panose="020B0604020202020204" pitchFamily="34" charset="0"/>
              </a:rPr>
              <a:t>Émilion</a:t>
            </a:r>
            <a:r>
              <a:rPr kumimoji="0" lang="de-DE" altLang="de-DE" sz="200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000" i="0" u="none" strike="noStrike" cap="none" normalizeH="0" baseline="0" dirty="0">
                <a:ln>
                  <a:noFill/>
                </a:ln>
                <a:solidFill>
                  <a:schemeClr val="tx1"/>
                </a:solidFill>
                <a:effectLst/>
                <a:latin typeface="Arial" panose="020B0604020202020204" pitchFamily="34" charset="0"/>
              </a:rPr>
              <a:t>Château </a:t>
            </a:r>
            <a:r>
              <a:rPr kumimoji="0" lang="de-DE" altLang="de-DE" sz="2000" i="0" u="none" strike="noStrike" cap="none" normalizeH="0" baseline="0" dirty="0" err="1">
                <a:ln>
                  <a:noFill/>
                </a:ln>
                <a:solidFill>
                  <a:schemeClr val="tx1"/>
                </a:solidFill>
                <a:effectLst/>
                <a:latin typeface="Arial" panose="020B0604020202020204" pitchFamily="34" charset="0"/>
              </a:rPr>
              <a:t>d'Aiguilhe</a:t>
            </a:r>
            <a:r>
              <a:rPr kumimoji="0" lang="de-DE" altLang="de-DE" sz="2000" i="0" u="none" strike="noStrike" cap="none" normalizeH="0" baseline="0" dirty="0">
                <a:ln>
                  <a:noFill/>
                </a:ln>
                <a:solidFill>
                  <a:schemeClr val="tx1"/>
                </a:solidFill>
                <a:effectLst/>
                <a:latin typeface="Arial" panose="020B0604020202020204" pitchFamily="34" charset="0"/>
              </a:rPr>
              <a:t> (Côtes de </a:t>
            </a:r>
            <a:r>
              <a:rPr kumimoji="0" lang="de-DE" altLang="de-DE" sz="2000" i="0" u="none" strike="noStrike" cap="none" normalizeH="0" baseline="0" dirty="0" err="1">
                <a:ln>
                  <a:noFill/>
                </a:ln>
                <a:solidFill>
                  <a:schemeClr val="tx1"/>
                </a:solidFill>
                <a:effectLst/>
                <a:latin typeface="Arial" panose="020B0604020202020204" pitchFamily="34" charset="0"/>
              </a:rPr>
              <a:t>Castillon</a:t>
            </a:r>
            <a:r>
              <a:rPr kumimoji="0" lang="de-DE" altLang="de-DE" sz="200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000" i="0" u="none" strike="noStrike" cap="none" normalizeH="0" baseline="0" dirty="0">
                <a:ln>
                  <a:noFill/>
                </a:ln>
                <a:solidFill>
                  <a:schemeClr val="tx1"/>
                </a:solidFill>
                <a:effectLst/>
                <a:latin typeface="Arial" panose="020B0604020202020204" pitchFamily="34" charset="0"/>
              </a:rPr>
              <a:t>Clos de </a:t>
            </a:r>
            <a:r>
              <a:rPr kumimoji="0" lang="de-DE" altLang="de-DE" sz="2000" i="0" u="none" strike="noStrike" cap="none" normalizeH="0" baseline="0" dirty="0" err="1">
                <a:ln>
                  <a:noFill/>
                </a:ln>
                <a:solidFill>
                  <a:schemeClr val="tx1"/>
                </a:solidFill>
                <a:effectLst/>
                <a:latin typeface="Arial" panose="020B0604020202020204" pitchFamily="34" charset="0"/>
              </a:rPr>
              <a:t>l'Oratoire</a:t>
            </a:r>
            <a:r>
              <a:rPr kumimoji="0" lang="de-DE" altLang="de-DE" sz="2000" i="0" u="none" strike="noStrike" cap="none" normalizeH="0" baseline="0" dirty="0">
                <a:ln>
                  <a:noFill/>
                </a:ln>
                <a:solidFill>
                  <a:schemeClr val="tx1"/>
                </a:solidFill>
                <a:effectLst/>
                <a:latin typeface="Arial" panose="020B0604020202020204" pitchFamily="34" charset="0"/>
              </a:rPr>
              <a:t> (Saint-</a:t>
            </a:r>
            <a:r>
              <a:rPr kumimoji="0" lang="de-DE" altLang="de-DE" sz="2000" i="0" u="none" strike="noStrike" cap="none" normalizeH="0" baseline="0" dirty="0" err="1">
                <a:ln>
                  <a:noFill/>
                </a:ln>
                <a:solidFill>
                  <a:schemeClr val="tx1"/>
                </a:solidFill>
                <a:effectLst/>
                <a:latin typeface="Arial" panose="020B0604020202020204" pitchFamily="34" charset="0"/>
              </a:rPr>
              <a:t>Émilion</a:t>
            </a:r>
            <a:r>
              <a:rPr kumimoji="0" lang="de-DE" altLang="de-DE" sz="200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lang="de-DE" altLang="de-DE" sz="2000" dirty="0">
                <a:latin typeface="Arial" panose="020B0604020202020204" pitchFamily="34" charset="0"/>
              </a:rPr>
              <a:t>Weingut Graf Neipperg (Baden-Württemberg)</a:t>
            </a:r>
            <a:endParaRPr kumimoji="0" lang="de-DE" altLang="de-DE" sz="200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de-DE" altLang="de-DE" sz="2000" dirty="0">
              <a:latin typeface="Arial" panose="020B0604020202020204" pitchFamily="34" charset="0"/>
            </a:endParaRPr>
          </a:p>
          <a:p>
            <a:pPr marL="0" indent="0" eaLnBrk="0" fontAlgn="base" hangingPunct="0">
              <a:lnSpc>
                <a:spcPct val="100000"/>
              </a:lnSpc>
              <a:spcBef>
                <a:spcPct val="0"/>
              </a:spcBef>
              <a:spcAft>
                <a:spcPct val="0"/>
              </a:spcAft>
              <a:buFontTx/>
              <a:buChar char="•"/>
            </a:pPr>
            <a:r>
              <a:rPr kumimoji="0" lang="de-DE" altLang="de-DE" sz="2000" i="0" u="none" strike="noStrike" cap="none" normalizeH="0" baseline="0" dirty="0">
                <a:ln>
                  <a:noFill/>
                </a:ln>
                <a:solidFill>
                  <a:schemeClr val="tx1"/>
                </a:solidFill>
                <a:effectLst/>
                <a:latin typeface="Arial" panose="020B0604020202020204" pitchFamily="34" charset="0"/>
              </a:rPr>
              <a:t>Miteigentümer </a:t>
            </a:r>
          </a:p>
          <a:p>
            <a:pPr marL="0" indent="0" eaLnBrk="0" fontAlgn="base" hangingPunct="0">
              <a:lnSpc>
                <a:spcPct val="100000"/>
              </a:lnSpc>
              <a:spcBef>
                <a:spcPct val="0"/>
              </a:spcBef>
              <a:spcAft>
                <a:spcPct val="0"/>
              </a:spcAft>
              <a:buFontTx/>
              <a:buChar char="•"/>
            </a:pPr>
            <a:r>
              <a:rPr lang="de-AT" sz="2000" dirty="0"/>
              <a:t>Château </a:t>
            </a:r>
            <a:r>
              <a:rPr lang="de-AT" sz="2000" dirty="0" err="1"/>
              <a:t>Guiraud</a:t>
            </a:r>
            <a:endParaRPr lang="de-AT" sz="2000" dirty="0"/>
          </a:p>
          <a:p>
            <a:pPr marL="0" indent="0" eaLnBrk="0" fontAlgn="base" hangingPunct="0">
              <a:lnSpc>
                <a:spcPct val="100000"/>
              </a:lnSpc>
              <a:spcBef>
                <a:spcPct val="0"/>
              </a:spcBef>
              <a:spcAft>
                <a:spcPct val="0"/>
              </a:spcAft>
              <a:buFontTx/>
              <a:buChar char="•"/>
            </a:pPr>
            <a:r>
              <a:rPr lang="de-AT" sz="2000" dirty="0" err="1"/>
              <a:t>Enira</a:t>
            </a:r>
            <a:r>
              <a:rPr lang="de-AT" sz="2000" dirty="0"/>
              <a:t> (Bulgarien)</a:t>
            </a:r>
          </a:p>
          <a:p>
            <a:pPr marL="0" indent="0" eaLnBrk="0" fontAlgn="base" hangingPunct="0">
              <a:lnSpc>
                <a:spcPct val="100000"/>
              </a:lnSpc>
              <a:spcBef>
                <a:spcPct val="0"/>
              </a:spcBef>
              <a:spcAft>
                <a:spcPct val="0"/>
              </a:spcAft>
              <a:buFontTx/>
              <a:buChar char="•"/>
            </a:pPr>
            <a:r>
              <a:rPr lang="de-AT" sz="2000" dirty="0" err="1"/>
              <a:t>Capaia</a:t>
            </a:r>
            <a:r>
              <a:rPr lang="de-AT" sz="2000" dirty="0"/>
              <a:t> (Südafrika)</a:t>
            </a:r>
          </a:p>
          <a:p>
            <a:pPr marL="0" indent="0" eaLnBrk="0" fontAlgn="base" hangingPunct="0">
              <a:lnSpc>
                <a:spcPct val="100000"/>
              </a:lnSpc>
              <a:spcBef>
                <a:spcPct val="0"/>
              </a:spcBef>
              <a:spcAft>
                <a:spcPct val="0"/>
              </a:spcAft>
              <a:buNone/>
            </a:pPr>
            <a:endParaRPr lang="de-AT" sz="2000" dirty="0"/>
          </a:p>
          <a:p>
            <a:pPr marL="0" indent="0" eaLnBrk="0" fontAlgn="base" hangingPunct="0">
              <a:lnSpc>
                <a:spcPct val="100000"/>
              </a:lnSpc>
              <a:spcBef>
                <a:spcPct val="0"/>
              </a:spcBef>
              <a:spcAft>
                <a:spcPct val="0"/>
              </a:spcAft>
              <a:buNone/>
            </a:pPr>
            <a:endParaRPr lang="de-AT" sz="2000" dirty="0"/>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2000" b="0" i="0" u="none" strike="noStrike" cap="none" normalizeH="0" baseline="0" dirty="0">
              <a:ln>
                <a:noFill/>
              </a:ln>
              <a:solidFill>
                <a:schemeClr val="tx1"/>
              </a:solidFill>
              <a:effectLst/>
              <a:latin typeface="Arial" panose="020B0604020202020204" pitchFamily="34" charset="0"/>
            </a:endParaRPr>
          </a:p>
        </p:txBody>
      </p:sp>
      <p:pic>
        <p:nvPicPr>
          <p:cNvPr id="15363" name="Picture 3" descr="Wappen der Grafen von Neipperg 1726">
            <a:extLst>
              <a:ext uri="{FF2B5EF4-FFF2-40B4-BE49-F238E27FC236}">
                <a16:creationId xmlns:a16="http://schemas.microsoft.com/office/drawing/2014/main" id="{797EDF29-7FB0-C3AD-F026-92A618DA0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975" y="205070"/>
            <a:ext cx="14668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Stephan Graf von Neipperg erzählt von seinen Erfolgen">
            <a:extLst>
              <a:ext uri="{FF2B5EF4-FFF2-40B4-BE49-F238E27FC236}">
                <a16:creationId xmlns:a16="http://schemas.microsoft.com/office/drawing/2014/main" id="{919CA62C-CBC7-7788-D450-2F3DBE057B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7613" y="958746"/>
            <a:ext cx="5388337" cy="5196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321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0044A-0039-CA21-64D7-494A9A4685D5}"/>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59D9EE04-F4F2-B88B-1C26-223053581883}"/>
              </a:ext>
            </a:extLst>
          </p:cNvPr>
          <p:cNvSpPr>
            <a:spLocks noGrp="1"/>
          </p:cNvSpPr>
          <p:nvPr>
            <p:ph idx="1"/>
          </p:nvPr>
        </p:nvSpPr>
        <p:spPr/>
        <p:txBody>
          <a:bodyPr/>
          <a:lstStyle/>
          <a:p>
            <a:endParaRPr lang="de-AT"/>
          </a:p>
        </p:txBody>
      </p:sp>
      <p:pic>
        <p:nvPicPr>
          <p:cNvPr id="11266" name="Picture 2" descr="Seigneur d'Aiguilhe | InWine – Rượu 125 Thái Hà">
            <a:extLst>
              <a:ext uri="{FF2B5EF4-FFF2-40B4-BE49-F238E27FC236}">
                <a16:creationId xmlns:a16="http://schemas.microsoft.com/office/drawing/2014/main" id="{9EDD8553-98A4-5AF7-A9A5-60AB7B0E8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3099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924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0A2052C-2FAD-102F-5786-7FC2F6B93063}"/>
              </a:ext>
            </a:extLst>
          </p:cNvPr>
          <p:cNvSpPr>
            <a:spLocks noGrp="1"/>
          </p:cNvSpPr>
          <p:nvPr>
            <p:ph idx="1"/>
          </p:nvPr>
        </p:nvSpPr>
        <p:spPr>
          <a:xfrm>
            <a:off x="838200" y="1974712"/>
            <a:ext cx="10515600" cy="4351338"/>
          </a:xfrm>
        </p:spPr>
        <p:txBody>
          <a:bodyPr/>
          <a:lstStyle/>
          <a:p>
            <a:r>
              <a:rPr lang="de-AT" dirty="0"/>
              <a:t>100% Sauvignon Blanc</a:t>
            </a:r>
          </a:p>
          <a:p>
            <a:r>
              <a:rPr lang="de-AT" dirty="0"/>
              <a:t>Alkoholgehalt 13,5%</a:t>
            </a:r>
          </a:p>
          <a:p>
            <a:r>
              <a:rPr lang="de-DE" dirty="0"/>
              <a:t>Gärung in Edelstahltanks</a:t>
            </a:r>
          </a:p>
          <a:p>
            <a:r>
              <a:rPr lang="de-DE" dirty="0"/>
              <a:t>Mehrere Monate Standzeit auf der </a:t>
            </a:r>
            <a:r>
              <a:rPr lang="de-DE" dirty="0" err="1"/>
              <a:t>Feinhefe</a:t>
            </a:r>
            <a:endParaRPr lang="de-DE" dirty="0"/>
          </a:p>
          <a:p>
            <a:r>
              <a:rPr lang="de-AT" dirty="0"/>
              <a:t>€ 24,90</a:t>
            </a:r>
          </a:p>
        </p:txBody>
      </p:sp>
      <p:pic>
        <p:nvPicPr>
          <p:cNvPr id="90114" name="Picture 2" descr="Le Blanc d'Aiguilhe 2022 | Hawesko.de">
            <a:extLst>
              <a:ext uri="{FF2B5EF4-FFF2-40B4-BE49-F238E27FC236}">
                <a16:creationId xmlns:a16="http://schemas.microsoft.com/office/drawing/2014/main" id="{21FE9976-E0D6-57DF-1E4D-7BA9E196F9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8235" y="325300"/>
            <a:ext cx="11430000" cy="6000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AEC93851-EB16-EF4E-471D-F649C9216D70}"/>
              </a:ext>
            </a:extLst>
          </p:cNvPr>
          <p:cNvSpPr txBox="1"/>
          <p:nvPr/>
        </p:nvSpPr>
        <p:spPr>
          <a:xfrm>
            <a:off x="2035755" y="796063"/>
            <a:ext cx="7777480" cy="707886"/>
          </a:xfrm>
          <a:prstGeom prst="rect">
            <a:avLst/>
          </a:prstGeom>
          <a:noFill/>
        </p:spPr>
        <p:txBody>
          <a:bodyPr wrap="square">
            <a:spAutoFit/>
          </a:bodyPr>
          <a:lstStyle/>
          <a:p>
            <a:r>
              <a:rPr lang="de-AT" sz="4000" dirty="0"/>
              <a:t>Le Blanc </a:t>
            </a:r>
            <a:r>
              <a:rPr lang="de-AT" sz="4000" dirty="0" err="1"/>
              <a:t>D'Aiguilhe</a:t>
            </a:r>
            <a:r>
              <a:rPr lang="de-AT" sz="4000" dirty="0"/>
              <a:t> 2022</a:t>
            </a:r>
          </a:p>
        </p:txBody>
      </p:sp>
    </p:spTree>
    <p:extLst>
      <p:ext uri="{BB962C8B-B14F-4D97-AF65-F5344CB8AC3E}">
        <p14:creationId xmlns:p14="http://schemas.microsoft.com/office/powerpoint/2010/main" val="545887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8BB9E7-1C9C-6760-31F6-528525DB3F45}"/>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7F184806-8242-DE80-48C8-7E4D3BD3BE32}"/>
              </a:ext>
            </a:extLst>
          </p:cNvPr>
          <p:cNvSpPr>
            <a:spLocks noGrp="1"/>
          </p:cNvSpPr>
          <p:nvPr>
            <p:ph idx="1"/>
          </p:nvPr>
        </p:nvSpPr>
        <p:spPr/>
        <p:txBody>
          <a:bodyPr/>
          <a:lstStyle/>
          <a:p>
            <a:endParaRPr lang="de-AT"/>
          </a:p>
        </p:txBody>
      </p:sp>
      <p:pic>
        <p:nvPicPr>
          <p:cNvPr id="12290" name="Picture 2" descr="FINE+RARE: Your guide to Bordeaux's subregions, wines and top producers">
            <a:extLst>
              <a:ext uri="{FF2B5EF4-FFF2-40B4-BE49-F238E27FC236}">
                <a16:creationId xmlns:a16="http://schemas.microsoft.com/office/drawing/2014/main" id="{7CE469A4-2FDF-5D3B-7359-045A1CC97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12192000" cy="685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829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4A101F-4172-D389-059A-52175CAB58D4}"/>
              </a:ext>
            </a:extLst>
          </p:cNvPr>
          <p:cNvSpPr>
            <a:spLocks noGrp="1"/>
          </p:cNvSpPr>
          <p:nvPr>
            <p:ph type="title"/>
          </p:nvPr>
        </p:nvSpPr>
        <p:spPr/>
        <p:txBody>
          <a:bodyPr/>
          <a:lstStyle/>
          <a:p>
            <a:endParaRPr lang="de-AT" dirty="0"/>
          </a:p>
        </p:txBody>
      </p:sp>
      <p:sp>
        <p:nvSpPr>
          <p:cNvPr id="3" name="Inhaltsplatzhalter 2">
            <a:extLst>
              <a:ext uri="{FF2B5EF4-FFF2-40B4-BE49-F238E27FC236}">
                <a16:creationId xmlns:a16="http://schemas.microsoft.com/office/drawing/2014/main" id="{526E7426-1F21-D008-55B4-B79285E7AFBA}"/>
              </a:ext>
            </a:extLst>
          </p:cNvPr>
          <p:cNvSpPr>
            <a:spLocks noGrp="1"/>
          </p:cNvSpPr>
          <p:nvPr>
            <p:ph idx="1"/>
          </p:nvPr>
        </p:nvSpPr>
        <p:spPr>
          <a:xfrm>
            <a:off x="510088" y="3307915"/>
            <a:ext cx="10515600" cy="4351338"/>
          </a:xfrm>
        </p:spPr>
        <p:txBody>
          <a:bodyPr/>
          <a:lstStyle/>
          <a:p>
            <a:r>
              <a:rPr lang="de-AT" dirty="0"/>
              <a:t>Helles Grüngelb, silberfarbene Reflexe</a:t>
            </a:r>
          </a:p>
          <a:p>
            <a:r>
              <a:rPr lang="de-AT" dirty="0"/>
              <a:t> Zart nach Limetten, weißer Apfel, ein Hauch von Tropenfrucht</a:t>
            </a:r>
          </a:p>
          <a:p>
            <a:r>
              <a:rPr lang="de-AT" dirty="0"/>
              <a:t> Mittlerer Körper, elegant, frisch strukturiert, feine Salzigkeit, zitroniger Nachhall, ein vielschichtiger Speisenbegleiter</a:t>
            </a:r>
          </a:p>
        </p:txBody>
      </p:sp>
      <p:pic>
        <p:nvPicPr>
          <p:cNvPr id="16386" name="Picture 2" descr="Blanc d'Aiguilhe - Bordeaux 2022">
            <a:extLst>
              <a:ext uri="{FF2B5EF4-FFF2-40B4-BE49-F238E27FC236}">
                <a16:creationId xmlns:a16="http://schemas.microsoft.com/office/drawing/2014/main" id="{F120C10A-4521-2B17-00FB-4D3EEC791B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2693" y="233606"/>
            <a:ext cx="3289785" cy="3195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230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7B6811-6CAC-BCF0-D82E-2B60E0D15A37}"/>
              </a:ext>
            </a:extLst>
          </p:cNvPr>
          <p:cNvSpPr>
            <a:spLocks noGrp="1"/>
          </p:cNvSpPr>
          <p:nvPr>
            <p:ph type="title"/>
          </p:nvPr>
        </p:nvSpPr>
        <p:spPr/>
        <p:txBody>
          <a:bodyPr/>
          <a:lstStyle/>
          <a:p>
            <a:endParaRPr lang="de-AT"/>
          </a:p>
        </p:txBody>
      </p:sp>
      <p:sp>
        <p:nvSpPr>
          <p:cNvPr id="4" name="Rectangle 1">
            <a:extLst>
              <a:ext uri="{FF2B5EF4-FFF2-40B4-BE49-F238E27FC236}">
                <a16:creationId xmlns:a16="http://schemas.microsoft.com/office/drawing/2014/main" id="{4CE4C1CC-25D7-3E8D-B368-1741C49E9F60}"/>
              </a:ext>
            </a:extLst>
          </p:cNvPr>
          <p:cNvSpPr>
            <a:spLocks noGrp="1" noChangeArrowheads="1"/>
          </p:cNvSpPr>
          <p:nvPr>
            <p:ph idx="1"/>
          </p:nvPr>
        </p:nvSpPr>
        <p:spPr bwMode="auto">
          <a:xfrm>
            <a:off x="838200" y="2646764"/>
            <a:ext cx="8451353"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4800" b="1" i="0" u="none" strike="noStrike" cap="none" normalizeH="0" baseline="0" dirty="0">
                <a:ln>
                  <a:noFill/>
                </a:ln>
                <a:solidFill>
                  <a:schemeClr val="tx1"/>
                </a:solidFill>
                <a:effectLst/>
                <a:latin typeface="Arial" panose="020B0604020202020204" pitchFamily="34" charset="0"/>
              </a:rPr>
              <a:t>Falstaff :</a:t>
            </a:r>
            <a:r>
              <a:rPr kumimoji="0" lang="de-DE" altLang="de-DE" sz="4800" b="0" i="0" u="none" strike="noStrike" cap="none" normalizeH="0" baseline="0" dirty="0">
                <a:ln>
                  <a:noFill/>
                </a:ln>
                <a:solidFill>
                  <a:schemeClr val="tx1"/>
                </a:solidFill>
                <a:effectLst/>
                <a:latin typeface="Arial" panose="020B0604020202020204" pitchFamily="34" charset="0"/>
              </a:rPr>
              <a:t> </a:t>
            </a:r>
            <a:r>
              <a:rPr kumimoji="0" lang="de-DE" altLang="de-DE" sz="4800" b="1" i="0" u="none" strike="noStrike" cap="none" normalizeH="0" baseline="0" dirty="0">
                <a:ln>
                  <a:noFill/>
                </a:ln>
                <a:solidFill>
                  <a:schemeClr val="tx1"/>
                </a:solidFill>
                <a:effectLst/>
                <a:latin typeface="Arial" panose="020B0604020202020204" pitchFamily="34" charset="0"/>
              </a:rPr>
              <a:t>93 Punkte</a:t>
            </a:r>
            <a:r>
              <a:rPr kumimoji="0" lang="de-DE" altLang="de-DE" sz="4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4800" b="1" i="0" u="none" strike="noStrike" cap="none" normalizeH="0" baseline="0" dirty="0">
                <a:ln>
                  <a:noFill/>
                </a:ln>
                <a:solidFill>
                  <a:schemeClr val="tx1"/>
                </a:solidFill>
                <a:effectLst/>
                <a:latin typeface="Arial" panose="020B0604020202020204" pitchFamily="34" charset="0"/>
              </a:rPr>
              <a:t>James Suckling:</a:t>
            </a:r>
            <a:r>
              <a:rPr kumimoji="0" lang="de-DE" altLang="de-DE" sz="4800" b="0" i="0" u="none" strike="noStrike" cap="none" normalizeH="0" baseline="0" dirty="0">
                <a:ln>
                  <a:noFill/>
                </a:ln>
                <a:solidFill>
                  <a:schemeClr val="tx1"/>
                </a:solidFill>
                <a:effectLst/>
                <a:latin typeface="Arial" panose="020B0604020202020204" pitchFamily="34" charset="0"/>
              </a:rPr>
              <a:t> </a:t>
            </a:r>
            <a:r>
              <a:rPr kumimoji="0" lang="de-DE" altLang="de-DE" sz="4800" b="1" i="0" u="none" strike="noStrike" cap="none" normalizeH="0" baseline="0" dirty="0">
                <a:ln>
                  <a:noFill/>
                </a:ln>
                <a:solidFill>
                  <a:schemeClr val="tx1"/>
                </a:solidFill>
                <a:effectLst/>
                <a:latin typeface="Arial" panose="020B0604020202020204" pitchFamily="34" charset="0"/>
              </a:rPr>
              <a:t>92 Punkte</a:t>
            </a:r>
            <a:endParaRPr kumimoji="0" lang="de-DE" altLang="de-DE" sz="4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4800" b="1" i="0" u="none" strike="noStrike" cap="none" normalizeH="0" baseline="0" dirty="0">
                <a:ln>
                  <a:noFill/>
                </a:ln>
                <a:solidFill>
                  <a:schemeClr val="tx1"/>
                </a:solidFill>
                <a:effectLst/>
                <a:latin typeface="Arial" panose="020B0604020202020204" pitchFamily="34" charset="0"/>
              </a:rPr>
              <a:t>Decanter:</a:t>
            </a:r>
            <a:r>
              <a:rPr kumimoji="0" lang="de-DE" altLang="de-DE" sz="4800" b="0" i="0" u="none" strike="noStrike" cap="none" normalizeH="0" baseline="0" dirty="0">
                <a:ln>
                  <a:noFill/>
                </a:ln>
                <a:solidFill>
                  <a:schemeClr val="tx1"/>
                </a:solidFill>
                <a:effectLst/>
                <a:latin typeface="Arial" panose="020B0604020202020204" pitchFamily="34" charset="0"/>
              </a:rPr>
              <a:t> </a:t>
            </a:r>
            <a:r>
              <a:rPr kumimoji="0" lang="de-DE" altLang="de-DE" sz="4800" b="1" i="0" u="none" strike="noStrike" cap="none" normalizeH="0" baseline="0" dirty="0">
                <a:ln>
                  <a:noFill/>
                </a:ln>
                <a:solidFill>
                  <a:schemeClr val="tx1"/>
                </a:solidFill>
                <a:effectLst/>
                <a:latin typeface="Arial" panose="020B0604020202020204" pitchFamily="34" charset="0"/>
              </a:rPr>
              <a:t>93 Punkte</a:t>
            </a:r>
            <a:r>
              <a:rPr kumimoji="0" lang="de-DE" altLang="de-DE" sz="4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4800" b="1" i="0" u="none" strike="noStrike" cap="none" normalizeH="0" baseline="0" dirty="0">
                <a:ln>
                  <a:noFill/>
                </a:ln>
                <a:solidFill>
                  <a:schemeClr val="tx1"/>
                </a:solidFill>
                <a:effectLst/>
                <a:latin typeface="Arial" panose="020B0604020202020204" pitchFamily="34" charset="0"/>
              </a:rPr>
              <a:t>Jeb Dunnuck:</a:t>
            </a:r>
            <a:r>
              <a:rPr kumimoji="0" lang="de-DE" altLang="de-DE" sz="4800" b="0" i="0" u="none" strike="noStrike" cap="none" normalizeH="0" baseline="0" dirty="0">
                <a:ln>
                  <a:noFill/>
                </a:ln>
                <a:solidFill>
                  <a:schemeClr val="tx1"/>
                </a:solidFill>
                <a:effectLst/>
                <a:latin typeface="Arial" panose="020B0604020202020204" pitchFamily="34" charset="0"/>
              </a:rPr>
              <a:t> </a:t>
            </a:r>
            <a:r>
              <a:rPr kumimoji="0" lang="de-DE" altLang="de-DE" sz="4800" b="1" i="0" u="none" strike="noStrike" cap="none" normalizeH="0" baseline="0" dirty="0">
                <a:ln>
                  <a:noFill/>
                </a:ln>
                <a:solidFill>
                  <a:schemeClr val="tx1"/>
                </a:solidFill>
                <a:effectLst/>
                <a:latin typeface="Arial" panose="020B0604020202020204" pitchFamily="34" charset="0"/>
              </a:rPr>
              <a:t>91-93 Punkte</a:t>
            </a:r>
            <a:endParaRPr kumimoji="0" lang="de-DE" altLang="de-DE" sz="4800" b="0" i="0" u="none" strike="noStrike" cap="none" normalizeH="0" baseline="0" dirty="0">
              <a:ln>
                <a:noFill/>
              </a:ln>
              <a:solidFill>
                <a:schemeClr val="tx1"/>
              </a:solidFill>
              <a:effectLst/>
              <a:latin typeface="Arial" panose="020B0604020202020204" pitchFamily="34" charset="0"/>
            </a:endParaRPr>
          </a:p>
        </p:txBody>
      </p:sp>
      <p:pic>
        <p:nvPicPr>
          <p:cNvPr id="89091" name="Picture 3" descr="Blanc d'Aiguilhe - Bordeaux 2022">
            <a:extLst>
              <a:ext uri="{FF2B5EF4-FFF2-40B4-BE49-F238E27FC236}">
                <a16:creationId xmlns:a16="http://schemas.microsoft.com/office/drawing/2014/main" id="{B87675EB-98C0-9A5C-A2AD-9BC752718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4840" y="193813"/>
            <a:ext cx="3235187" cy="323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930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7D030D-D585-8A4F-2266-6272B93FAAE3}"/>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F422ABE5-62A3-89A8-43E7-D8539B797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ine Menge verwendeter Korken">
            <a:extLst>
              <a:ext uri="{FF2B5EF4-FFF2-40B4-BE49-F238E27FC236}">
                <a16:creationId xmlns:a16="http://schemas.microsoft.com/office/drawing/2014/main" id="{53668F84-AF43-5629-8408-54BB3E76842F}"/>
              </a:ext>
            </a:extLst>
          </p:cNvPr>
          <p:cNvPicPr>
            <a:picLocks noChangeAspect="1"/>
          </p:cNvPicPr>
          <p:nvPr/>
        </p:nvPicPr>
        <p:blipFill>
          <a:blip r:embed="rId2">
            <a:alphaModFix amt="50000"/>
          </a:blip>
          <a:srcRect t="6774" r="-1" b="8935"/>
          <a:stretch>
            <a:fillRect/>
          </a:stretch>
        </p:blipFill>
        <p:spPr>
          <a:xfrm>
            <a:off x="20" y="10"/>
            <a:ext cx="12188930" cy="6857990"/>
          </a:xfrm>
          <a:prstGeom prst="rect">
            <a:avLst/>
          </a:prstGeom>
        </p:spPr>
      </p:pic>
      <p:sp>
        <p:nvSpPr>
          <p:cNvPr id="2" name="Titel 1">
            <a:extLst>
              <a:ext uri="{FF2B5EF4-FFF2-40B4-BE49-F238E27FC236}">
                <a16:creationId xmlns:a16="http://schemas.microsoft.com/office/drawing/2014/main" id="{1979EE26-A4F6-ABB2-0129-B94B2E05686F}"/>
              </a:ext>
            </a:extLst>
          </p:cNvPr>
          <p:cNvSpPr>
            <a:spLocks noGrp="1"/>
          </p:cNvSpPr>
          <p:nvPr>
            <p:ph type="title"/>
          </p:nvPr>
        </p:nvSpPr>
        <p:spPr>
          <a:xfrm>
            <a:off x="1524000" y="1122363"/>
            <a:ext cx="9144000" cy="3063240"/>
          </a:xfrm>
          <a:prstGeom prst="rect">
            <a:avLst/>
          </a:prstGeom>
        </p:spPr>
        <p:txBody>
          <a:bodyPr vert="horz" lIns="91440" tIns="45720" rIns="91440" bIns="45720" rtlCol="0" anchor="b">
            <a:normAutofit/>
          </a:bodyPr>
          <a:lstStyle/>
          <a:p>
            <a:pPr algn="ctr"/>
            <a:r>
              <a:rPr lang="en-US" sz="6600" dirty="0">
                <a:solidFill>
                  <a:schemeClr val="bg1"/>
                </a:solidFill>
              </a:rPr>
              <a:t>3. Wein</a:t>
            </a:r>
          </a:p>
        </p:txBody>
      </p:sp>
      <p:sp>
        <p:nvSpPr>
          <p:cNvPr id="29" name="sketchy line">
            <a:extLst>
              <a:ext uri="{FF2B5EF4-FFF2-40B4-BE49-F238E27FC236}">
                <a16:creationId xmlns:a16="http://schemas.microsoft.com/office/drawing/2014/main" id="{AD590B01-68C8-FEFE-7F42-D46E36F09D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5674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D04085-DEB3-7BAF-1AC2-89541AB009F9}"/>
              </a:ext>
            </a:extLst>
          </p:cNvPr>
          <p:cNvSpPr>
            <a:spLocks noGrp="1"/>
          </p:cNvSpPr>
          <p:nvPr>
            <p:ph type="title"/>
          </p:nvPr>
        </p:nvSpPr>
        <p:spPr/>
        <p:txBody>
          <a:bodyPr/>
          <a:lstStyle/>
          <a:p>
            <a:pPr algn="ctr"/>
            <a:r>
              <a:rPr lang="de-AT" dirty="0"/>
              <a:t>Château de </a:t>
            </a:r>
            <a:r>
              <a:rPr lang="de-AT" dirty="0" err="1"/>
              <a:t>Piote</a:t>
            </a:r>
            <a:endParaRPr lang="de-AT" dirty="0"/>
          </a:p>
        </p:txBody>
      </p:sp>
      <p:sp>
        <p:nvSpPr>
          <p:cNvPr id="3" name="Inhaltsplatzhalter 2">
            <a:extLst>
              <a:ext uri="{FF2B5EF4-FFF2-40B4-BE49-F238E27FC236}">
                <a16:creationId xmlns:a16="http://schemas.microsoft.com/office/drawing/2014/main" id="{86EC4E45-D2B7-6D41-2707-DC9D5AFC1CE7}"/>
              </a:ext>
            </a:extLst>
          </p:cNvPr>
          <p:cNvSpPr>
            <a:spLocks noGrp="1"/>
          </p:cNvSpPr>
          <p:nvPr>
            <p:ph idx="1"/>
          </p:nvPr>
        </p:nvSpPr>
        <p:spPr>
          <a:xfrm>
            <a:off x="838200" y="2631870"/>
            <a:ext cx="10515600" cy="4351338"/>
          </a:xfrm>
        </p:spPr>
        <p:txBody>
          <a:bodyPr/>
          <a:lstStyle/>
          <a:p>
            <a:r>
              <a:rPr lang="de-DE" dirty="0"/>
              <a:t>Biologische und biodynamische </a:t>
            </a:r>
            <a:r>
              <a:rPr lang="de-DE" dirty="0" err="1"/>
              <a:t>spezifizierung</a:t>
            </a:r>
            <a:endParaRPr lang="de-DE" dirty="0"/>
          </a:p>
          <a:p>
            <a:r>
              <a:rPr lang="de-DE" dirty="0"/>
              <a:t>14 ha</a:t>
            </a:r>
          </a:p>
          <a:p>
            <a:r>
              <a:rPr lang="de-DE" dirty="0"/>
              <a:t>Rechtes Ufer, nördlich von Fronsac</a:t>
            </a:r>
          </a:p>
          <a:p>
            <a:r>
              <a:rPr lang="de-DE" dirty="0"/>
              <a:t>Arbeiten sehr viel mit Tonamphoren</a:t>
            </a:r>
          </a:p>
          <a:p>
            <a:r>
              <a:rPr lang="de-DE" dirty="0"/>
              <a:t>Mit Biodynamischen Bauernhof  mit Schafen, Enten und Pferden</a:t>
            </a:r>
          </a:p>
          <a:p>
            <a:r>
              <a:rPr lang="de-DE" dirty="0"/>
              <a:t>Besitzerin Virgine Aubrion</a:t>
            </a:r>
          </a:p>
          <a:p>
            <a:r>
              <a:rPr lang="de-DE" dirty="0"/>
              <a:t>Bordeaux AOC</a:t>
            </a:r>
            <a:endParaRPr lang="de-AT" dirty="0"/>
          </a:p>
        </p:txBody>
      </p:sp>
      <p:pic>
        <p:nvPicPr>
          <p:cNvPr id="9218" name="Picture 2" descr="VISITING US – Vin Biodynamique à Bordeaux – Château de Piote">
            <a:extLst>
              <a:ext uri="{FF2B5EF4-FFF2-40B4-BE49-F238E27FC236}">
                <a16:creationId xmlns:a16="http://schemas.microsoft.com/office/drawing/2014/main" id="{2E1BFEA5-D94C-F552-0129-59B1D69F33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1553" y="552604"/>
            <a:ext cx="2485343" cy="2276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78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44D26D-66D9-B96F-8FBC-289D30C44242}"/>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914D5D1B-64DF-18BD-BC16-23EB30A0715B}"/>
              </a:ext>
            </a:extLst>
          </p:cNvPr>
          <p:cNvSpPr>
            <a:spLocks noGrp="1"/>
          </p:cNvSpPr>
          <p:nvPr>
            <p:ph idx="1"/>
          </p:nvPr>
        </p:nvSpPr>
        <p:spPr/>
        <p:txBody>
          <a:bodyPr/>
          <a:lstStyle/>
          <a:p>
            <a:endParaRPr lang="de-AT"/>
          </a:p>
        </p:txBody>
      </p:sp>
      <p:pic>
        <p:nvPicPr>
          <p:cNvPr id="15362" name="Picture 2" descr="L'élevage en jarre préserve l'arôme du fruit » : en Blayais, le Château de  Piote cultive ses originalités">
            <a:extLst>
              <a:ext uri="{FF2B5EF4-FFF2-40B4-BE49-F238E27FC236}">
                <a16:creationId xmlns:a16="http://schemas.microsoft.com/office/drawing/2014/main" id="{EA8B9E9E-97B2-65A9-26FC-1A4BF9536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82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469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1578C5-3E84-B31D-CF76-6F588B44F742}"/>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0362A30B-80E7-04A7-6F52-D1ACF0918131}"/>
              </a:ext>
            </a:extLst>
          </p:cNvPr>
          <p:cNvSpPr>
            <a:spLocks noGrp="1"/>
          </p:cNvSpPr>
          <p:nvPr>
            <p:ph idx="1"/>
          </p:nvPr>
        </p:nvSpPr>
        <p:spPr>
          <a:xfrm>
            <a:off x="838200" y="5601034"/>
            <a:ext cx="3006213" cy="484086"/>
          </a:xfrm>
        </p:spPr>
        <p:txBody>
          <a:bodyPr/>
          <a:lstStyle/>
          <a:p>
            <a:r>
              <a:rPr lang="de-DE" dirty="0"/>
              <a:t>Virgin Aubrion</a:t>
            </a:r>
            <a:endParaRPr lang="de-AT" dirty="0"/>
          </a:p>
        </p:txBody>
      </p:sp>
      <p:pic>
        <p:nvPicPr>
          <p:cNvPr id="12290" name="Picture 2" descr="Virginie Aubrion au Château De Piote | V&amp;T Amphores">
            <a:extLst>
              <a:ext uri="{FF2B5EF4-FFF2-40B4-BE49-F238E27FC236}">
                <a16:creationId xmlns:a16="http://schemas.microsoft.com/office/drawing/2014/main" id="{0905B677-6FDE-4726-ECCA-D37E6599AC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426" y="889102"/>
            <a:ext cx="4382729"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Virginie Aubrion - Pointu! Vins renversants">
            <a:extLst>
              <a:ext uri="{FF2B5EF4-FFF2-40B4-BE49-F238E27FC236}">
                <a16:creationId xmlns:a16="http://schemas.microsoft.com/office/drawing/2014/main" id="{A0441E9A-5796-AC26-7620-280D9714D8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929"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510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EA76FC-1A52-1D1E-F5DE-F8DA8D3DB94A}"/>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20A48A91-AB22-9FAE-954C-0212B75407F0}"/>
              </a:ext>
            </a:extLst>
          </p:cNvPr>
          <p:cNvSpPr>
            <a:spLocks noGrp="1"/>
          </p:cNvSpPr>
          <p:nvPr>
            <p:ph idx="1"/>
          </p:nvPr>
        </p:nvSpPr>
        <p:spPr/>
        <p:txBody>
          <a:bodyPr/>
          <a:lstStyle/>
          <a:p>
            <a:endParaRPr lang="de-AT" dirty="0"/>
          </a:p>
        </p:txBody>
      </p:sp>
      <p:pic>
        <p:nvPicPr>
          <p:cNvPr id="10242" name="Picture 2" descr="Château de Piote - - Vin des Potes - AOP Bordeaux Supérieur - Rouge - 2019  – Le Petit Ballon">
            <a:extLst>
              <a:ext uri="{FF2B5EF4-FFF2-40B4-BE49-F238E27FC236}">
                <a16:creationId xmlns:a16="http://schemas.microsoft.com/office/drawing/2014/main" id="{CDC7FD67-C3A8-39CD-E48C-BCA29B0F9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011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1BE6-CACF-520E-3DB1-B275FB4B1BCC}"/>
              </a:ext>
            </a:extLst>
          </p:cNvPr>
          <p:cNvSpPr>
            <a:spLocks noGrp="1"/>
          </p:cNvSpPr>
          <p:nvPr>
            <p:ph type="title"/>
          </p:nvPr>
        </p:nvSpPr>
        <p:spPr/>
        <p:txBody>
          <a:bodyPr/>
          <a:lstStyle/>
          <a:p>
            <a:r>
              <a:rPr lang="de-DE" dirty="0"/>
              <a:t>Vin de Potes Blanc Sec 2021</a:t>
            </a:r>
            <a:endParaRPr lang="de-AT" dirty="0"/>
          </a:p>
        </p:txBody>
      </p:sp>
      <p:sp>
        <p:nvSpPr>
          <p:cNvPr id="3" name="Inhaltsplatzhalter 2">
            <a:extLst>
              <a:ext uri="{FF2B5EF4-FFF2-40B4-BE49-F238E27FC236}">
                <a16:creationId xmlns:a16="http://schemas.microsoft.com/office/drawing/2014/main" id="{A42154B5-0415-5D01-DF20-D70B3C057143}"/>
              </a:ext>
            </a:extLst>
          </p:cNvPr>
          <p:cNvSpPr>
            <a:spLocks noGrp="1"/>
          </p:cNvSpPr>
          <p:nvPr>
            <p:ph idx="1"/>
          </p:nvPr>
        </p:nvSpPr>
        <p:spPr>
          <a:xfrm>
            <a:off x="838200" y="2018684"/>
            <a:ext cx="10515600" cy="4351338"/>
          </a:xfrm>
        </p:spPr>
        <p:txBody>
          <a:bodyPr/>
          <a:lstStyle/>
          <a:p>
            <a:r>
              <a:rPr lang="de-DE" dirty="0" err="1"/>
              <a:t>Collombard</a:t>
            </a:r>
            <a:endParaRPr lang="de-DE" dirty="0"/>
          </a:p>
          <a:p>
            <a:r>
              <a:rPr lang="de-DE" dirty="0"/>
              <a:t>Alkoholgehalt 12 %</a:t>
            </a:r>
          </a:p>
          <a:p>
            <a:r>
              <a:rPr lang="de-DE" dirty="0"/>
              <a:t>15,90 €</a:t>
            </a:r>
          </a:p>
          <a:p>
            <a:r>
              <a:rPr lang="de-DE" dirty="0"/>
              <a:t>Biologisch und biodynamisch zertifiziert</a:t>
            </a:r>
          </a:p>
          <a:p>
            <a:r>
              <a:rPr lang="de-DE" dirty="0"/>
              <a:t>Ungefiltert</a:t>
            </a:r>
          </a:p>
          <a:p>
            <a:r>
              <a:rPr lang="de-DE" dirty="0"/>
              <a:t>Amphoren ausgebaut</a:t>
            </a:r>
          </a:p>
          <a:p>
            <a:endParaRPr lang="de-DE" dirty="0"/>
          </a:p>
          <a:p>
            <a:endParaRPr lang="de-DE" dirty="0"/>
          </a:p>
          <a:p>
            <a:endParaRPr lang="de-AT" dirty="0"/>
          </a:p>
        </p:txBody>
      </p:sp>
      <p:pic>
        <p:nvPicPr>
          <p:cNvPr id="16386" name="Picture 2" descr="Vdf Blanc Sec Colombard – Chateau de Piote – Bottle of Italy">
            <a:extLst>
              <a:ext uri="{FF2B5EF4-FFF2-40B4-BE49-F238E27FC236}">
                <a16:creationId xmlns:a16="http://schemas.microsoft.com/office/drawing/2014/main" id="{7FB7AA70-1CB5-A0F7-8E2D-268DFA1355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275" y="164690"/>
            <a:ext cx="3438525"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772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07B3D13-C434-94DF-EA76-7DA3DFCB66F2}"/>
              </a:ext>
            </a:extLst>
          </p:cNvPr>
          <p:cNvSpPr>
            <a:spLocks noGrp="1"/>
          </p:cNvSpPr>
          <p:nvPr>
            <p:ph idx="1"/>
          </p:nvPr>
        </p:nvSpPr>
        <p:spPr>
          <a:xfrm>
            <a:off x="739877" y="1166864"/>
            <a:ext cx="10515600" cy="4351338"/>
          </a:xfrm>
        </p:spPr>
        <p:txBody>
          <a:bodyPr/>
          <a:lstStyle/>
          <a:p>
            <a:r>
              <a:rPr lang="de-AT" dirty="0"/>
              <a:t>leuchtend strohgelbe Farbe</a:t>
            </a:r>
          </a:p>
          <a:p>
            <a:endParaRPr lang="de-AT" dirty="0"/>
          </a:p>
          <a:p>
            <a:r>
              <a:rPr lang="de-AT" dirty="0"/>
              <a:t>leicht trüb </a:t>
            </a:r>
          </a:p>
          <a:p>
            <a:endParaRPr lang="de-AT" dirty="0"/>
          </a:p>
          <a:p>
            <a:r>
              <a:rPr lang="de-DE" dirty="0"/>
              <a:t>Nase frische Aromen von Zitrusfrüchten, Zedernholz und weißen Blüten</a:t>
            </a:r>
          </a:p>
          <a:p>
            <a:endParaRPr lang="de-DE" dirty="0"/>
          </a:p>
          <a:p>
            <a:r>
              <a:rPr lang="de-DE" dirty="0"/>
              <a:t>Mineralische Note und einer angenehmen salzigen Empfindung</a:t>
            </a:r>
          </a:p>
          <a:p>
            <a:endParaRPr lang="de-AT" dirty="0"/>
          </a:p>
        </p:txBody>
      </p:sp>
    </p:spTree>
    <p:extLst>
      <p:ext uri="{BB962C8B-B14F-4D97-AF65-F5344CB8AC3E}">
        <p14:creationId xmlns:p14="http://schemas.microsoft.com/office/powerpoint/2010/main" val="247163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BDDDA-F33B-3ADB-FD1E-23895B801901}"/>
              </a:ext>
            </a:extLst>
          </p:cNvPr>
          <p:cNvSpPr>
            <a:spLocks noGrp="1"/>
          </p:cNvSpPr>
          <p:nvPr>
            <p:ph type="title"/>
          </p:nvPr>
        </p:nvSpPr>
        <p:spPr>
          <a:xfrm>
            <a:off x="762000" y="1138036"/>
            <a:ext cx="4085665" cy="1402470"/>
          </a:xfrm>
        </p:spPr>
        <p:txBody>
          <a:bodyPr anchor="t">
            <a:normAutofit/>
          </a:bodyPr>
          <a:lstStyle/>
          <a:p>
            <a:r>
              <a:rPr lang="de-DE" sz="3200" dirty="0" err="1"/>
              <a:t>Colombard</a:t>
            </a:r>
            <a:r>
              <a:rPr lang="de-DE" sz="3200" dirty="0"/>
              <a:t> </a:t>
            </a:r>
            <a:endParaRPr lang="de-AT" sz="3200" dirty="0"/>
          </a:p>
        </p:txBody>
      </p:sp>
      <p:cxnSp>
        <p:nvCxnSpPr>
          <p:cNvPr id="17415" name="Straight Connector 17414">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29394665-7DFD-FE6A-4BBD-6653AAA7B341}"/>
              </a:ext>
            </a:extLst>
          </p:cNvPr>
          <p:cNvSpPr>
            <a:spLocks noGrp="1"/>
          </p:cNvSpPr>
          <p:nvPr>
            <p:ph idx="1"/>
          </p:nvPr>
        </p:nvSpPr>
        <p:spPr>
          <a:xfrm>
            <a:off x="472310" y="2226712"/>
            <a:ext cx="4375355" cy="3591207"/>
          </a:xfrm>
        </p:spPr>
        <p:txBody>
          <a:bodyPr>
            <a:normAutofit/>
          </a:bodyPr>
          <a:lstStyle/>
          <a:p>
            <a:r>
              <a:rPr lang="de-DE" sz="2000" dirty="0"/>
              <a:t>historisch in Bordeaux präsent </a:t>
            </a:r>
          </a:p>
          <a:p>
            <a:r>
              <a:rPr lang="de-DE" sz="2000" dirty="0"/>
              <a:t>Meistens nur als </a:t>
            </a:r>
            <a:r>
              <a:rPr lang="de-DE" sz="2000" dirty="0" err="1"/>
              <a:t>Verschnittspartner</a:t>
            </a:r>
            <a:endParaRPr lang="de-DE" sz="2000" dirty="0"/>
          </a:p>
          <a:p>
            <a:r>
              <a:rPr lang="de-DE" sz="2000" dirty="0"/>
              <a:t>Hauptrebsorten für Cognac und Armagnac</a:t>
            </a:r>
          </a:p>
          <a:p>
            <a:r>
              <a:rPr lang="de-DE" sz="2000" dirty="0"/>
              <a:t>Lebendige Säure und fruchtige Frische</a:t>
            </a:r>
          </a:p>
          <a:p>
            <a:r>
              <a:rPr lang="de-DE" sz="2000" dirty="0"/>
              <a:t>„Colombe“ leitet sich vom Wort Traube im </a:t>
            </a:r>
            <a:r>
              <a:rPr lang="de-DE" sz="2000" dirty="0" err="1"/>
              <a:t>französichen</a:t>
            </a:r>
            <a:r>
              <a:rPr lang="de-DE" sz="2000" dirty="0"/>
              <a:t> ab </a:t>
            </a:r>
          </a:p>
          <a:p>
            <a:r>
              <a:rPr lang="de-DE" sz="2000" dirty="0"/>
              <a:t>40.000 ha weltweit, nur 10.000 für Wein </a:t>
            </a:r>
            <a:endParaRPr lang="de-AT" sz="2000" dirty="0"/>
          </a:p>
        </p:txBody>
      </p:sp>
      <p:pic>
        <p:nvPicPr>
          <p:cNvPr id="17410" name="Picture 2" descr="What is Colombard? | What are the characteristics of the variety, taste,  and aroma? A variety that has high aromatic potential and is fresh to  enjoy. – オーガニックワイン専門店マヴィ">
            <a:extLst>
              <a:ext uri="{FF2B5EF4-FFF2-40B4-BE49-F238E27FC236}">
                <a16:creationId xmlns:a16="http://schemas.microsoft.com/office/drawing/2014/main" id="{F59BF8F7-B796-4293-AD00-18344677B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622"/>
          <a:stretch>
            <a:fillRect/>
          </a:stretch>
        </p:blipFill>
        <p:spPr bwMode="auto">
          <a:xfrm>
            <a:off x="5650992" y="10"/>
            <a:ext cx="6541008"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272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A01909-3223-0BEC-3C36-8C8B2081EDD4}"/>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1DC1BB84-E530-E551-3065-61BA15F911CB}"/>
              </a:ext>
            </a:extLst>
          </p:cNvPr>
          <p:cNvSpPr>
            <a:spLocks noGrp="1"/>
          </p:cNvSpPr>
          <p:nvPr>
            <p:ph idx="1"/>
          </p:nvPr>
        </p:nvSpPr>
        <p:spPr/>
        <p:txBody>
          <a:bodyPr>
            <a:normAutofit/>
          </a:bodyPr>
          <a:lstStyle/>
          <a:p>
            <a:r>
              <a:rPr lang="de-AT" sz="4800" dirty="0"/>
              <a:t>110.800 Hektar </a:t>
            </a:r>
          </a:p>
          <a:p>
            <a:r>
              <a:rPr lang="de-AT" sz="4800" dirty="0"/>
              <a:t>etwa 5,7 Million Hektoliter Wein pro Jahr </a:t>
            </a:r>
          </a:p>
          <a:p>
            <a:r>
              <a:rPr lang="de-AT" sz="4800" dirty="0"/>
              <a:t>etwa 3.000 Châteaus </a:t>
            </a:r>
          </a:p>
        </p:txBody>
      </p:sp>
    </p:spTree>
    <p:extLst>
      <p:ext uri="{BB962C8B-B14F-4D97-AF65-F5344CB8AC3E}">
        <p14:creationId xmlns:p14="http://schemas.microsoft.com/office/powerpoint/2010/main" val="359319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7111A2-A980-AFEB-653B-9BF969F61E48}"/>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5CE638FA-7800-7075-A5FA-F156AFDDC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ine Menge verwendeter Korken">
            <a:extLst>
              <a:ext uri="{FF2B5EF4-FFF2-40B4-BE49-F238E27FC236}">
                <a16:creationId xmlns:a16="http://schemas.microsoft.com/office/drawing/2014/main" id="{96CB53B4-5593-CD50-BABD-4620EAD243EB}"/>
              </a:ext>
            </a:extLst>
          </p:cNvPr>
          <p:cNvPicPr>
            <a:picLocks noChangeAspect="1"/>
          </p:cNvPicPr>
          <p:nvPr/>
        </p:nvPicPr>
        <p:blipFill>
          <a:blip r:embed="rId2">
            <a:alphaModFix amt="50000"/>
          </a:blip>
          <a:srcRect t="6774" r="-1" b="8935"/>
          <a:stretch>
            <a:fillRect/>
          </a:stretch>
        </p:blipFill>
        <p:spPr>
          <a:xfrm>
            <a:off x="20" y="10"/>
            <a:ext cx="12188930" cy="6857990"/>
          </a:xfrm>
          <a:prstGeom prst="rect">
            <a:avLst/>
          </a:prstGeom>
        </p:spPr>
      </p:pic>
      <p:sp>
        <p:nvSpPr>
          <p:cNvPr id="2" name="Titel 1">
            <a:extLst>
              <a:ext uri="{FF2B5EF4-FFF2-40B4-BE49-F238E27FC236}">
                <a16:creationId xmlns:a16="http://schemas.microsoft.com/office/drawing/2014/main" id="{0AE0DD67-1801-8580-F49E-72A1EB8AC09B}"/>
              </a:ext>
            </a:extLst>
          </p:cNvPr>
          <p:cNvSpPr>
            <a:spLocks noGrp="1"/>
          </p:cNvSpPr>
          <p:nvPr>
            <p:ph type="title"/>
          </p:nvPr>
        </p:nvSpPr>
        <p:spPr>
          <a:xfrm>
            <a:off x="1524000" y="1122363"/>
            <a:ext cx="9144000" cy="3063240"/>
          </a:xfrm>
          <a:prstGeom prst="rect">
            <a:avLst/>
          </a:prstGeom>
        </p:spPr>
        <p:txBody>
          <a:bodyPr vert="horz" lIns="91440" tIns="45720" rIns="91440" bIns="45720" rtlCol="0" anchor="b">
            <a:normAutofit/>
          </a:bodyPr>
          <a:lstStyle/>
          <a:p>
            <a:pPr algn="ctr"/>
            <a:r>
              <a:rPr lang="en-US" sz="6600" dirty="0">
                <a:solidFill>
                  <a:schemeClr val="bg1"/>
                </a:solidFill>
              </a:rPr>
              <a:t>4. Wein</a:t>
            </a:r>
          </a:p>
        </p:txBody>
      </p:sp>
      <p:sp>
        <p:nvSpPr>
          <p:cNvPr id="29" name="sketchy line">
            <a:extLst>
              <a:ext uri="{FF2B5EF4-FFF2-40B4-BE49-F238E27FC236}">
                <a16:creationId xmlns:a16="http://schemas.microsoft.com/office/drawing/2014/main" id="{7B450FF6-0135-18E6-9153-1C86D0F01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0393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A9FBED-B2FB-8DDD-7217-E64C18B520F8}"/>
              </a:ext>
            </a:extLst>
          </p:cNvPr>
          <p:cNvSpPr>
            <a:spLocks noGrp="1"/>
          </p:cNvSpPr>
          <p:nvPr>
            <p:ph type="title"/>
          </p:nvPr>
        </p:nvSpPr>
        <p:spPr/>
        <p:txBody>
          <a:bodyPr/>
          <a:lstStyle/>
          <a:p>
            <a:pPr algn="ctr"/>
            <a:r>
              <a:rPr lang="de-AT" b="1" dirty="0"/>
              <a:t>Chateau La Tour Blanche</a:t>
            </a:r>
            <a:br>
              <a:rPr lang="de-AT" dirty="0"/>
            </a:br>
            <a:endParaRPr lang="de-AT" dirty="0"/>
          </a:p>
        </p:txBody>
      </p:sp>
      <p:sp>
        <p:nvSpPr>
          <p:cNvPr id="3" name="Inhaltsplatzhalter 2">
            <a:extLst>
              <a:ext uri="{FF2B5EF4-FFF2-40B4-BE49-F238E27FC236}">
                <a16:creationId xmlns:a16="http://schemas.microsoft.com/office/drawing/2014/main" id="{A879F4B1-0FEF-F1BC-410A-5B618F35830C}"/>
              </a:ext>
            </a:extLst>
          </p:cNvPr>
          <p:cNvSpPr>
            <a:spLocks noGrp="1"/>
          </p:cNvSpPr>
          <p:nvPr>
            <p:ph idx="1"/>
          </p:nvPr>
        </p:nvSpPr>
        <p:spPr>
          <a:xfrm>
            <a:off x="631723" y="1922314"/>
            <a:ext cx="10515600" cy="4351338"/>
          </a:xfrm>
        </p:spPr>
        <p:txBody>
          <a:bodyPr/>
          <a:lstStyle/>
          <a:p>
            <a:r>
              <a:rPr lang="de-DE" dirty="0"/>
              <a:t>Sauternes</a:t>
            </a:r>
          </a:p>
          <a:p>
            <a:r>
              <a:rPr lang="de-AT" dirty="0"/>
              <a:t>1855 als Premier Cru </a:t>
            </a:r>
            <a:r>
              <a:rPr lang="de-AT" dirty="0" err="1"/>
              <a:t>Classé</a:t>
            </a:r>
            <a:r>
              <a:rPr lang="de-AT" dirty="0"/>
              <a:t> eingestuft</a:t>
            </a:r>
          </a:p>
          <a:p>
            <a:r>
              <a:rPr lang="de-DE" dirty="0"/>
              <a:t>belegte bei der ursprünglichen Klassifizierung den zweiten Platz direkt hinter dem legendären Château </a:t>
            </a:r>
            <a:r>
              <a:rPr lang="de-DE" dirty="0" err="1"/>
              <a:t>d'Yquem</a:t>
            </a:r>
            <a:endParaRPr lang="de-DE" dirty="0"/>
          </a:p>
          <a:p>
            <a:r>
              <a:rPr lang="de-DE" dirty="0"/>
              <a:t>seit 1907 im Besitz des französischen Staates</a:t>
            </a:r>
          </a:p>
          <a:p>
            <a:r>
              <a:rPr lang="de-DE" dirty="0"/>
              <a:t>vorher Daniel Osiris</a:t>
            </a:r>
          </a:p>
          <a:p>
            <a:r>
              <a:rPr lang="de-DE" dirty="0"/>
              <a:t>Wichtige Weinbauschule</a:t>
            </a:r>
          </a:p>
          <a:p>
            <a:r>
              <a:rPr lang="de-AT" dirty="0"/>
              <a:t>40 ha</a:t>
            </a:r>
          </a:p>
          <a:p>
            <a:endParaRPr lang="de-AT" dirty="0"/>
          </a:p>
        </p:txBody>
      </p:sp>
      <p:pic>
        <p:nvPicPr>
          <p:cNvPr id="1026" name="Picture 2" descr="Emotions de la Tour Blanche | Winebow">
            <a:extLst>
              <a:ext uri="{FF2B5EF4-FFF2-40B4-BE49-F238E27FC236}">
                <a16:creationId xmlns:a16="http://schemas.microsoft.com/office/drawing/2014/main" id="{B8BBEEEA-BDC1-971F-FF82-ABCDA9D5BD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3497" y="-118931"/>
            <a:ext cx="3018503" cy="287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209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2BAC4F-850C-B184-4E79-9AEA9D67C005}"/>
              </a:ext>
            </a:extLst>
          </p:cNvPr>
          <p:cNvSpPr>
            <a:spLocks noGrp="1"/>
          </p:cNvSpPr>
          <p:nvPr>
            <p:ph type="title"/>
          </p:nvPr>
        </p:nvSpPr>
        <p:spPr/>
        <p:txBody>
          <a:bodyPr/>
          <a:lstStyle/>
          <a:p>
            <a:pPr algn="ctr"/>
            <a:r>
              <a:rPr lang="de-DE" dirty="0"/>
              <a:t>Daniel Osiris (ursprünglich Iffla)</a:t>
            </a:r>
            <a:endParaRPr lang="de-AT" dirty="0"/>
          </a:p>
        </p:txBody>
      </p:sp>
      <p:sp>
        <p:nvSpPr>
          <p:cNvPr id="3" name="Inhaltsplatzhalter 2">
            <a:extLst>
              <a:ext uri="{FF2B5EF4-FFF2-40B4-BE49-F238E27FC236}">
                <a16:creationId xmlns:a16="http://schemas.microsoft.com/office/drawing/2014/main" id="{D914FC6C-2581-3DDB-0791-B91EB4D7955F}"/>
              </a:ext>
            </a:extLst>
          </p:cNvPr>
          <p:cNvSpPr>
            <a:spLocks noGrp="1"/>
          </p:cNvSpPr>
          <p:nvPr>
            <p:ph idx="1"/>
          </p:nvPr>
        </p:nvSpPr>
        <p:spPr>
          <a:xfrm>
            <a:off x="838200" y="2012437"/>
            <a:ext cx="10515600" cy="5032375"/>
          </a:xfrm>
        </p:spPr>
        <p:txBody>
          <a:bodyPr/>
          <a:lstStyle/>
          <a:p>
            <a:r>
              <a:rPr lang="de-DE" dirty="0"/>
              <a:t>Mäzen, </a:t>
            </a:r>
            <a:r>
              <a:rPr lang="de-DE" dirty="0" err="1"/>
              <a:t>Philantrop</a:t>
            </a:r>
            <a:r>
              <a:rPr lang="de-DE" dirty="0"/>
              <a:t> und Weinfreund</a:t>
            </a:r>
          </a:p>
          <a:p>
            <a:r>
              <a:rPr lang="de-AT" dirty="0"/>
              <a:t>Bewunderer des Gottes Osiris (</a:t>
            </a:r>
            <a:r>
              <a:rPr lang="de-DE" dirty="0"/>
              <a:t>Gott der Wiedergeburt und Vegetation, Totenreich)</a:t>
            </a:r>
          </a:p>
          <a:p>
            <a:r>
              <a:rPr lang="de-DE" dirty="0" err="1"/>
              <a:t>Umbennung</a:t>
            </a:r>
            <a:r>
              <a:rPr lang="de-DE" dirty="0"/>
              <a:t> auf Osiris durch kaiserliches Dekret</a:t>
            </a:r>
          </a:p>
          <a:p>
            <a:r>
              <a:rPr lang="de-DE" dirty="0"/>
              <a:t>1907 vermacht an den französischen Staat, mit der Bedingung eine Weinbauschule zu gründen</a:t>
            </a:r>
          </a:p>
          <a:p>
            <a:r>
              <a:rPr lang="de-DE" dirty="0"/>
              <a:t>Zu Ehren von Osiris steht auf jeden Etikett „</a:t>
            </a:r>
            <a:r>
              <a:rPr lang="de-AT" dirty="0"/>
              <a:t>Donation Osiris“</a:t>
            </a:r>
          </a:p>
        </p:txBody>
      </p:sp>
    </p:spTree>
    <p:extLst>
      <p:ext uri="{BB962C8B-B14F-4D97-AF65-F5344CB8AC3E}">
        <p14:creationId xmlns:p14="http://schemas.microsoft.com/office/powerpoint/2010/main" val="3172732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BB1EFA-B4FA-B3D1-57B3-8A082189E099}"/>
              </a:ext>
            </a:extLst>
          </p:cNvPr>
          <p:cNvSpPr>
            <a:spLocks noGrp="1"/>
          </p:cNvSpPr>
          <p:nvPr>
            <p:ph type="title"/>
          </p:nvPr>
        </p:nvSpPr>
        <p:spPr/>
        <p:txBody>
          <a:bodyPr/>
          <a:lstStyle/>
          <a:p>
            <a:endParaRPr lang="de-AT" dirty="0"/>
          </a:p>
        </p:txBody>
      </p:sp>
      <p:pic>
        <p:nvPicPr>
          <p:cNvPr id="2050" name="Picture 2" descr="undefined">
            <a:extLst>
              <a:ext uri="{FF2B5EF4-FFF2-40B4-BE49-F238E27FC236}">
                <a16:creationId xmlns:a16="http://schemas.microsoft.com/office/drawing/2014/main" id="{3DBA00C5-78D9-162D-D08C-F84545E157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688" y="0"/>
            <a:ext cx="46513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siris – Wikipedia">
            <a:extLst>
              <a:ext uri="{FF2B5EF4-FFF2-40B4-BE49-F238E27FC236}">
                <a16:creationId xmlns:a16="http://schemas.microsoft.com/office/drawing/2014/main" id="{AB54DC14-70B2-F649-501F-75704D1E13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489" y="-117987"/>
            <a:ext cx="3157537"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a:extLst>
              <a:ext uri="{FF2B5EF4-FFF2-40B4-BE49-F238E27FC236}">
                <a16:creationId xmlns:a16="http://schemas.microsoft.com/office/drawing/2014/main" id="{AEFD0AAD-476D-8D5C-FDBA-764561D54856}"/>
              </a:ext>
            </a:extLst>
          </p:cNvPr>
          <p:cNvSpPr>
            <a:spLocks noGrp="1"/>
          </p:cNvSpPr>
          <p:nvPr>
            <p:ph idx="1"/>
          </p:nvPr>
        </p:nvSpPr>
        <p:spPr/>
        <p:txBody>
          <a:bodyPr/>
          <a:lstStyle/>
          <a:p>
            <a:endParaRPr lang="de-AT"/>
          </a:p>
        </p:txBody>
      </p:sp>
    </p:spTree>
    <p:extLst>
      <p:ext uri="{BB962C8B-B14F-4D97-AF65-F5344CB8AC3E}">
        <p14:creationId xmlns:p14="http://schemas.microsoft.com/office/powerpoint/2010/main" val="5549570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Château La Tour Blanche Sauternes Premier Cru Classé">
            <a:extLst>
              <a:ext uri="{FF2B5EF4-FFF2-40B4-BE49-F238E27FC236}">
                <a16:creationId xmlns:a16="http://schemas.microsoft.com/office/drawing/2014/main" id="{70D250DF-7BAD-DC9F-DD39-4F9327A675C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4693" b="6391"/>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066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CC0DC55-AE2F-3D44-7589-33627E374007}"/>
              </a:ext>
            </a:extLst>
          </p:cNvPr>
          <p:cNvSpPr>
            <a:spLocks noGrp="1"/>
          </p:cNvSpPr>
          <p:nvPr>
            <p:ph idx="1"/>
          </p:nvPr>
        </p:nvSpPr>
        <p:spPr>
          <a:xfrm>
            <a:off x="710381" y="2651534"/>
            <a:ext cx="10515600" cy="4351338"/>
          </a:xfrm>
        </p:spPr>
        <p:txBody>
          <a:bodyPr/>
          <a:lstStyle/>
          <a:p>
            <a:r>
              <a:rPr lang="de-DE"/>
              <a:t>Weinbauschule darf nicht in den Weinbergen und Kellern experimentieren, </a:t>
            </a:r>
            <a:r>
              <a:rPr lang="de-AT"/>
              <a:t>um die Qualität nicht zu beeinträchtigen</a:t>
            </a:r>
          </a:p>
          <a:p>
            <a:r>
              <a:rPr lang="de-AT"/>
              <a:t>Ertrag auf 10 bis maximal 15 Hektoliter pro Hektar </a:t>
            </a:r>
          </a:p>
          <a:p>
            <a:r>
              <a:rPr lang="de-AT"/>
              <a:t>ca. 1 Glas pro Rebe, bei Süßwein sonst eine Flasche </a:t>
            </a:r>
          </a:p>
          <a:p>
            <a:r>
              <a:rPr lang="de-AT"/>
              <a:t>Biodynamischer Anbau</a:t>
            </a:r>
          </a:p>
          <a:p>
            <a:endParaRPr lang="de-DE" dirty="0"/>
          </a:p>
        </p:txBody>
      </p:sp>
      <p:pic>
        <p:nvPicPr>
          <p:cNvPr id="8194" name="Picture 2" descr="Vins château La Tour Blanche - Boutique du domaine">
            <a:extLst>
              <a:ext uri="{FF2B5EF4-FFF2-40B4-BE49-F238E27FC236}">
                <a16:creationId xmlns:a16="http://schemas.microsoft.com/office/drawing/2014/main" id="{30D31179-E5CF-5F15-95FF-EF636C4BF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679" y="247495"/>
            <a:ext cx="6750011" cy="2308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6433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F64DA-4E02-173D-2D6C-72F4984BC778}"/>
              </a:ext>
            </a:extLst>
          </p:cNvPr>
          <p:cNvSpPr>
            <a:spLocks noGrp="1"/>
          </p:cNvSpPr>
          <p:nvPr>
            <p:ph type="title"/>
          </p:nvPr>
        </p:nvSpPr>
        <p:spPr>
          <a:xfrm>
            <a:off x="838200" y="681037"/>
            <a:ext cx="10515600" cy="1325563"/>
          </a:xfrm>
        </p:spPr>
        <p:txBody>
          <a:bodyPr/>
          <a:lstStyle/>
          <a:p>
            <a:r>
              <a:rPr lang="de-AT" b="1" dirty="0"/>
              <a:t>Leonie du Chateau La Tour Blanche 2022 </a:t>
            </a:r>
            <a:br>
              <a:rPr lang="de-AT" dirty="0"/>
            </a:br>
            <a:endParaRPr lang="de-AT" dirty="0"/>
          </a:p>
        </p:txBody>
      </p:sp>
      <p:sp>
        <p:nvSpPr>
          <p:cNvPr id="3" name="Inhaltsplatzhalter 2">
            <a:extLst>
              <a:ext uri="{FF2B5EF4-FFF2-40B4-BE49-F238E27FC236}">
                <a16:creationId xmlns:a16="http://schemas.microsoft.com/office/drawing/2014/main" id="{6796CC9C-90D0-8B4E-AB0C-274563DC1000}"/>
              </a:ext>
            </a:extLst>
          </p:cNvPr>
          <p:cNvSpPr>
            <a:spLocks noGrp="1"/>
          </p:cNvSpPr>
          <p:nvPr>
            <p:ph idx="1"/>
          </p:nvPr>
        </p:nvSpPr>
        <p:spPr/>
        <p:txBody>
          <a:bodyPr>
            <a:normAutofit/>
          </a:bodyPr>
          <a:lstStyle/>
          <a:p>
            <a:r>
              <a:rPr lang="de-DE" dirty="0" err="1"/>
              <a:t>Semillion</a:t>
            </a:r>
            <a:r>
              <a:rPr lang="de-DE" dirty="0"/>
              <a:t> 90% Sauvignon Blanc 10 %</a:t>
            </a:r>
          </a:p>
          <a:p>
            <a:r>
              <a:rPr lang="de-DE" dirty="0"/>
              <a:t>Alkoholgehalt 14% </a:t>
            </a:r>
          </a:p>
          <a:p>
            <a:r>
              <a:rPr lang="de-DE" dirty="0"/>
              <a:t>39€</a:t>
            </a:r>
          </a:p>
          <a:p>
            <a:r>
              <a:rPr lang="de-DE" dirty="0"/>
              <a:t>5000 Flaschen</a:t>
            </a:r>
          </a:p>
          <a:p>
            <a:r>
              <a:rPr lang="de-DE" dirty="0"/>
              <a:t>Spontane Vergärung im Holzfass</a:t>
            </a:r>
          </a:p>
          <a:p>
            <a:r>
              <a:rPr lang="de-DE" dirty="0"/>
              <a:t>Im neuen und gebrauchten Barrique</a:t>
            </a:r>
          </a:p>
          <a:p>
            <a:endParaRPr lang="de-AT" dirty="0"/>
          </a:p>
        </p:txBody>
      </p:sp>
      <p:pic>
        <p:nvPicPr>
          <p:cNvPr id="7170" name="Picture 2" descr="Léonie de la Tour Blanche 2022 | Product page | SAQ.COM">
            <a:extLst>
              <a:ext uri="{FF2B5EF4-FFF2-40B4-BE49-F238E27FC236}">
                <a16:creationId xmlns:a16="http://schemas.microsoft.com/office/drawing/2014/main" id="{4CB331DA-6007-ACE2-0FB3-A69CDA1F9F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239" y="1297858"/>
            <a:ext cx="3405239" cy="5107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6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8" name="Rectangle 6157">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F821F9F1-23AB-56D1-329F-4F1B093F0B4D}"/>
              </a:ext>
            </a:extLst>
          </p:cNvPr>
          <p:cNvSpPr>
            <a:spLocks noGrp="1"/>
          </p:cNvSpPr>
          <p:nvPr>
            <p:ph idx="1"/>
          </p:nvPr>
        </p:nvSpPr>
        <p:spPr>
          <a:xfrm>
            <a:off x="598665" y="698187"/>
            <a:ext cx="6002110" cy="3729034"/>
          </a:xfrm>
        </p:spPr>
        <p:txBody>
          <a:bodyPr>
            <a:noAutofit/>
          </a:bodyPr>
          <a:lstStyle/>
          <a:p>
            <a:r>
              <a:rPr lang="de-AT" dirty="0"/>
              <a:t>strahlend im Grün-Gelb</a:t>
            </a:r>
          </a:p>
          <a:p>
            <a:r>
              <a:rPr lang="de-AT" dirty="0"/>
              <a:t>Satte Gelbfrucht-</a:t>
            </a:r>
            <a:r>
              <a:rPr lang="de-AT" dirty="0" err="1"/>
              <a:t>Nase,Kiwi</a:t>
            </a:r>
            <a:r>
              <a:rPr lang="de-AT" dirty="0"/>
              <a:t> und Litchie, ein Hauch grüner Tee, </a:t>
            </a:r>
            <a:r>
              <a:rPr lang="de-AT" dirty="0" err="1"/>
              <a:t>Zitrus</a:t>
            </a:r>
            <a:r>
              <a:rPr lang="de-AT" dirty="0"/>
              <a:t> und viel Passionsfrucht</a:t>
            </a:r>
          </a:p>
          <a:p>
            <a:r>
              <a:rPr lang="de-AT" dirty="0"/>
              <a:t>Mineralischer Druck mit Feuerstein und salzigem Kalkstein</a:t>
            </a:r>
          </a:p>
          <a:p>
            <a:r>
              <a:rPr lang="de-AT" dirty="0"/>
              <a:t>Sanddorn und Kumquat und Aprikose im langen Nachhall</a:t>
            </a:r>
          </a:p>
          <a:p>
            <a:endParaRPr lang="de-AT" dirty="0"/>
          </a:p>
          <a:p>
            <a:pPr marL="0" indent="0">
              <a:buNone/>
            </a:pPr>
            <a:r>
              <a:rPr lang="de-AT" dirty="0"/>
              <a:t> 		Heiner Lobenberg </a:t>
            </a:r>
          </a:p>
        </p:txBody>
      </p:sp>
      <p:pic>
        <p:nvPicPr>
          <p:cNvPr id="6148" name="Picture 4" descr="Heiner Lobenberg - Rolling Pin.Convention Germany">
            <a:extLst>
              <a:ext uri="{FF2B5EF4-FFF2-40B4-BE49-F238E27FC236}">
                <a16:creationId xmlns:a16="http://schemas.microsoft.com/office/drawing/2014/main" id="{C5E7608F-4EC6-35AC-509E-4D9CE797E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9001"/>
          <a:stretch>
            <a:fillRect/>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1506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E32E3A-10E4-C835-5AC8-0624055226B1}"/>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CEC21FD4-381A-B3B2-4690-349B627C0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ine Menge verwendeter Korken">
            <a:extLst>
              <a:ext uri="{FF2B5EF4-FFF2-40B4-BE49-F238E27FC236}">
                <a16:creationId xmlns:a16="http://schemas.microsoft.com/office/drawing/2014/main" id="{4B0A372D-7895-2B7C-BE0A-54922F9D4FF4}"/>
              </a:ext>
            </a:extLst>
          </p:cNvPr>
          <p:cNvPicPr>
            <a:picLocks noChangeAspect="1"/>
          </p:cNvPicPr>
          <p:nvPr/>
        </p:nvPicPr>
        <p:blipFill>
          <a:blip r:embed="rId2">
            <a:alphaModFix amt="50000"/>
          </a:blip>
          <a:srcRect t="6774" r="-1" b="8935"/>
          <a:stretch>
            <a:fillRect/>
          </a:stretch>
        </p:blipFill>
        <p:spPr>
          <a:xfrm>
            <a:off x="20" y="10"/>
            <a:ext cx="12188930" cy="6857990"/>
          </a:xfrm>
          <a:prstGeom prst="rect">
            <a:avLst/>
          </a:prstGeom>
        </p:spPr>
      </p:pic>
      <p:sp>
        <p:nvSpPr>
          <p:cNvPr id="2" name="Titel 1">
            <a:extLst>
              <a:ext uri="{FF2B5EF4-FFF2-40B4-BE49-F238E27FC236}">
                <a16:creationId xmlns:a16="http://schemas.microsoft.com/office/drawing/2014/main" id="{C731E23E-71B2-B3C7-99F8-5706EB863B34}"/>
              </a:ext>
            </a:extLst>
          </p:cNvPr>
          <p:cNvSpPr>
            <a:spLocks noGrp="1"/>
          </p:cNvSpPr>
          <p:nvPr>
            <p:ph type="title"/>
          </p:nvPr>
        </p:nvSpPr>
        <p:spPr>
          <a:xfrm>
            <a:off x="1524000" y="1122363"/>
            <a:ext cx="9144000" cy="3063240"/>
          </a:xfrm>
          <a:prstGeom prst="rect">
            <a:avLst/>
          </a:prstGeom>
        </p:spPr>
        <p:txBody>
          <a:bodyPr vert="horz" lIns="91440" tIns="45720" rIns="91440" bIns="45720" rtlCol="0" anchor="b">
            <a:normAutofit/>
          </a:bodyPr>
          <a:lstStyle/>
          <a:p>
            <a:pPr algn="ctr"/>
            <a:r>
              <a:rPr lang="en-US" sz="6600" dirty="0">
                <a:solidFill>
                  <a:schemeClr val="bg1"/>
                </a:solidFill>
              </a:rPr>
              <a:t>5. Wein</a:t>
            </a:r>
          </a:p>
        </p:txBody>
      </p:sp>
      <p:sp>
        <p:nvSpPr>
          <p:cNvPr id="29" name="sketchy line">
            <a:extLst>
              <a:ext uri="{FF2B5EF4-FFF2-40B4-BE49-F238E27FC236}">
                <a16:creationId xmlns:a16="http://schemas.microsoft.com/office/drawing/2014/main" id="{472F6925-2FD5-54BF-58B9-A8538F659D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4784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5ED3CC-E806-39EA-5E55-E9BC6C3FD560}"/>
              </a:ext>
            </a:extLst>
          </p:cNvPr>
          <p:cNvSpPr>
            <a:spLocks noGrp="1"/>
          </p:cNvSpPr>
          <p:nvPr>
            <p:ph type="title"/>
          </p:nvPr>
        </p:nvSpPr>
        <p:spPr>
          <a:xfrm>
            <a:off x="-164690" y="436844"/>
            <a:ext cx="10515600" cy="1325563"/>
          </a:xfrm>
        </p:spPr>
        <p:txBody>
          <a:bodyPr/>
          <a:lstStyle/>
          <a:p>
            <a:pPr algn="ctr"/>
            <a:r>
              <a:rPr lang="de-AT" dirty="0"/>
              <a:t>Château </a:t>
            </a:r>
            <a:r>
              <a:rPr lang="de-AT" dirty="0" err="1"/>
              <a:t>Rieussec</a:t>
            </a:r>
            <a:endParaRPr lang="de-AT" dirty="0"/>
          </a:p>
        </p:txBody>
      </p:sp>
      <p:sp>
        <p:nvSpPr>
          <p:cNvPr id="3" name="Inhaltsplatzhalter 2">
            <a:extLst>
              <a:ext uri="{FF2B5EF4-FFF2-40B4-BE49-F238E27FC236}">
                <a16:creationId xmlns:a16="http://schemas.microsoft.com/office/drawing/2014/main" id="{5C144636-E4F8-BE10-B876-3D08AA27DCF3}"/>
              </a:ext>
            </a:extLst>
          </p:cNvPr>
          <p:cNvSpPr>
            <a:spLocks noGrp="1"/>
          </p:cNvSpPr>
          <p:nvPr>
            <p:ph idx="1"/>
          </p:nvPr>
        </p:nvSpPr>
        <p:spPr>
          <a:xfrm>
            <a:off x="838200" y="2506662"/>
            <a:ext cx="10515600" cy="4351338"/>
          </a:xfrm>
        </p:spPr>
        <p:txBody>
          <a:bodyPr/>
          <a:lstStyle/>
          <a:p>
            <a:r>
              <a:rPr lang="de-DE" dirty="0"/>
              <a:t>Sauternes</a:t>
            </a:r>
          </a:p>
          <a:p>
            <a:r>
              <a:rPr lang="de-AT" dirty="0"/>
              <a:t>1855 als Premier Cru </a:t>
            </a:r>
            <a:r>
              <a:rPr lang="de-AT" dirty="0" err="1"/>
              <a:t>Classé</a:t>
            </a:r>
            <a:r>
              <a:rPr lang="de-AT" dirty="0"/>
              <a:t> eingestuft</a:t>
            </a:r>
          </a:p>
          <a:p>
            <a:r>
              <a:rPr lang="de-DE" dirty="0"/>
              <a:t>Gemeinde </a:t>
            </a:r>
            <a:r>
              <a:rPr lang="de-DE" dirty="0" err="1"/>
              <a:t>Fargues</a:t>
            </a:r>
            <a:r>
              <a:rPr lang="de-DE" dirty="0"/>
              <a:t>, direkt angrenzend an das berühmte Château </a:t>
            </a:r>
            <a:r>
              <a:rPr lang="de-DE" dirty="0" err="1"/>
              <a:t>d’Yquem</a:t>
            </a:r>
            <a:endParaRPr lang="de-AT" dirty="0"/>
          </a:p>
          <a:p>
            <a:r>
              <a:rPr lang="de-AT" dirty="0"/>
              <a:t>93 ha</a:t>
            </a:r>
          </a:p>
          <a:p>
            <a:r>
              <a:rPr lang="de-AT" dirty="0"/>
              <a:t>Überwiegend Schotter und Kalkstein Böden</a:t>
            </a:r>
          </a:p>
          <a:p>
            <a:r>
              <a:rPr lang="de-AT" dirty="0"/>
              <a:t>Seit 1984 Domaines Barons de Rothschild (Lafite)</a:t>
            </a:r>
          </a:p>
        </p:txBody>
      </p:sp>
      <p:pic>
        <p:nvPicPr>
          <p:cNvPr id="24578" name="Picture 2" descr="Martha's Vineyard | Chateau Rieussec Sauternes 2015">
            <a:extLst>
              <a:ext uri="{FF2B5EF4-FFF2-40B4-BE49-F238E27FC236}">
                <a16:creationId xmlns:a16="http://schemas.microsoft.com/office/drawing/2014/main" id="{B42EA5B0-60D0-CFB3-A0C2-DA4513969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147" y="147483"/>
            <a:ext cx="4831853" cy="2536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766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CB97FE-D68F-4B6F-03A7-75D7D1B18314}"/>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FB665001-6E7A-D230-21A1-A5F1E8D72419}"/>
              </a:ext>
            </a:extLst>
          </p:cNvPr>
          <p:cNvSpPr>
            <a:spLocks noGrp="1"/>
          </p:cNvSpPr>
          <p:nvPr>
            <p:ph idx="1"/>
          </p:nvPr>
        </p:nvSpPr>
        <p:spPr>
          <a:xfrm>
            <a:off x="985683" y="2818683"/>
            <a:ext cx="10515600" cy="4351338"/>
          </a:xfrm>
        </p:spPr>
        <p:txBody>
          <a:bodyPr/>
          <a:lstStyle/>
          <a:p>
            <a:r>
              <a:rPr lang="de-AT" sz="4400" dirty="0"/>
              <a:t>89 % rote Rebsorten</a:t>
            </a:r>
          </a:p>
          <a:p>
            <a:r>
              <a:rPr lang="de-AT" sz="4400" dirty="0"/>
              <a:t>11 % weiße Rebsorten</a:t>
            </a:r>
          </a:p>
          <a:p>
            <a:endParaRPr lang="de-AT" dirty="0"/>
          </a:p>
          <a:p>
            <a:endParaRPr lang="de-AT" dirty="0"/>
          </a:p>
        </p:txBody>
      </p:sp>
    </p:spTree>
    <p:extLst>
      <p:ext uri="{BB962C8B-B14F-4D97-AF65-F5344CB8AC3E}">
        <p14:creationId xmlns:p14="http://schemas.microsoft.com/office/powerpoint/2010/main" val="1459552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2E862-12A4-A104-A080-D5894E194ECA}"/>
              </a:ext>
            </a:extLst>
          </p:cNvPr>
          <p:cNvSpPr>
            <a:spLocks noGrp="1"/>
          </p:cNvSpPr>
          <p:nvPr>
            <p:ph type="title"/>
          </p:nvPr>
        </p:nvSpPr>
        <p:spPr/>
        <p:txBody>
          <a:bodyPr/>
          <a:lstStyle/>
          <a:p>
            <a:r>
              <a:rPr lang="de-DE" dirty="0"/>
              <a:t>Baron de Rothschild (Lafite)</a:t>
            </a:r>
            <a:endParaRPr lang="de-AT" dirty="0"/>
          </a:p>
        </p:txBody>
      </p:sp>
      <p:sp>
        <p:nvSpPr>
          <p:cNvPr id="3" name="Inhaltsplatzhalter 2">
            <a:extLst>
              <a:ext uri="{FF2B5EF4-FFF2-40B4-BE49-F238E27FC236}">
                <a16:creationId xmlns:a16="http://schemas.microsoft.com/office/drawing/2014/main" id="{31B82084-5595-3E72-ADF5-FA412CCCF04A}"/>
              </a:ext>
            </a:extLst>
          </p:cNvPr>
          <p:cNvSpPr>
            <a:spLocks noGrp="1"/>
          </p:cNvSpPr>
          <p:nvPr>
            <p:ph idx="1"/>
          </p:nvPr>
        </p:nvSpPr>
        <p:spPr/>
        <p:txBody>
          <a:bodyPr/>
          <a:lstStyle/>
          <a:p>
            <a:r>
              <a:rPr lang="de-DE" dirty="0"/>
              <a:t>1868 </a:t>
            </a:r>
            <a:r>
              <a:rPr lang="de-AT" dirty="0"/>
              <a:t>Baron James de Rothschild kauft das Château Lafite</a:t>
            </a:r>
          </a:p>
          <a:p>
            <a:r>
              <a:rPr lang="de-AT" dirty="0"/>
              <a:t>1962 Expansion der Gruppe unter der Leitung von Baron Éric de Rothschild um weitere Weingüter in Bordeaux und weltweit</a:t>
            </a:r>
          </a:p>
          <a:p>
            <a:r>
              <a:rPr lang="de-AT" dirty="0"/>
              <a:t>1984 Übernahme des Weingutes  Château </a:t>
            </a:r>
            <a:r>
              <a:rPr lang="de-AT" dirty="0" err="1"/>
              <a:t>Rieussec</a:t>
            </a:r>
            <a:endParaRPr lang="de-AT" dirty="0"/>
          </a:p>
          <a:p>
            <a:r>
              <a:rPr lang="de-AT" dirty="0"/>
              <a:t>2021 Saskia de Rothschild übernimmt die Leitung des Unternehmens</a:t>
            </a:r>
          </a:p>
          <a:p>
            <a:r>
              <a:rPr lang="de-AT" dirty="0"/>
              <a:t>Heute über 1200 ha bewirtschaftete Rebfläche</a:t>
            </a:r>
          </a:p>
          <a:p>
            <a:endParaRPr lang="de-AT" dirty="0"/>
          </a:p>
          <a:p>
            <a:endParaRPr lang="de-AT" dirty="0"/>
          </a:p>
          <a:p>
            <a:endParaRPr lang="de-AT" dirty="0"/>
          </a:p>
        </p:txBody>
      </p:sp>
    </p:spTree>
    <p:extLst>
      <p:ext uri="{BB962C8B-B14F-4D97-AF65-F5344CB8AC3E}">
        <p14:creationId xmlns:p14="http://schemas.microsoft.com/office/powerpoint/2010/main" val="1905423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B7F72E-173A-A071-30F0-E13A33CC59B6}"/>
              </a:ext>
            </a:extLst>
          </p:cNvPr>
          <p:cNvSpPr>
            <a:spLocks noGrp="1"/>
          </p:cNvSpPr>
          <p:nvPr>
            <p:ph type="title"/>
          </p:nvPr>
        </p:nvSpPr>
        <p:spPr/>
        <p:txBody>
          <a:bodyPr/>
          <a:lstStyle/>
          <a:p>
            <a:endParaRPr lang="de-AT" b="1" dirty="0"/>
          </a:p>
        </p:txBody>
      </p:sp>
      <p:sp>
        <p:nvSpPr>
          <p:cNvPr id="3" name="Inhaltsplatzhalter 2">
            <a:extLst>
              <a:ext uri="{FF2B5EF4-FFF2-40B4-BE49-F238E27FC236}">
                <a16:creationId xmlns:a16="http://schemas.microsoft.com/office/drawing/2014/main" id="{EBE50CCB-5030-6570-075D-7150BB983834}"/>
              </a:ext>
            </a:extLst>
          </p:cNvPr>
          <p:cNvSpPr>
            <a:spLocks noGrp="1"/>
          </p:cNvSpPr>
          <p:nvPr>
            <p:ph idx="1"/>
          </p:nvPr>
        </p:nvSpPr>
        <p:spPr/>
        <p:txBody>
          <a:bodyPr/>
          <a:lstStyle/>
          <a:p>
            <a:endParaRPr lang="de-AT" dirty="0"/>
          </a:p>
        </p:txBody>
      </p:sp>
      <p:pic>
        <p:nvPicPr>
          <p:cNvPr id="20482" name="Picture 2" descr="New Leadership of Bordeaux's Celebrated Château Lafite - Baron Eric de  Rothschild's Daughter Saskia to Lead the Estate">
            <a:extLst>
              <a:ext uri="{FF2B5EF4-FFF2-40B4-BE49-F238E27FC236}">
                <a16:creationId xmlns:a16="http://schemas.microsoft.com/office/drawing/2014/main" id="{E2F5662F-A62B-BC01-A095-91584A5D9A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5887" y="0"/>
            <a:ext cx="68802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6558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3EE9A17E-6DE8-625F-DB7A-5673895F357E}"/>
              </a:ext>
            </a:extLst>
          </p:cNvPr>
          <p:cNvSpPr>
            <a:spLocks noGrp="1" noChangeArrowheads="1"/>
          </p:cNvSpPr>
          <p:nvPr>
            <p:ph idx="1"/>
          </p:nvPr>
        </p:nvSpPr>
        <p:spPr bwMode="auto">
          <a:xfrm>
            <a:off x="395749" y="753288"/>
            <a:ext cx="11117826"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a:ln>
                  <a:noFill/>
                </a:ln>
                <a:solidFill>
                  <a:schemeClr val="tx1"/>
                </a:solidFill>
                <a:effectLst/>
                <a:latin typeface="Arial" panose="020B0604020202020204" pitchFamily="34" charset="0"/>
              </a:rPr>
              <a:t>Bordeaux (Frankreich):</a:t>
            </a:r>
            <a:endParaRPr kumimoji="0" lang="de-DE" altLang="de-DE"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a:ln>
                  <a:noFill/>
                </a:ln>
                <a:solidFill>
                  <a:schemeClr val="tx1"/>
                </a:solidFill>
                <a:effectLst/>
                <a:latin typeface="Arial" panose="020B0604020202020204" pitchFamily="34" charset="0"/>
              </a:rPr>
              <a:t>Château Lafite Rothschild:</a:t>
            </a:r>
            <a:r>
              <a:rPr kumimoji="0" lang="de-DE" altLang="de-DE" sz="2400" b="0" i="0" u="none" strike="noStrike" cap="none" normalizeH="0" baseline="0" dirty="0">
                <a:ln>
                  <a:noFill/>
                </a:ln>
                <a:solidFill>
                  <a:schemeClr val="tx1"/>
                </a:solidFill>
                <a:effectLst/>
                <a:latin typeface="Arial" panose="020B0604020202020204" pitchFamily="34" charset="0"/>
              </a:rPr>
              <a:t> Premier Grand Cru </a:t>
            </a:r>
            <a:r>
              <a:rPr kumimoji="0" lang="de-DE" altLang="de-DE" sz="2400" b="0" i="0" u="none" strike="noStrike" cap="none" normalizeH="0" baseline="0" dirty="0" err="1">
                <a:ln>
                  <a:noFill/>
                </a:ln>
                <a:solidFill>
                  <a:schemeClr val="tx1"/>
                </a:solidFill>
                <a:effectLst/>
                <a:latin typeface="Arial" panose="020B0604020202020204" pitchFamily="34" charset="0"/>
              </a:rPr>
              <a:t>Classé</a:t>
            </a:r>
            <a:r>
              <a:rPr kumimoji="0" lang="de-DE" altLang="de-DE" sz="2400" b="0" i="0" u="none" strike="noStrike" cap="none" normalizeH="0" baseline="0" dirty="0">
                <a:ln>
                  <a:noFill/>
                </a:ln>
                <a:solidFill>
                  <a:schemeClr val="tx1"/>
                </a:solidFill>
                <a:effectLst/>
                <a:latin typeface="Arial" panose="020B0604020202020204" pitchFamily="34" charset="0"/>
              </a:rPr>
              <a:t> in Pauillac</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a:ln>
                  <a:noFill/>
                </a:ln>
                <a:solidFill>
                  <a:schemeClr val="tx1"/>
                </a:solidFill>
                <a:effectLst/>
                <a:latin typeface="Arial" panose="020B0604020202020204" pitchFamily="34" charset="0"/>
              </a:rPr>
              <a:t>Château Duhart-Milon:</a:t>
            </a:r>
            <a:r>
              <a:rPr kumimoji="0" lang="de-DE" altLang="de-DE" sz="2400" b="0" i="0" u="none" strike="noStrike" cap="none" normalizeH="0" baseline="0" dirty="0">
                <a:ln>
                  <a:noFill/>
                </a:ln>
                <a:solidFill>
                  <a:schemeClr val="tx1"/>
                </a:solidFill>
                <a:effectLst/>
                <a:latin typeface="Arial" panose="020B0604020202020204" pitchFamily="34" charset="0"/>
              </a:rPr>
              <a:t> Grand Cru </a:t>
            </a:r>
            <a:r>
              <a:rPr kumimoji="0" lang="de-DE" altLang="de-DE" sz="2400" b="0" i="0" u="none" strike="noStrike" cap="none" normalizeH="0" baseline="0" dirty="0" err="1">
                <a:ln>
                  <a:noFill/>
                </a:ln>
                <a:solidFill>
                  <a:schemeClr val="tx1"/>
                </a:solidFill>
                <a:effectLst/>
                <a:latin typeface="Arial" panose="020B0604020202020204" pitchFamily="34" charset="0"/>
              </a:rPr>
              <a:t>Classé</a:t>
            </a:r>
            <a:r>
              <a:rPr kumimoji="0" lang="de-DE" altLang="de-DE" sz="2400" b="0" i="0" u="none" strike="noStrike" cap="none" normalizeH="0" baseline="0" dirty="0">
                <a:ln>
                  <a:noFill/>
                </a:ln>
                <a:solidFill>
                  <a:schemeClr val="tx1"/>
                </a:solidFill>
                <a:effectLst/>
                <a:latin typeface="Arial" panose="020B0604020202020204" pitchFamily="34" charset="0"/>
              </a:rPr>
              <a:t> in Pauillac</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a:ln>
                  <a:noFill/>
                </a:ln>
                <a:solidFill>
                  <a:schemeClr val="tx1"/>
                </a:solidFill>
                <a:effectLst/>
                <a:latin typeface="Arial" panose="020B0604020202020204" pitchFamily="34" charset="0"/>
              </a:rPr>
              <a:t>Château </a:t>
            </a:r>
            <a:r>
              <a:rPr kumimoji="0" lang="de-DE" altLang="de-DE" sz="2400" b="1" i="0" u="none" strike="noStrike" cap="none" normalizeH="0" baseline="0" dirty="0" err="1">
                <a:ln>
                  <a:noFill/>
                </a:ln>
                <a:solidFill>
                  <a:schemeClr val="tx1"/>
                </a:solidFill>
                <a:effectLst/>
                <a:latin typeface="Arial" panose="020B0604020202020204" pitchFamily="34" charset="0"/>
              </a:rPr>
              <a:t>Rieussec</a:t>
            </a:r>
            <a:r>
              <a:rPr kumimoji="0" lang="de-DE" altLang="de-DE" sz="2400" b="1" i="0" u="none" strike="noStrike" cap="none" normalizeH="0" baseline="0" dirty="0">
                <a:ln>
                  <a:noFill/>
                </a:ln>
                <a:solidFill>
                  <a:schemeClr val="tx1"/>
                </a:solidFill>
                <a:effectLst/>
                <a:latin typeface="Arial" panose="020B0604020202020204" pitchFamily="34" charset="0"/>
              </a:rPr>
              <a:t>:</a:t>
            </a:r>
            <a:r>
              <a:rPr kumimoji="0" lang="de-DE" altLang="de-DE" sz="2400" b="0" i="0" u="none" strike="noStrike" cap="none" normalizeH="0" baseline="0" dirty="0">
                <a:ln>
                  <a:noFill/>
                </a:ln>
                <a:solidFill>
                  <a:schemeClr val="tx1"/>
                </a:solidFill>
                <a:effectLst/>
                <a:latin typeface="Arial" panose="020B0604020202020204" pitchFamily="34" charset="0"/>
              </a:rPr>
              <a:t> Premier Grand Cru </a:t>
            </a:r>
            <a:r>
              <a:rPr kumimoji="0" lang="de-DE" altLang="de-DE" sz="2400" b="0" i="0" u="none" strike="noStrike" cap="none" normalizeH="0" baseline="0" dirty="0" err="1">
                <a:ln>
                  <a:noFill/>
                </a:ln>
                <a:solidFill>
                  <a:schemeClr val="tx1"/>
                </a:solidFill>
                <a:effectLst/>
                <a:latin typeface="Arial" panose="020B0604020202020204" pitchFamily="34" charset="0"/>
              </a:rPr>
              <a:t>Classé</a:t>
            </a:r>
            <a:r>
              <a:rPr kumimoji="0" lang="de-DE" altLang="de-DE" sz="2400" b="0" i="0" u="none" strike="noStrike" cap="none" normalizeH="0" baseline="0" dirty="0">
                <a:ln>
                  <a:noFill/>
                </a:ln>
                <a:solidFill>
                  <a:schemeClr val="tx1"/>
                </a:solidFill>
                <a:effectLst/>
                <a:latin typeface="Arial" panose="020B0604020202020204" pitchFamily="34" charset="0"/>
              </a:rPr>
              <a:t> in Sauternes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a:ln>
                  <a:noFill/>
                </a:ln>
                <a:solidFill>
                  <a:schemeClr val="tx1"/>
                </a:solidFill>
                <a:effectLst/>
                <a:latin typeface="Arial" panose="020B0604020202020204" pitchFamily="34" charset="0"/>
              </a:rPr>
              <a:t>Château </a:t>
            </a:r>
            <a:r>
              <a:rPr kumimoji="0" lang="de-DE" altLang="de-DE" sz="2400" b="1" i="0" u="none" strike="noStrike" cap="none" normalizeH="0" baseline="0" dirty="0" err="1">
                <a:ln>
                  <a:noFill/>
                </a:ln>
                <a:solidFill>
                  <a:schemeClr val="tx1"/>
                </a:solidFill>
                <a:effectLst/>
                <a:latin typeface="Arial" panose="020B0604020202020204" pitchFamily="34" charset="0"/>
              </a:rPr>
              <a:t>L’Évangile</a:t>
            </a:r>
            <a:r>
              <a:rPr kumimoji="0" lang="de-DE" altLang="de-DE" sz="2400" b="1" i="0" u="none" strike="noStrike" cap="none" normalizeH="0" baseline="0" dirty="0">
                <a:ln>
                  <a:noFill/>
                </a:ln>
                <a:solidFill>
                  <a:schemeClr val="tx1"/>
                </a:solidFill>
                <a:effectLst/>
                <a:latin typeface="Arial" panose="020B0604020202020204" pitchFamily="34" charset="0"/>
              </a:rPr>
              <a:t>:</a:t>
            </a:r>
            <a:r>
              <a:rPr kumimoji="0" lang="de-DE" altLang="de-DE" sz="2400" b="0" i="0" u="none" strike="noStrike" cap="none" normalizeH="0" baseline="0" dirty="0">
                <a:ln>
                  <a:noFill/>
                </a:ln>
                <a:solidFill>
                  <a:schemeClr val="tx1"/>
                </a:solidFill>
                <a:effectLst/>
                <a:latin typeface="Arial" panose="020B0604020202020204" pitchFamily="34" charset="0"/>
              </a:rPr>
              <a:t> Renommiertes Weingut in Pomerol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a:ln>
                  <a:noFill/>
                </a:ln>
                <a:solidFill>
                  <a:schemeClr val="tx1"/>
                </a:solidFill>
                <a:effectLst/>
                <a:latin typeface="Arial" panose="020B0604020202020204" pitchFamily="34" charset="0"/>
              </a:rPr>
              <a:t>Château Paradis </a:t>
            </a:r>
            <a:r>
              <a:rPr kumimoji="0" lang="de-DE" altLang="de-DE" sz="2400" b="1" i="0" u="none" strike="noStrike" cap="none" normalizeH="0" baseline="0" dirty="0" err="1">
                <a:ln>
                  <a:noFill/>
                </a:ln>
                <a:solidFill>
                  <a:schemeClr val="tx1"/>
                </a:solidFill>
                <a:effectLst/>
                <a:latin typeface="Arial" panose="020B0604020202020204" pitchFamily="34" charset="0"/>
              </a:rPr>
              <a:t>Casseuil</a:t>
            </a:r>
            <a:r>
              <a:rPr kumimoji="0" lang="de-DE" altLang="de-DE" sz="2400" b="0" i="0" u="none" strike="noStrike" cap="none" normalizeH="0" baseline="0" dirty="0">
                <a:ln>
                  <a:noFill/>
                </a:ln>
                <a:solidFill>
                  <a:schemeClr val="tx1"/>
                </a:solidFill>
                <a:effectLst/>
                <a:latin typeface="Arial" panose="020B0604020202020204" pitchFamily="34" charset="0"/>
              </a:rPr>
              <a:t> &amp; </a:t>
            </a:r>
            <a:r>
              <a:rPr kumimoji="0" lang="de-DE" altLang="de-DE" sz="2400" b="1" i="0" u="none" strike="noStrike" cap="none" normalizeH="0" baseline="0" dirty="0">
                <a:ln>
                  <a:noFill/>
                </a:ln>
                <a:solidFill>
                  <a:schemeClr val="tx1"/>
                </a:solidFill>
                <a:effectLst/>
                <a:latin typeface="Arial" panose="020B0604020202020204" pitchFamily="34" charset="0"/>
              </a:rPr>
              <a:t>Château Peyre-</a:t>
            </a:r>
            <a:r>
              <a:rPr kumimoji="0" lang="de-DE" altLang="de-DE" sz="2400" b="1" i="0" u="none" strike="noStrike" cap="none" normalizeH="0" baseline="0" dirty="0" err="1">
                <a:ln>
                  <a:noFill/>
                </a:ln>
                <a:solidFill>
                  <a:schemeClr val="tx1"/>
                </a:solidFill>
                <a:effectLst/>
                <a:latin typeface="Arial" panose="020B0604020202020204" pitchFamily="34" charset="0"/>
              </a:rPr>
              <a:t>Lebade</a:t>
            </a:r>
            <a:r>
              <a:rPr kumimoji="0" lang="de-DE" altLang="de-DE" sz="2400" b="0" i="0" u="none" strike="noStrike" cap="none" normalizeH="0" baseline="0" dirty="0">
                <a:ln>
                  <a:noFill/>
                </a:ln>
                <a:solidFill>
                  <a:schemeClr val="tx1"/>
                </a:solidFill>
                <a:effectLst/>
                <a:latin typeface="Arial" panose="020B0604020202020204" pitchFamily="34" charset="0"/>
              </a:rPr>
              <a:t>: Vermarktung durch die Gruppe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a:ln>
                  <a:noFill/>
                </a:ln>
                <a:solidFill>
                  <a:schemeClr val="tx1"/>
                </a:solidFill>
                <a:effectLst/>
                <a:latin typeface="Arial" panose="020B0604020202020204" pitchFamily="34" charset="0"/>
              </a:rPr>
              <a:t>Weitere Regionen Frankreichs:</a:t>
            </a:r>
            <a:endParaRPr kumimoji="0" lang="de-DE" altLang="de-DE"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a:ln>
                  <a:noFill/>
                </a:ln>
                <a:solidFill>
                  <a:schemeClr val="tx1"/>
                </a:solidFill>
                <a:effectLst/>
                <a:latin typeface="Arial" panose="020B0604020202020204" pitchFamily="34" charset="0"/>
              </a:rPr>
              <a:t>Domaine </a:t>
            </a:r>
            <a:r>
              <a:rPr kumimoji="0" lang="de-DE" altLang="de-DE" sz="2400" b="1" i="0" u="none" strike="noStrike" cap="none" normalizeH="0" baseline="0" dirty="0" err="1">
                <a:ln>
                  <a:noFill/>
                </a:ln>
                <a:solidFill>
                  <a:schemeClr val="tx1"/>
                </a:solidFill>
                <a:effectLst/>
                <a:latin typeface="Arial" panose="020B0604020202020204" pitchFamily="34" charset="0"/>
              </a:rPr>
              <a:t>d’Aussières</a:t>
            </a:r>
            <a:r>
              <a:rPr kumimoji="0" lang="de-DE" altLang="de-DE" sz="2400" b="1" i="0" u="none" strike="noStrike" cap="none" normalizeH="0" baseline="0" dirty="0">
                <a:ln>
                  <a:noFill/>
                </a:ln>
                <a:solidFill>
                  <a:schemeClr val="tx1"/>
                </a:solidFill>
                <a:effectLst/>
                <a:latin typeface="Arial" panose="020B0604020202020204" pitchFamily="34" charset="0"/>
              </a:rPr>
              <a:t>:</a:t>
            </a:r>
            <a:r>
              <a:rPr kumimoji="0" lang="de-DE" altLang="de-DE" sz="2400" b="0" i="0" u="none" strike="noStrike" cap="none" normalizeH="0" baseline="0" dirty="0">
                <a:ln>
                  <a:noFill/>
                </a:ln>
                <a:solidFill>
                  <a:schemeClr val="tx1"/>
                </a:solidFill>
                <a:effectLst/>
                <a:latin typeface="Arial" panose="020B0604020202020204" pitchFamily="34" charset="0"/>
              </a:rPr>
              <a:t> Corbières, Languedoc</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a:ln>
                  <a:noFill/>
                </a:ln>
                <a:solidFill>
                  <a:schemeClr val="tx1"/>
                </a:solidFill>
                <a:effectLst/>
                <a:latin typeface="Arial" panose="020B0604020202020204" pitchFamily="34" charset="0"/>
              </a:rPr>
              <a:t>Domaine William Fèvre:</a:t>
            </a:r>
            <a:r>
              <a:rPr kumimoji="0" lang="de-DE" altLang="de-DE" sz="2400" b="0" i="0" u="none" strike="noStrike" cap="none" normalizeH="0" baseline="0" dirty="0">
                <a:ln>
                  <a:noFill/>
                </a:ln>
                <a:solidFill>
                  <a:schemeClr val="tx1"/>
                </a:solidFill>
                <a:effectLst/>
                <a:latin typeface="Arial" panose="020B0604020202020204" pitchFamily="34" charset="0"/>
              </a:rPr>
              <a:t> Chablis, Burgund (Akquisition im Jahr 2024)</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a:ln>
                  <a:noFill/>
                </a:ln>
                <a:solidFill>
                  <a:schemeClr val="tx1"/>
                </a:solidFill>
                <a:effectLst/>
                <a:latin typeface="Arial" panose="020B0604020202020204" pitchFamily="34" charset="0"/>
              </a:rPr>
              <a:t>International:</a:t>
            </a:r>
            <a:endParaRPr kumimoji="0" lang="de-DE" altLang="de-DE"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a:ln>
                  <a:noFill/>
                </a:ln>
                <a:solidFill>
                  <a:schemeClr val="tx1"/>
                </a:solidFill>
                <a:effectLst/>
                <a:latin typeface="Arial" panose="020B0604020202020204" pitchFamily="34" charset="0"/>
              </a:rPr>
              <a:t>Viña Los Vascos:</a:t>
            </a:r>
            <a:r>
              <a:rPr kumimoji="0" lang="de-DE" altLang="de-DE" sz="2400" b="0" i="0" u="none" strike="noStrike" cap="none" normalizeH="0" baseline="0" dirty="0">
                <a:ln>
                  <a:noFill/>
                </a:ln>
                <a:solidFill>
                  <a:schemeClr val="tx1"/>
                </a:solidFill>
                <a:effectLst/>
                <a:latin typeface="Arial" panose="020B0604020202020204" pitchFamily="34" charset="0"/>
              </a:rPr>
              <a:t> Chile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a:ln>
                  <a:noFill/>
                </a:ln>
                <a:solidFill>
                  <a:schemeClr val="tx1"/>
                </a:solidFill>
                <a:effectLst/>
                <a:latin typeface="Arial" panose="020B0604020202020204" pitchFamily="34" charset="0"/>
              </a:rPr>
              <a:t>Bodegas Caro:</a:t>
            </a:r>
            <a:r>
              <a:rPr kumimoji="0" lang="de-DE" altLang="de-DE" sz="2400" b="0" i="0" u="none" strike="noStrike" cap="none" normalizeH="0" baseline="0" dirty="0">
                <a:ln>
                  <a:noFill/>
                </a:ln>
                <a:solidFill>
                  <a:schemeClr val="tx1"/>
                </a:solidFill>
                <a:effectLst/>
                <a:latin typeface="Arial" panose="020B0604020202020204" pitchFamily="34" charset="0"/>
              </a:rPr>
              <a:t> Mendoza, Argentinien (Joint Venture mit der Familie Catena)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a:ln>
                  <a:noFill/>
                </a:ln>
                <a:solidFill>
                  <a:schemeClr val="tx1"/>
                </a:solidFill>
                <a:effectLst/>
                <a:latin typeface="Arial" panose="020B0604020202020204" pitchFamily="34" charset="0"/>
              </a:rPr>
              <a:t>Domaine de Long Dai:</a:t>
            </a:r>
            <a:r>
              <a:rPr kumimoji="0" lang="de-DE" altLang="de-DE" sz="2400" b="0" i="0" u="none" strike="noStrike" cap="none" normalizeH="0" baseline="0" dirty="0">
                <a:ln>
                  <a:noFill/>
                </a:ln>
                <a:solidFill>
                  <a:schemeClr val="tx1"/>
                </a:solidFill>
                <a:effectLst/>
                <a:latin typeface="Arial" panose="020B0604020202020204" pitchFamily="34" charset="0"/>
              </a:rPr>
              <a:t> Provinz Shandong, China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586330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5" name="Rectangle 2253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0" name="Picture 2" descr="A sucessão de Eric de Rothschild | Eu &amp; | Valor Econômico">
            <a:extLst>
              <a:ext uri="{FF2B5EF4-FFF2-40B4-BE49-F238E27FC236}">
                <a16:creationId xmlns:a16="http://schemas.microsoft.com/office/drawing/2014/main" id="{1B59193E-E89E-5A4A-0EEF-FDF5479DF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4" r="2" b="2"/>
          <a:stretch>
            <a:fill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2537" name="Rectangle 2253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feld 4">
            <a:extLst>
              <a:ext uri="{FF2B5EF4-FFF2-40B4-BE49-F238E27FC236}">
                <a16:creationId xmlns:a16="http://schemas.microsoft.com/office/drawing/2014/main" id="{825EB7F9-5335-9997-99B0-9FDFEEBF5CC5}"/>
              </a:ext>
            </a:extLst>
          </p:cNvPr>
          <p:cNvSpPr txBox="1"/>
          <p:nvPr/>
        </p:nvSpPr>
        <p:spPr>
          <a:xfrm>
            <a:off x="838200" y="2163097"/>
            <a:ext cx="4510548" cy="4013866"/>
          </a:xfrm>
          <a:prstGeom prst="rect">
            <a:avLst/>
          </a:prstGeom>
        </p:spPr>
        <p:txBody>
          <a:bodyPr vert="horz" lIns="91440" tIns="45720" rIns="91440" bIns="45720" rtlCol="0">
            <a:normAutofit/>
          </a:bodyPr>
          <a:lstStyle/>
          <a:p>
            <a:pPr>
              <a:lnSpc>
                <a:spcPct val="90000"/>
              </a:lnSpc>
              <a:spcAft>
                <a:spcPts val="600"/>
              </a:spcAft>
            </a:pPr>
            <a:r>
              <a:rPr lang="en-US" sz="2800" b="1" dirty="0">
                <a:effectLst/>
              </a:rPr>
              <a:t>"Die Weine </a:t>
            </a:r>
            <a:r>
              <a:rPr lang="en-US" sz="2800" b="1" dirty="0" err="1">
                <a:effectLst/>
              </a:rPr>
              <a:t>aus</a:t>
            </a:r>
            <a:r>
              <a:rPr lang="en-US" sz="2800" b="1" dirty="0">
                <a:effectLst/>
              </a:rPr>
              <a:t> Sauternes </a:t>
            </a:r>
            <a:r>
              <a:rPr lang="en-US" sz="2800" b="1" dirty="0" err="1">
                <a:effectLst/>
              </a:rPr>
              <a:t>sind</a:t>
            </a:r>
            <a:r>
              <a:rPr lang="en-US" sz="2800" b="1" dirty="0">
                <a:effectLst/>
              </a:rPr>
              <a:t> so </a:t>
            </a:r>
            <a:r>
              <a:rPr lang="en-US" sz="2800" b="1" dirty="0" err="1">
                <a:effectLst/>
              </a:rPr>
              <a:t>großartig</a:t>
            </a:r>
            <a:r>
              <a:rPr lang="en-US" sz="2800" b="1" dirty="0">
                <a:effectLst/>
              </a:rPr>
              <a:t>, </a:t>
            </a:r>
            <a:r>
              <a:rPr lang="en-US" sz="2800" b="1" dirty="0" err="1">
                <a:effectLst/>
              </a:rPr>
              <a:t>dass</a:t>
            </a:r>
            <a:r>
              <a:rPr lang="en-US" sz="2800" b="1" dirty="0">
                <a:effectLst/>
              </a:rPr>
              <a:t> </a:t>
            </a:r>
            <a:r>
              <a:rPr lang="en-US" sz="2800" b="1" dirty="0" err="1">
                <a:effectLst/>
              </a:rPr>
              <a:t>wir</a:t>
            </a:r>
            <a:r>
              <a:rPr lang="en-US" sz="2800" b="1" dirty="0">
                <a:effectLst/>
              </a:rPr>
              <a:t> nicht </a:t>
            </a:r>
            <a:r>
              <a:rPr lang="en-US" sz="2800" b="1" dirty="0" err="1">
                <a:effectLst/>
              </a:rPr>
              <a:t>widerstehen</a:t>
            </a:r>
            <a:r>
              <a:rPr lang="en-US" sz="2800" b="1" dirty="0">
                <a:effectLst/>
              </a:rPr>
              <a:t> </a:t>
            </a:r>
            <a:r>
              <a:rPr lang="en-US" sz="2800" b="1" dirty="0" err="1">
                <a:effectLst/>
              </a:rPr>
              <a:t>konnten</a:t>
            </a:r>
            <a:r>
              <a:rPr lang="en-US" sz="2800" b="1" dirty="0">
                <a:effectLst/>
              </a:rPr>
              <a:t>, Château </a:t>
            </a:r>
            <a:r>
              <a:rPr lang="en-US" sz="2800" b="1" dirty="0" err="1">
                <a:effectLst/>
              </a:rPr>
              <a:t>Rieussec</a:t>
            </a:r>
            <a:r>
              <a:rPr lang="en-US" sz="2800" b="1" dirty="0">
                <a:effectLst/>
              </a:rPr>
              <a:t> </a:t>
            </a:r>
            <a:r>
              <a:rPr lang="en-US" sz="2800" b="1" dirty="0" err="1">
                <a:effectLst/>
              </a:rPr>
              <a:t>zu</a:t>
            </a:r>
            <a:r>
              <a:rPr lang="en-US" sz="2800" b="1" dirty="0">
                <a:effectLst/>
              </a:rPr>
              <a:t> </a:t>
            </a:r>
            <a:r>
              <a:rPr lang="en-US" sz="2800" b="1" dirty="0" err="1">
                <a:effectLst/>
              </a:rPr>
              <a:t>erwerben</a:t>
            </a:r>
            <a:r>
              <a:rPr lang="en-US" sz="2800" b="1" dirty="0">
                <a:effectLst/>
              </a:rPr>
              <a:t>"</a:t>
            </a:r>
            <a:r>
              <a:rPr lang="en-US" sz="2800" dirty="0">
                <a:effectLst/>
              </a:rPr>
              <a:t> </a:t>
            </a:r>
          </a:p>
          <a:p>
            <a:pPr>
              <a:lnSpc>
                <a:spcPct val="90000"/>
              </a:lnSpc>
              <a:spcAft>
                <a:spcPts val="600"/>
              </a:spcAft>
            </a:pPr>
            <a:r>
              <a:rPr lang="en-US" sz="2800" dirty="0">
                <a:effectLst/>
              </a:rPr>
              <a:t>- Baron Eric de Rothschild</a:t>
            </a:r>
          </a:p>
        </p:txBody>
      </p:sp>
    </p:spTree>
    <p:extLst>
      <p:ext uri="{BB962C8B-B14F-4D97-AF65-F5344CB8AC3E}">
        <p14:creationId xmlns:p14="http://schemas.microsoft.com/office/powerpoint/2010/main" val="1920805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B0EEFC-3630-93CD-0075-764DF5E49993}"/>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EF2732F3-69A1-426F-55FB-3DCEBAC85555}"/>
              </a:ext>
            </a:extLst>
          </p:cNvPr>
          <p:cNvSpPr>
            <a:spLocks noGrp="1"/>
          </p:cNvSpPr>
          <p:nvPr>
            <p:ph idx="1"/>
          </p:nvPr>
        </p:nvSpPr>
        <p:spPr/>
        <p:txBody>
          <a:bodyPr/>
          <a:lstStyle/>
          <a:p>
            <a:endParaRPr lang="de-AT"/>
          </a:p>
        </p:txBody>
      </p:sp>
      <p:pic>
        <p:nvPicPr>
          <p:cNvPr id="21506" name="Picture 2" descr="Château Rieussec Sauternes Premier Cru Classé">
            <a:extLst>
              <a:ext uri="{FF2B5EF4-FFF2-40B4-BE49-F238E27FC236}">
                <a16:creationId xmlns:a16="http://schemas.microsoft.com/office/drawing/2014/main" id="{573A264B-08A0-285C-C77F-5A712F402F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61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6237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9B5F7C-4680-DA5D-D4F7-2BD959CA55CF}"/>
              </a:ext>
            </a:extLst>
          </p:cNvPr>
          <p:cNvSpPr>
            <a:spLocks noGrp="1"/>
          </p:cNvSpPr>
          <p:nvPr>
            <p:ph type="title"/>
          </p:nvPr>
        </p:nvSpPr>
        <p:spPr/>
        <p:txBody>
          <a:bodyPr/>
          <a:lstStyle/>
          <a:p>
            <a:r>
              <a:rPr lang="de-AT" dirty="0"/>
              <a:t>"R de </a:t>
            </a:r>
            <a:r>
              <a:rPr lang="de-AT" dirty="0" err="1"/>
              <a:t>Rieussec</a:t>
            </a:r>
            <a:r>
              <a:rPr lang="de-AT" dirty="0"/>
              <a:t>" Bordeaux Blanc AOC 2023</a:t>
            </a:r>
            <a:br>
              <a:rPr lang="de-AT" dirty="0"/>
            </a:br>
            <a:endParaRPr lang="de-AT" dirty="0"/>
          </a:p>
        </p:txBody>
      </p:sp>
      <p:sp>
        <p:nvSpPr>
          <p:cNvPr id="3" name="Inhaltsplatzhalter 2">
            <a:extLst>
              <a:ext uri="{FF2B5EF4-FFF2-40B4-BE49-F238E27FC236}">
                <a16:creationId xmlns:a16="http://schemas.microsoft.com/office/drawing/2014/main" id="{B0AD6308-8694-1908-FED3-799D48A7FBE0}"/>
              </a:ext>
            </a:extLst>
          </p:cNvPr>
          <p:cNvSpPr>
            <a:spLocks noGrp="1"/>
          </p:cNvSpPr>
          <p:nvPr>
            <p:ph idx="1"/>
          </p:nvPr>
        </p:nvSpPr>
        <p:spPr>
          <a:xfrm>
            <a:off x="838200" y="2141537"/>
            <a:ext cx="10515600" cy="4351338"/>
          </a:xfrm>
        </p:spPr>
        <p:txBody>
          <a:bodyPr/>
          <a:lstStyle/>
          <a:p>
            <a:r>
              <a:rPr lang="de-DE" dirty="0"/>
              <a:t>Sauvignon Blanc 60% </a:t>
            </a:r>
            <a:r>
              <a:rPr lang="de-DE" dirty="0" err="1"/>
              <a:t>Semillon</a:t>
            </a:r>
            <a:r>
              <a:rPr lang="de-DE" dirty="0"/>
              <a:t> 40%</a:t>
            </a:r>
          </a:p>
          <a:p>
            <a:r>
              <a:rPr lang="de-DE" dirty="0"/>
              <a:t>Reift in gebrauchten Barriques</a:t>
            </a:r>
          </a:p>
          <a:p>
            <a:r>
              <a:rPr lang="de-DE" dirty="0"/>
              <a:t>Alkoholgehalt 12,5 %</a:t>
            </a:r>
          </a:p>
          <a:p>
            <a:r>
              <a:rPr lang="de-DE" dirty="0"/>
              <a:t>40 €</a:t>
            </a:r>
          </a:p>
          <a:p>
            <a:r>
              <a:rPr lang="de-DE" dirty="0"/>
              <a:t>Spezielle Glas Form, mit recyceltem Glas</a:t>
            </a:r>
          </a:p>
          <a:p>
            <a:r>
              <a:rPr lang="de-DE" dirty="0"/>
              <a:t>Wiederverschließbarer Kork</a:t>
            </a:r>
          </a:p>
          <a:p>
            <a:endParaRPr lang="de-AT" dirty="0"/>
          </a:p>
        </p:txBody>
      </p:sp>
      <p:pic>
        <p:nvPicPr>
          <p:cNvPr id="27656" name="Picture 8" descr="Château Rieussec &quot;R&quot; de Rieussec Bordeaux Blanc Sec 2016">
            <a:extLst>
              <a:ext uri="{FF2B5EF4-FFF2-40B4-BE49-F238E27FC236}">
                <a16:creationId xmlns:a16="http://schemas.microsoft.com/office/drawing/2014/main" id="{189CBF53-A971-CC83-E427-977DBAB4B8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491" y="1027906"/>
            <a:ext cx="5569974" cy="556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652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8679" name="Straight Connector 28678">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305DE557-A19C-8BF2-7CF0-CA08CC7E9F6A}"/>
              </a:ext>
            </a:extLst>
          </p:cNvPr>
          <p:cNvSpPr>
            <a:spLocks noGrp="1"/>
          </p:cNvSpPr>
          <p:nvPr>
            <p:ph idx="1"/>
          </p:nvPr>
        </p:nvSpPr>
        <p:spPr>
          <a:xfrm>
            <a:off x="417871" y="1465006"/>
            <a:ext cx="6730181" cy="4925079"/>
          </a:xfrm>
        </p:spPr>
        <p:txBody>
          <a:bodyPr>
            <a:normAutofit/>
          </a:bodyPr>
          <a:lstStyle/>
          <a:p>
            <a:r>
              <a:rPr lang="de-DE" sz="2400" dirty="0"/>
              <a:t>Aromen von Zitrone, Grapefruit, weißen Blüten, Pfirsich und grünem Apfel. Nuancen von Thymian, Bienenwachs und eine dezente </a:t>
            </a:r>
            <a:r>
              <a:rPr lang="de-DE" sz="2400" dirty="0" err="1"/>
              <a:t>Rauchigkeit</a:t>
            </a:r>
            <a:endParaRPr lang="de-DE" sz="2400" dirty="0"/>
          </a:p>
          <a:p>
            <a:r>
              <a:rPr lang="de-DE" sz="2400" dirty="0"/>
              <a:t>Seidige Textur mit einer hervorragenden Balance zwischen Fülle und lebendiger Frische,</a:t>
            </a:r>
            <a:r>
              <a:rPr lang="de-AT" sz="2400" dirty="0"/>
              <a:t> straffe Säurestruktur</a:t>
            </a:r>
          </a:p>
          <a:p>
            <a:r>
              <a:rPr lang="de-DE" sz="2400" dirty="0"/>
              <a:t>Elegant und lang anhaltend mit einer charakteristischen salzigen Mineralität und einer feinen Bitterkeit von Grapefruitschale</a:t>
            </a:r>
            <a:endParaRPr lang="de-AT" sz="2400" dirty="0"/>
          </a:p>
        </p:txBody>
      </p:sp>
      <p:sp>
        <p:nvSpPr>
          <p:cNvPr id="28681" name="Rectangle 28680">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674" name="Picture 2" descr="R&quot; de Rieussec - Bordeaux Tradition - Négoce de Vins">
            <a:extLst>
              <a:ext uri="{FF2B5EF4-FFF2-40B4-BE49-F238E27FC236}">
                <a16:creationId xmlns:a16="http://schemas.microsoft.com/office/drawing/2014/main" id="{31F0BA93-D92B-59D5-182C-4B96703CA4D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24191" y="951653"/>
            <a:ext cx="3452192" cy="4949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1055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a:extLst>
            <a:ext uri="{FF2B5EF4-FFF2-40B4-BE49-F238E27FC236}">
              <a16:creationId xmlns:a16="http://schemas.microsoft.com/office/drawing/2014/main" id="{2FFCEBC3-1C40-74B8-7095-283BE97DCAFD}"/>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859C9D01-6ED5-9044-D556-33D5366FB4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ine Menge verwendeter Korken">
            <a:extLst>
              <a:ext uri="{FF2B5EF4-FFF2-40B4-BE49-F238E27FC236}">
                <a16:creationId xmlns:a16="http://schemas.microsoft.com/office/drawing/2014/main" id="{47BCD2A6-FCED-DDDF-9F77-1BE45F83D420}"/>
              </a:ext>
            </a:extLst>
          </p:cNvPr>
          <p:cNvPicPr>
            <a:picLocks noChangeAspect="1"/>
          </p:cNvPicPr>
          <p:nvPr/>
        </p:nvPicPr>
        <p:blipFill>
          <a:blip r:embed="rId2">
            <a:alphaModFix amt="50000"/>
          </a:blip>
          <a:srcRect t="6774" r="-1" b="8935"/>
          <a:stretch>
            <a:fillRect/>
          </a:stretch>
        </p:blipFill>
        <p:spPr>
          <a:xfrm>
            <a:off x="20" y="10"/>
            <a:ext cx="12188930" cy="6857990"/>
          </a:xfrm>
          <a:prstGeom prst="rect">
            <a:avLst/>
          </a:prstGeom>
        </p:spPr>
      </p:pic>
      <p:sp>
        <p:nvSpPr>
          <p:cNvPr id="2" name="Titel 1">
            <a:extLst>
              <a:ext uri="{FF2B5EF4-FFF2-40B4-BE49-F238E27FC236}">
                <a16:creationId xmlns:a16="http://schemas.microsoft.com/office/drawing/2014/main" id="{5AFC3771-731D-8566-6790-11B7A9955CED}"/>
              </a:ext>
            </a:extLst>
          </p:cNvPr>
          <p:cNvSpPr>
            <a:spLocks noGrp="1"/>
          </p:cNvSpPr>
          <p:nvPr>
            <p:ph type="title"/>
          </p:nvPr>
        </p:nvSpPr>
        <p:spPr>
          <a:xfrm>
            <a:off x="1524000" y="1122363"/>
            <a:ext cx="9144000" cy="3063240"/>
          </a:xfrm>
          <a:prstGeom prst="rect">
            <a:avLst/>
          </a:prstGeom>
        </p:spPr>
        <p:txBody>
          <a:bodyPr vert="horz" lIns="91440" tIns="45720" rIns="91440" bIns="45720" rtlCol="0" anchor="b">
            <a:normAutofit/>
          </a:bodyPr>
          <a:lstStyle/>
          <a:p>
            <a:pPr algn="ctr"/>
            <a:r>
              <a:rPr lang="en-US" sz="6600" dirty="0">
                <a:solidFill>
                  <a:schemeClr val="bg1"/>
                </a:solidFill>
              </a:rPr>
              <a:t>6. Wein</a:t>
            </a:r>
          </a:p>
        </p:txBody>
      </p:sp>
      <p:sp>
        <p:nvSpPr>
          <p:cNvPr id="29" name="sketchy line">
            <a:extLst>
              <a:ext uri="{FF2B5EF4-FFF2-40B4-BE49-F238E27FC236}">
                <a16:creationId xmlns:a16="http://schemas.microsoft.com/office/drawing/2014/main" id="{879F5A42-D485-6AFB-0DAA-EE1112E367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6735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A483AD-F794-67C3-A8F1-60CDFD608A61}"/>
              </a:ext>
            </a:extLst>
          </p:cNvPr>
          <p:cNvSpPr>
            <a:spLocks noGrp="1"/>
          </p:cNvSpPr>
          <p:nvPr>
            <p:ph type="title"/>
          </p:nvPr>
        </p:nvSpPr>
        <p:spPr/>
        <p:txBody>
          <a:bodyPr/>
          <a:lstStyle/>
          <a:p>
            <a:pPr algn="ctr"/>
            <a:r>
              <a:rPr lang="de-AT" dirty="0"/>
              <a:t>Château Fieuzal</a:t>
            </a:r>
            <a:br>
              <a:rPr lang="de-AT" b="1" dirty="0"/>
            </a:br>
            <a:endParaRPr lang="de-AT" dirty="0"/>
          </a:p>
        </p:txBody>
      </p:sp>
      <p:sp>
        <p:nvSpPr>
          <p:cNvPr id="3" name="Inhaltsplatzhalter 2">
            <a:extLst>
              <a:ext uri="{FF2B5EF4-FFF2-40B4-BE49-F238E27FC236}">
                <a16:creationId xmlns:a16="http://schemas.microsoft.com/office/drawing/2014/main" id="{317C5432-4176-80AE-5F30-FCFA317DD983}"/>
              </a:ext>
            </a:extLst>
          </p:cNvPr>
          <p:cNvSpPr>
            <a:spLocks noGrp="1"/>
          </p:cNvSpPr>
          <p:nvPr>
            <p:ph idx="1"/>
          </p:nvPr>
        </p:nvSpPr>
        <p:spPr/>
        <p:txBody>
          <a:bodyPr/>
          <a:lstStyle/>
          <a:p>
            <a:r>
              <a:rPr lang="de-DE" dirty="0"/>
              <a:t>Graves, in der </a:t>
            </a:r>
            <a:r>
              <a:rPr lang="de-DE" dirty="0" err="1"/>
              <a:t>Appelation</a:t>
            </a:r>
            <a:r>
              <a:rPr lang="de-DE" dirty="0"/>
              <a:t> </a:t>
            </a:r>
            <a:r>
              <a:rPr lang="de-DE" dirty="0" err="1"/>
              <a:t>Pessac-Leognan</a:t>
            </a:r>
            <a:endParaRPr lang="de-DE" dirty="0"/>
          </a:p>
          <a:p>
            <a:r>
              <a:rPr lang="de-DE" dirty="0"/>
              <a:t>Grand Cru Classe de Graves</a:t>
            </a:r>
          </a:p>
          <a:p>
            <a:r>
              <a:rPr lang="de-DE" dirty="0"/>
              <a:t>75 ha</a:t>
            </a:r>
          </a:p>
          <a:p>
            <a:r>
              <a:rPr lang="de-DE" dirty="0"/>
              <a:t>Ursprung Anfang des 17 Jahrhundert</a:t>
            </a:r>
          </a:p>
          <a:p>
            <a:r>
              <a:rPr lang="de-AT" dirty="0"/>
              <a:t>Seit 2001 Familie Quinn aus Irland</a:t>
            </a:r>
          </a:p>
          <a:p>
            <a:r>
              <a:rPr lang="de-AT" dirty="0"/>
              <a:t>2011 umfassend modernisiert, mit modernster Kellertechnik</a:t>
            </a:r>
          </a:p>
          <a:p>
            <a:r>
              <a:rPr lang="de-AT" dirty="0"/>
              <a:t>Durchschnittlich 30- bis 50-jährige Rebstöcke</a:t>
            </a:r>
          </a:p>
          <a:p>
            <a:r>
              <a:rPr lang="de-AT" dirty="0"/>
              <a:t>Vorwiegend Kieselsteine</a:t>
            </a:r>
          </a:p>
        </p:txBody>
      </p:sp>
      <p:pic>
        <p:nvPicPr>
          <p:cNvPr id="32770" name="Picture 2" descr="1997 Château de Fieuzal Pessac-Léognan / Graves 12x75cl – Chateau.com">
            <a:extLst>
              <a:ext uri="{FF2B5EF4-FFF2-40B4-BE49-F238E27FC236}">
                <a16:creationId xmlns:a16="http://schemas.microsoft.com/office/drawing/2014/main" id="{92F46766-E171-5DD6-7F3D-56C5BA218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434" y="311509"/>
            <a:ext cx="2239295" cy="298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399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2642E7-8BD9-6E4B-F4FE-E55C1E86BDD5}"/>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1319C269-0A53-7AE3-D389-55C403E7345E}"/>
              </a:ext>
            </a:extLst>
          </p:cNvPr>
          <p:cNvSpPr>
            <a:spLocks noGrp="1"/>
          </p:cNvSpPr>
          <p:nvPr>
            <p:ph idx="1"/>
          </p:nvPr>
        </p:nvSpPr>
        <p:spPr/>
        <p:txBody>
          <a:bodyPr/>
          <a:lstStyle/>
          <a:p>
            <a:endParaRPr lang="de-AT"/>
          </a:p>
        </p:txBody>
      </p:sp>
      <p:pic>
        <p:nvPicPr>
          <p:cNvPr id="29698" name="Picture 2" descr="Château de Fieuzal - M &amp; W">
            <a:extLst>
              <a:ext uri="{FF2B5EF4-FFF2-40B4-BE49-F238E27FC236}">
                <a16:creationId xmlns:a16="http://schemas.microsoft.com/office/drawing/2014/main" id="{DC66B4B9-75AA-3C9D-1833-33DAA88276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9456" y="0"/>
            <a:ext cx="49958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600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0BCA48-C492-CD53-50BD-114765B58FC1}"/>
              </a:ext>
            </a:extLst>
          </p:cNvPr>
          <p:cNvSpPr>
            <a:spLocks noGrp="1"/>
          </p:cNvSpPr>
          <p:nvPr>
            <p:ph type="title"/>
          </p:nvPr>
        </p:nvSpPr>
        <p:spPr/>
        <p:txBody>
          <a:bodyPr/>
          <a:lstStyle/>
          <a:p>
            <a:r>
              <a:rPr lang="de-DE" dirty="0"/>
              <a:t>Bis 2021 zugelassene weiße Rebsorten</a:t>
            </a:r>
            <a:endParaRPr lang="de-AT" dirty="0"/>
          </a:p>
        </p:txBody>
      </p:sp>
      <p:sp>
        <p:nvSpPr>
          <p:cNvPr id="3" name="Inhaltsplatzhalter 2">
            <a:extLst>
              <a:ext uri="{FF2B5EF4-FFF2-40B4-BE49-F238E27FC236}">
                <a16:creationId xmlns:a16="http://schemas.microsoft.com/office/drawing/2014/main" id="{74635AE7-4074-F155-CDBB-A40361075EBC}"/>
              </a:ext>
            </a:extLst>
          </p:cNvPr>
          <p:cNvSpPr>
            <a:spLocks noGrp="1"/>
          </p:cNvSpPr>
          <p:nvPr>
            <p:ph idx="1"/>
          </p:nvPr>
        </p:nvSpPr>
        <p:spPr/>
        <p:txBody>
          <a:bodyPr/>
          <a:lstStyle/>
          <a:p>
            <a:r>
              <a:rPr lang="de-DE" dirty="0" err="1"/>
              <a:t>Semillion</a:t>
            </a:r>
            <a:r>
              <a:rPr lang="de-DE" dirty="0"/>
              <a:t> 46%</a:t>
            </a:r>
          </a:p>
          <a:p>
            <a:r>
              <a:rPr lang="de-DE" dirty="0"/>
              <a:t>Sauvignon Blanc 43%</a:t>
            </a:r>
          </a:p>
          <a:p>
            <a:r>
              <a:rPr lang="de-DE" dirty="0" err="1"/>
              <a:t>Muscadelle</a:t>
            </a:r>
            <a:r>
              <a:rPr lang="de-DE" dirty="0"/>
              <a:t> 5%</a:t>
            </a:r>
          </a:p>
          <a:p>
            <a:r>
              <a:rPr lang="de-DE" dirty="0" err="1"/>
              <a:t>Ugni</a:t>
            </a:r>
            <a:r>
              <a:rPr lang="de-DE" dirty="0"/>
              <a:t> Blanc </a:t>
            </a:r>
          </a:p>
          <a:p>
            <a:r>
              <a:rPr lang="de-DE" dirty="0" err="1"/>
              <a:t>Colombard</a:t>
            </a:r>
            <a:endParaRPr lang="de-DE" dirty="0"/>
          </a:p>
          <a:p>
            <a:r>
              <a:rPr lang="de-DE" dirty="0"/>
              <a:t>Merlot Blanc</a:t>
            </a:r>
          </a:p>
          <a:p>
            <a:r>
              <a:rPr lang="de-DE" dirty="0" err="1"/>
              <a:t>Mauzac</a:t>
            </a:r>
            <a:endParaRPr lang="de-AT" dirty="0"/>
          </a:p>
        </p:txBody>
      </p:sp>
    </p:spTree>
    <p:extLst>
      <p:ext uri="{BB962C8B-B14F-4D97-AF65-F5344CB8AC3E}">
        <p14:creationId xmlns:p14="http://schemas.microsoft.com/office/powerpoint/2010/main" val="3057078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0D28AF-AF6F-E58E-5D1D-A6EE96D2D544}"/>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28EBEA26-7A7C-06D1-6CE5-F0E4748E3066}"/>
              </a:ext>
            </a:extLst>
          </p:cNvPr>
          <p:cNvSpPr>
            <a:spLocks noGrp="1"/>
          </p:cNvSpPr>
          <p:nvPr>
            <p:ph idx="1"/>
          </p:nvPr>
        </p:nvSpPr>
        <p:spPr>
          <a:xfrm>
            <a:off x="2222089" y="5270089"/>
            <a:ext cx="7472517" cy="1499421"/>
          </a:xfrm>
        </p:spPr>
        <p:txBody>
          <a:bodyPr>
            <a:normAutofit/>
          </a:bodyPr>
          <a:lstStyle/>
          <a:p>
            <a:pPr marL="0" indent="0" algn="ctr">
              <a:buNone/>
            </a:pPr>
            <a:r>
              <a:rPr lang="de-DE" dirty="0"/>
              <a:t>Lochlann Quinn</a:t>
            </a:r>
          </a:p>
          <a:p>
            <a:pPr marL="0" indent="0" algn="ctr">
              <a:buNone/>
            </a:pPr>
            <a:r>
              <a:rPr lang="de-DE" dirty="0"/>
              <a:t>Irischer Geschäftsmann und Kunst Mäzen</a:t>
            </a:r>
          </a:p>
          <a:p>
            <a:endParaRPr lang="de-AT" dirty="0"/>
          </a:p>
        </p:txBody>
      </p:sp>
      <p:pic>
        <p:nvPicPr>
          <p:cNvPr id="31746" name="Picture 2" descr="LOCHLANN QUINN'S JET BET - The Phoenix Magazine">
            <a:extLst>
              <a:ext uri="{FF2B5EF4-FFF2-40B4-BE49-F238E27FC236}">
                <a16:creationId xmlns:a16="http://schemas.microsoft.com/office/drawing/2014/main" id="{89949C92-7011-4C23-30DB-5E5F4BCB59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9322" y="365125"/>
            <a:ext cx="8053356" cy="4807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2207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4B61DF-9BBA-6AE4-2C47-F5B2030AF563}"/>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EAB22F10-C52F-9EF7-1739-3E56CCC70C23}"/>
              </a:ext>
            </a:extLst>
          </p:cNvPr>
          <p:cNvSpPr>
            <a:spLocks noGrp="1"/>
          </p:cNvSpPr>
          <p:nvPr>
            <p:ph idx="1"/>
          </p:nvPr>
        </p:nvSpPr>
        <p:spPr/>
        <p:txBody>
          <a:bodyPr/>
          <a:lstStyle/>
          <a:p>
            <a:endParaRPr lang="de-AT"/>
          </a:p>
        </p:txBody>
      </p:sp>
      <p:pic>
        <p:nvPicPr>
          <p:cNvPr id="30722" name="Picture 2" descr="Feature】Château de Fieuzal">
            <a:extLst>
              <a:ext uri="{FF2B5EF4-FFF2-40B4-BE49-F238E27FC236}">
                <a16:creationId xmlns:a16="http://schemas.microsoft.com/office/drawing/2014/main" id="{6C481BA3-92B7-8702-F8CF-D5119FE2C0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0"/>
            <a:ext cx="124587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1502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33BE50-B21A-30B1-D812-14E3C2FB3017}"/>
              </a:ext>
            </a:extLst>
          </p:cNvPr>
          <p:cNvSpPr>
            <a:spLocks noGrp="1"/>
          </p:cNvSpPr>
          <p:nvPr>
            <p:ph type="title"/>
          </p:nvPr>
        </p:nvSpPr>
        <p:spPr/>
        <p:txBody>
          <a:bodyPr/>
          <a:lstStyle/>
          <a:p>
            <a:endParaRPr lang="de-AT"/>
          </a:p>
        </p:txBody>
      </p:sp>
      <p:pic>
        <p:nvPicPr>
          <p:cNvPr id="36866" name="Picture 2" descr="Febvre | Château de Fieuzal - Febvre">
            <a:extLst>
              <a:ext uri="{FF2B5EF4-FFF2-40B4-BE49-F238E27FC236}">
                <a16:creationId xmlns:a16="http://schemas.microsoft.com/office/drawing/2014/main" id="{96397F3F-3068-4019-4626-87E84D4CAA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660" y="1027906"/>
            <a:ext cx="6734482" cy="4391298"/>
          </a:xfrm>
          <a:prstGeom prst="rect">
            <a:avLst/>
          </a:prstGeom>
          <a:noFill/>
          <a:extLst>
            <a:ext uri="{909E8E84-426E-40DD-AFC4-6F175D3DCCD1}">
              <a14:hiddenFill xmlns:a14="http://schemas.microsoft.com/office/drawing/2010/main">
                <a:solidFill>
                  <a:srgbClr val="FFFFFF"/>
                </a:solidFill>
              </a14:hiddenFill>
            </a:ext>
          </a:extLst>
        </p:spPr>
      </p:pic>
      <p:pic>
        <p:nvPicPr>
          <p:cNvPr id="33794" name="Picture 2" descr="Bordeaux Weinhandel - Château de Fieuzal">
            <a:extLst>
              <a:ext uri="{FF2B5EF4-FFF2-40B4-BE49-F238E27FC236}">
                <a16:creationId xmlns:a16="http://schemas.microsoft.com/office/drawing/2014/main" id="{7EC4089A-00AE-9AAE-A658-AC85A008D3F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119602" y="1796410"/>
            <a:ext cx="39243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746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BEDDA3-567F-60D6-61E7-A792485BAE45}"/>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A6EBCE38-322C-989B-A025-47DC3F71C5FB}"/>
              </a:ext>
            </a:extLst>
          </p:cNvPr>
          <p:cNvSpPr>
            <a:spLocks noGrp="1"/>
          </p:cNvSpPr>
          <p:nvPr>
            <p:ph idx="1"/>
          </p:nvPr>
        </p:nvSpPr>
        <p:spPr/>
        <p:txBody>
          <a:bodyPr/>
          <a:lstStyle/>
          <a:p>
            <a:endParaRPr lang="de-AT"/>
          </a:p>
        </p:txBody>
      </p:sp>
      <p:pic>
        <p:nvPicPr>
          <p:cNvPr id="37890" name="Picture 2" descr="Château de Fieuzal Wines - Buy Château de Fieuzal Wines Online - Justerini  &amp; Brooks">
            <a:extLst>
              <a:ext uri="{FF2B5EF4-FFF2-40B4-BE49-F238E27FC236}">
                <a16:creationId xmlns:a16="http://schemas.microsoft.com/office/drawing/2014/main" id="{FC49F37A-B1C9-A764-4942-EEB52BDC85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1221" y="1027906"/>
            <a:ext cx="7175398" cy="4550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7074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A8349D-3FBE-3082-1252-1A3D18B964E3}"/>
              </a:ext>
            </a:extLst>
          </p:cNvPr>
          <p:cNvSpPr>
            <a:spLocks noGrp="1"/>
          </p:cNvSpPr>
          <p:nvPr>
            <p:ph type="title"/>
          </p:nvPr>
        </p:nvSpPr>
        <p:spPr>
          <a:xfrm>
            <a:off x="762000" y="1138265"/>
            <a:ext cx="5791199" cy="1401183"/>
          </a:xfrm>
        </p:spPr>
        <p:txBody>
          <a:bodyPr anchor="t">
            <a:normAutofit/>
          </a:bodyPr>
          <a:lstStyle/>
          <a:p>
            <a:r>
              <a:rPr lang="fr-FR" sz="3200" dirty="0"/>
              <a:t>Château de </a:t>
            </a:r>
            <a:r>
              <a:rPr lang="fr-FR" sz="3200" dirty="0" err="1"/>
              <a:t>Fieuzal</a:t>
            </a:r>
            <a:r>
              <a:rPr lang="fr-FR" sz="3200" dirty="0"/>
              <a:t> Blanc 2012</a:t>
            </a:r>
            <a:endParaRPr lang="de-AT" sz="3200" dirty="0"/>
          </a:p>
        </p:txBody>
      </p:sp>
      <p:cxnSp>
        <p:nvCxnSpPr>
          <p:cNvPr id="39943" name="Straight Connector 39942">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046A041C-D562-DBFE-A68A-6BAB49775936}"/>
              </a:ext>
            </a:extLst>
          </p:cNvPr>
          <p:cNvSpPr>
            <a:spLocks noGrp="1"/>
          </p:cNvSpPr>
          <p:nvPr>
            <p:ph idx="1"/>
          </p:nvPr>
        </p:nvSpPr>
        <p:spPr>
          <a:xfrm>
            <a:off x="762000" y="2551176"/>
            <a:ext cx="5791199" cy="3602935"/>
          </a:xfrm>
        </p:spPr>
        <p:txBody>
          <a:bodyPr>
            <a:normAutofit/>
          </a:bodyPr>
          <a:lstStyle/>
          <a:p>
            <a:r>
              <a:rPr lang="de-DE" sz="2000" dirty="0"/>
              <a:t>Sauvignon Blanc 70% </a:t>
            </a:r>
            <a:r>
              <a:rPr lang="de-DE" sz="2000" dirty="0" err="1"/>
              <a:t>Semillon</a:t>
            </a:r>
            <a:r>
              <a:rPr lang="de-DE" sz="2000" dirty="0"/>
              <a:t> 30 %</a:t>
            </a:r>
          </a:p>
          <a:p>
            <a:r>
              <a:rPr lang="de-DE" sz="2000" dirty="0"/>
              <a:t>59€</a:t>
            </a:r>
          </a:p>
          <a:p>
            <a:r>
              <a:rPr lang="de-DE" sz="2000" dirty="0"/>
              <a:t>Alkoholgehalt 13,5%</a:t>
            </a:r>
          </a:p>
          <a:p>
            <a:r>
              <a:rPr lang="de-DE" sz="2000" dirty="0"/>
              <a:t>für etwa 12 Monate in Barriques</a:t>
            </a:r>
          </a:p>
          <a:p>
            <a:pPr marL="0" indent="0">
              <a:buNone/>
            </a:pPr>
            <a:r>
              <a:rPr lang="de-DE" sz="2000" dirty="0"/>
              <a:t>   wobei etwa ein Drittel der Fässer neu ist</a:t>
            </a:r>
          </a:p>
          <a:p>
            <a:pPr marL="0" indent="0">
              <a:buNone/>
            </a:pPr>
            <a:endParaRPr lang="de-DE" sz="2000" dirty="0"/>
          </a:p>
          <a:p>
            <a:pPr marL="0" indent="0">
              <a:buNone/>
            </a:pPr>
            <a:endParaRPr lang="de-AT" sz="2000" dirty="0"/>
          </a:p>
          <a:p>
            <a:endParaRPr lang="de-AT" sz="2000" dirty="0"/>
          </a:p>
        </p:txBody>
      </p:sp>
      <p:sp>
        <p:nvSpPr>
          <p:cNvPr id="39945" name="Rectangle 39944">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38" name="Picture 2" descr="2012 Château de Fieuzal Blanc - CellarTracker">
            <a:extLst>
              <a:ext uri="{FF2B5EF4-FFF2-40B4-BE49-F238E27FC236}">
                <a16:creationId xmlns:a16="http://schemas.microsoft.com/office/drawing/2014/main" id="{464E7438-F448-7FFE-3175-81D29280B25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52475" y="488877"/>
            <a:ext cx="4580764" cy="6107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5020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101EDF-B9EC-7CA2-78BB-242BE95A1872}"/>
              </a:ext>
            </a:extLst>
          </p:cNvPr>
          <p:cNvSpPr>
            <a:spLocks noGrp="1"/>
          </p:cNvSpPr>
          <p:nvPr>
            <p:ph type="title"/>
          </p:nvPr>
        </p:nvSpPr>
        <p:spPr/>
        <p:txBody>
          <a:bodyPr/>
          <a:lstStyle/>
          <a:p>
            <a:endParaRPr lang="de-AT"/>
          </a:p>
        </p:txBody>
      </p:sp>
      <p:pic>
        <p:nvPicPr>
          <p:cNvPr id="38913" name="Picture 1">
            <a:extLst>
              <a:ext uri="{FF2B5EF4-FFF2-40B4-BE49-F238E27FC236}">
                <a16:creationId xmlns:a16="http://schemas.microsoft.com/office/drawing/2014/main" id="{D87A1E5B-D906-7586-4CD8-EF60C7B15C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723900"/>
            <a:ext cx="4857750" cy="19335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BDDB21BA-020F-DC09-6B47-92CA5BD131F3}"/>
              </a:ext>
            </a:extLst>
          </p:cNvPr>
          <p:cNvSpPr>
            <a:spLocks noChangeArrowheads="1"/>
          </p:cNvSpPr>
          <p:nvPr/>
        </p:nvSpPr>
        <p:spPr bwMode="auto">
          <a:xfrm>
            <a:off x="348062" y="2630552"/>
            <a:ext cx="1168781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chemeClr val="tx1"/>
                </a:solidFill>
                <a:effectLst/>
                <a:latin typeface="Arial" panose="020B0604020202020204" pitchFamily="34" charset="0"/>
              </a:rPr>
              <a:t>92–94</a:t>
            </a:r>
            <a:br>
              <a:rPr kumimoji="0" lang="de-DE" altLang="de-DE" sz="1800" b="0" i="0" u="none" strike="noStrike" cap="none" normalizeH="0" baseline="0" dirty="0">
                <a:ln>
                  <a:noFill/>
                </a:ln>
                <a:solidFill>
                  <a:schemeClr val="tx1"/>
                </a:solidFill>
                <a:effectLst/>
                <a:latin typeface="Arial" panose="020B0604020202020204" pitchFamily="34" charset="0"/>
              </a:rPr>
            </a:br>
            <a:r>
              <a:rPr kumimoji="0" lang="de-DE" altLang="de-DE" sz="1800" b="0" i="0" u="none" strike="noStrike" cap="none" normalizeH="0" baseline="0" dirty="0">
                <a:ln>
                  <a:noFill/>
                </a:ln>
                <a:solidFill>
                  <a:schemeClr val="tx1"/>
                </a:solidFill>
                <a:effectLst/>
                <a:latin typeface="Arial" panose="020B0604020202020204" pitchFamily="34" charset="0"/>
              </a:rPr>
              <a:t>/100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dirty="0">
                <a:ln>
                  <a:noFill/>
                </a:ln>
                <a:solidFill>
                  <a:schemeClr val="tx1"/>
                </a:solidFill>
                <a:effectLst/>
                <a:latin typeface="Arial" panose="020B0604020202020204" pitchFamily="34" charset="0"/>
              </a:rPr>
              <a:t>Parker über: Chateau Fieuzal Blanc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400" b="0" i="0" u="none" strike="noStrike" cap="none" normalizeH="0" baseline="0" dirty="0">
                <a:ln>
                  <a:noFill/>
                </a:ln>
                <a:solidFill>
                  <a:schemeClr val="tx1"/>
                </a:solidFill>
                <a:effectLst/>
                <a:latin typeface="Arial" panose="020B0604020202020204" pitchFamily="34" charset="0"/>
              </a:rPr>
              <a:t>Abundant </a:t>
            </a:r>
            <a:r>
              <a:rPr kumimoji="0" lang="de-DE" altLang="de-DE" sz="2400" b="0" i="0" u="none" strike="noStrike" cap="none" normalizeH="0" baseline="0" dirty="0" err="1">
                <a:ln>
                  <a:noFill/>
                </a:ln>
                <a:solidFill>
                  <a:schemeClr val="tx1"/>
                </a:solidFill>
                <a:effectLst/>
                <a:latin typeface="Arial" panose="020B0604020202020204" pitchFamily="34" charset="0"/>
              </a:rPr>
              <a:t>aromas</a:t>
            </a:r>
            <a:r>
              <a:rPr kumimoji="0" lang="de-DE" altLang="de-DE" sz="2400" b="0" i="0" u="none" strike="noStrike" cap="none" normalizeH="0" baseline="0" dirty="0">
                <a:ln>
                  <a:noFill/>
                </a:ln>
                <a:solidFill>
                  <a:schemeClr val="tx1"/>
                </a:solidFill>
                <a:effectLst/>
                <a:latin typeface="Arial" panose="020B0604020202020204" pitchFamily="34" charset="0"/>
              </a:rPr>
              <a:t> </a:t>
            </a:r>
            <a:r>
              <a:rPr kumimoji="0" lang="de-DE" altLang="de-DE" sz="2400" b="0" i="0" u="none" strike="noStrike" cap="none" normalizeH="0" baseline="0" dirty="0" err="1">
                <a:ln>
                  <a:noFill/>
                </a:ln>
                <a:solidFill>
                  <a:schemeClr val="tx1"/>
                </a:solidFill>
                <a:effectLst/>
                <a:latin typeface="Arial" panose="020B0604020202020204" pitchFamily="34" charset="0"/>
              </a:rPr>
              <a:t>of</a:t>
            </a:r>
            <a:r>
              <a:rPr kumimoji="0" lang="de-DE" altLang="de-DE" sz="2400" b="0" i="0" u="none" strike="noStrike" cap="none" normalizeH="0" baseline="0" dirty="0">
                <a:ln>
                  <a:noFill/>
                </a:ln>
                <a:solidFill>
                  <a:schemeClr val="tx1"/>
                </a:solidFill>
                <a:effectLst/>
                <a:latin typeface="Arial" panose="020B0604020202020204" pitchFamily="34" charset="0"/>
              </a:rPr>
              <a:t> orange </a:t>
            </a:r>
            <a:r>
              <a:rPr kumimoji="0" lang="de-DE" altLang="de-DE" sz="2400" b="0" i="0" u="none" strike="noStrike" cap="none" normalizeH="0" baseline="0" dirty="0" err="1">
                <a:ln>
                  <a:noFill/>
                </a:ln>
                <a:solidFill>
                  <a:schemeClr val="tx1"/>
                </a:solidFill>
                <a:effectLst/>
                <a:latin typeface="Arial" panose="020B0604020202020204" pitchFamily="34" charset="0"/>
              </a:rPr>
              <a:t>marmalade</a:t>
            </a:r>
            <a:r>
              <a:rPr kumimoji="0" lang="de-DE" altLang="de-DE" sz="2400" b="0" i="0" u="none" strike="noStrike" cap="none" normalizeH="0" baseline="0" dirty="0">
                <a:ln>
                  <a:noFill/>
                </a:ln>
                <a:solidFill>
                  <a:schemeClr val="tx1"/>
                </a:solidFill>
                <a:effectLst/>
                <a:latin typeface="Arial" panose="020B0604020202020204" pitchFamily="34" charset="0"/>
              </a:rPr>
              <a:t>, </a:t>
            </a:r>
            <a:r>
              <a:rPr kumimoji="0" lang="de-DE" altLang="de-DE" sz="2400" b="0" i="0" u="none" strike="noStrike" cap="none" normalizeH="0" baseline="0" dirty="0" err="1">
                <a:ln>
                  <a:noFill/>
                </a:ln>
                <a:solidFill>
                  <a:schemeClr val="tx1"/>
                </a:solidFill>
                <a:effectLst/>
                <a:latin typeface="Arial" panose="020B0604020202020204" pitchFamily="34" charset="0"/>
              </a:rPr>
              <a:t>white</a:t>
            </a:r>
            <a:r>
              <a:rPr kumimoji="0" lang="de-DE" altLang="de-DE" sz="2400" b="0" i="0" u="none" strike="noStrike" cap="none" normalizeH="0" baseline="0" dirty="0">
                <a:ln>
                  <a:noFill/>
                </a:ln>
                <a:solidFill>
                  <a:schemeClr val="tx1"/>
                </a:solidFill>
                <a:effectLst/>
                <a:latin typeface="Arial" panose="020B0604020202020204" pitchFamily="34" charset="0"/>
              </a:rPr>
              <a:t> </a:t>
            </a:r>
            <a:r>
              <a:rPr kumimoji="0" lang="de-DE" altLang="de-DE" sz="2400" b="0" i="0" u="none" strike="noStrike" cap="none" normalizeH="0" baseline="0" dirty="0" err="1">
                <a:ln>
                  <a:noFill/>
                </a:ln>
                <a:solidFill>
                  <a:schemeClr val="tx1"/>
                </a:solidFill>
                <a:effectLst/>
                <a:latin typeface="Arial" panose="020B0604020202020204" pitchFamily="34" charset="0"/>
              </a:rPr>
              <a:t>currants</a:t>
            </a:r>
            <a:r>
              <a:rPr kumimoji="0" lang="de-DE" altLang="de-DE" sz="2400" b="0" i="0" u="none" strike="noStrike" cap="none" normalizeH="0" baseline="0" dirty="0">
                <a:ln>
                  <a:noFill/>
                </a:ln>
                <a:solidFill>
                  <a:schemeClr val="tx1"/>
                </a:solidFill>
                <a:effectLst/>
                <a:latin typeface="Arial" panose="020B0604020202020204" pitchFamily="34" charset="0"/>
              </a:rPr>
              <a:t>, </a:t>
            </a:r>
            <a:r>
              <a:rPr kumimoji="0" lang="de-DE" altLang="de-DE" sz="2400" b="0" i="0" u="none" strike="noStrike" cap="none" normalizeH="0" baseline="0" dirty="0" err="1">
                <a:ln>
                  <a:noFill/>
                </a:ln>
                <a:solidFill>
                  <a:schemeClr val="tx1"/>
                </a:solidFill>
                <a:effectLst/>
                <a:latin typeface="Arial" panose="020B0604020202020204" pitchFamily="34" charset="0"/>
              </a:rPr>
              <a:t>hazelnuts</a:t>
            </a:r>
            <a:r>
              <a:rPr kumimoji="0" lang="de-DE" altLang="de-DE" sz="2400" b="0" i="0" u="none" strike="noStrike" cap="none" normalizeH="0" baseline="0" dirty="0">
                <a:ln>
                  <a:noFill/>
                </a:ln>
                <a:solidFill>
                  <a:schemeClr val="tx1"/>
                </a:solidFill>
                <a:effectLst/>
                <a:latin typeface="Arial" panose="020B0604020202020204" pitchFamily="34" charset="0"/>
              </a:rPr>
              <a:t> and </a:t>
            </a:r>
            <a:r>
              <a:rPr kumimoji="0" lang="de-DE" altLang="de-DE" sz="2400" b="0" i="0" u="none" strike="noStrike" cap="none" normalizeH="0" baseline="0" dirty="0" err="1">
                <a:ln>
                  <a:noFill/>
                </a:ln>
                <a:solidFill>
                  <a:schemeClr val="tx1"/>
                </a:solidFill>
                <a:effectLst/>
                <a:latin typeface="Arial" panose="020B0604020202020204" pitchFamily="34" charset="0"/>
              </a:rPr>
              <a:t>subtle</a:t>
            </a:r>
            <a:r>
              <a:rPr kumimoji="0" lang="de-DE" altLang="de-DE" sz="2400" b="0" i="0" u="none" strike="noStrike" cap="none" normalizeH="0" baseline="0" dirty="0">
                <a:ln>
                  <a:noFill/>
                </a:ln>
                <a:solidFill>
                  <a:schemeClr val="tx1"/>
                </a:solidFill>
                <a:effectLst/>
                <a:latin typeface="Arial" panose="020B0604020202020204" pitchFamily="34" charset="0"/>
              </a:rPr>
              <a:t> </a:t>
            </a:r>
            <a:r>
              <a:rPr kumimoji="0" lang="de-DE" altLang="de-DE" sz="2400" b="0" i="0" u="none" strike="noStrike" cap="none" normalizeH="0" baseline="0" dirty="0" err="1">
                <a:ln>
                  <a:noFill/>
                </a:ln>
                <a:solidFill>
                  <a:schemeClr val="tx1"/>
                </a:solidFill>
                <a:effectLst/>
                <a:latin typeface="Arial" panose="020B0604020202020204" pitchFamily="34" charset="0"/>
              </a:rPr>
              <a:t>smoky</a:t>
            </a:r>
            <a:endParaRPr kumimoji="0" lang="de-DE" altLang="de-DE"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400" b="0" i="0" u="none" strike="noStrike" cap="none" normalizeH="0" baseline="0" dirty="0" err="1">
                <a:ln>
                  <a:noFill/>
                </a:ln>
                <a:solidFill>
                  <a:schemeClr val="tx1"/>
                </a:solidFill>
                <a:effectLst/>
                <a:latin typeface="Arial" panose="020B0604020202020204" pitchFamily="34" charset="0"/>
              </a:rPr>
              <a:t>oak</a:t>
            </a:r>
            <a:r>
              <a:rPr kumimoji="0" lang="de-DE" altLang="de-DE" sz="2400" b="0" i="0" u="none" strike="noStrike" cap="none" normalizeH="0" baseline="0" dirty="0">
                <a:ln>
                  <a:noFill/>
                </a:ln>
                <a:solidFill>
                  <a:schemeClr val="tx1"/>
                </a:solidFill>
                <a:effectLst/>
                <a:latin typeface="Arial" panose="020B0604020202020204" pitchFamily="34" charset="0"/>
              </a:rPr>
              <a:t> </a:t>
            </a:r>
            <a:r>
              <a:rPr kumimoji="0" lang="de-DE" altLang="de-DE" sz="2400" b="0" i="0" u="none" strike="noStrike" cap="none" normalizeH="0" baseline="0" dirty="0" err="1">
                <a:ln>
                  <a:noFill/>
                </a:ln>
                <a:solidFill>
                  <a:schemeClr val="tx1"/>
                </a:solidFill>
                <a:effectLst/>
                <a:latin typeface="Arial" panose="020B0604020202020204" pitchFamily="34" charset="0"/>
              </a:rPr>
              <a:t>are</a:t>
            </a:r>
            <a:r>
              <a:rPr kumimoji="0" lang="de-DE" altLang="de-DE" sz="2400" b="0" i="0" u="none" strike="noStrike" cap="none" normalizeH="0" baseline="0" dirty="0">
                <a:ln>
                  <a:noFill/>
                </a:ln>
                <a:solidFill>
                  <a:schemeClr val="tx1"/>
                </a:solidFill>
                <a:effectLst/>
                <a:latin typeface="Arial" panose="020B0604020202020204" pitchFamily="34" charset="0"/>
              </a:rPr>
              <a:t> </a:t>
            </a:r>
            <a:r>
              <a:rPr kumimoji="0" lang="de-DE" altLang="de-DE" sz="2400" b="0" i="0" u="none" strike="noStrike" cap="none" normalizeH="0" baseline="0" dirty="0" err="1">
                <a:ln>
                  <a:noFill/>
                </a:ln>
                <a:solidFill>
                  <a:schemeClr val="tx1"/>
                </a:solidFill>
                <a:effectLst/>
                <a:latin typeface="Arial" panose="020B0604020202020204" pitchFamily="34" charset="0"/>
              </a:rPr>
              <a:t>found</a:t>
            </a:r>
            <a:r>
              <a:rPr kumimoji="0" lang="de-DE" altLang="de-DE" sz="2400" b="0" i="0" u="none" strike="noStrike" cap="none" normalizeH="0" baseline="0" dirty="0">
                <a:ln>
                  <a:noFill/>
                </a:ln>
                <a:solidFill>
                  <a:schemeClr val="tx1"/>
                </a:solidFill>
                <a:effectLst/>
                <a:latin typeface="Arial" panose="020B0604020202020204" pitchFamily="34" charset="0"/>
              </a:rPr>
              <a:t> in </a:t>
            </a:r>
            <a:r>
              <a:rPr kumimoji="0" lang="de-DE" altLang="de-DE" sz="2400" b="0" i="0" u="none" strike="noStrike" cap="none" normalizeH="0" baseline="0" dirty="0" err="1">
                <a:ln>
                  <a:noFill/>
                </a:ln>
                <a:solidFill>
                  <a:schemeClr val="tx1"/>
                </a:solidFill>
                <a:effectLst/>
                <a:latin typeface="Arial" panose="020B0604020202020204" pitchFamily="34" charset="0"/>
              </a:rPr>
              <a:t>this</a:t>
            </a:r>
            <a:r>
              <a:rPr kumimoji="0" lang="de-DE" altLang="de-DE" sz="2400" b="0" i="0" u="none" strike="noStrike" cap="none" normalizeH="0" baseline="0" dirty="0">
                <a:ln>
                  <a:noFill/>
                </a:ln>
                <a:solidFill>
                  <a:schemeClr val="tx1"/>
                </a:solidFill>
                <a:effectLst/>
                <a:latin typeface="Arial" panose="020B0604020202020204" pitchFamily="34" charset="0"/>
              </a:rPr>
              <a:t> </a:t>
            </a:r>
            <a:r>
              <a:rPr kumimoji="0" lang="de-DE" altLang="de-DE" sz="2400" b="0" i="0" u="none" strike="noStrike" cap="none" normalizeH="0" baseline="0" dirty="0" err="1">
                <a:ln>
                  <a:noFill/>
                </a:ln>
                <a:solidFill>
                  <a:schemeClr val="tx1"/>
                </a:solidFill>
                <a:effectLst/>
                <a:latin typeface="Arial" panose="020B0604020202020204" pitchFamily="34" charset="0"/>
              </a:rPr>
              <a:t>broad</a:t>
            </a:r>
            <a:r>
              <a:rPr kumimoji="0" lang="de-DE" altLang="de-DE" sz="24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400" b="0" i="0" u="none" strike="noStrike" cap="none" normalizeH="0" baseline="0" dirty="0">
                <a:ln>
                  <a:noFill/>
                </a:ln>
                <a:solidFill>
                  <a:schemeClr val="tx1"/>
                </a:solidFill>
                <a:effectLst/>
                <a:latin typeface="Arial" panose="020B0604020202020204" pitchFamily="34" charset="0"/>
              </a:rPr>
              <a:t> </a:t>
            </a:r>
            <a:r>
              <a:rPr kumimoji="0" lang="de-DE" altLang="de-DE" sz="2400" b="0" i="0" u="none" strike="noStrike" cap="none" normalizeH="0" baseline="0" dirty="0" err="1">
                <a:ln>
                  <a:noFill/>
                </a:ln>
                <a:solidFill>
                  <a:schemeClr val="tx1"/>
                </a:solidFill>
                <a:effectLst/>
                <a:latin typeface="Arial" panose="020B0604020202020204" pitchFamily="34" charset="0"/>
              </a:rPr>
              <a:t>layered</a:t>
            </a:r>
            <a:r>
              <a:rPr kumimoji="0" lang="de-DE" altLang="de-DE" sz="2400" b="0" i="0" u="none" strike="noStrike" cap="none" normalizeH="0" baseline="0" dirty="0">
                <a:ln>
                  <a:noFill/>
                </a:ln>
                <a:solidFill>
                  <a:schemeClr val="tx1"/>
                </a:solidFill>
                <a:effectLst/>
                <a:latin typeface="Arial" panose="020B0604020202020204" pitchFamily="34" charset="0"/>
              </a:rPr>
              <a:t>, </a:t>
            </a:r>
            <a:r>
              <a:rPr kumimoji="0" lang="de-DE" altLang="de-DE" sz="2400" b="0" i="0" u="none" strike="noStrike" cap="none" normalizeH="0" baseline="0" dirty="0" err="1">
                <a:ln>
                  <a:noFill/>
                </a:ln>
                <a:solidFill>
                  <a:schemeClr val="tx1"/>
                </a:solidFill>
                <a:effectLst/>
                <a:latin typeface="Arial" panose="020B0604020202020204" pitchFamily="34" charset="0"/>
              </a:rPr>
              <a:t>full-bodied</a:t>
            </a:r>
            <a:r>
              <a:rPr kumimoji="0" lang="de-DE" altLang="de-DE" sz="2400" b="0" i="0" u="none" strike="noStrike" cap="none" normalizeH="0" baseline="0" dirty="0">
                <a:ln>
                  <a:noFill/>
                </a:ln>
                <a:solidFill>
                  <a:schemeClr val="tx1"/>
                </a:solidFill>
                <a:effectLst/>
                <a:latin typeface="Arial" panose="020B0604020202020204" pitchFamily="34" charset="0"/>
              </a:rPr>
              <a:t> </a:t>
            </a:r>
            <a:r>
              <a:rPr kumimoji="0" lang="de-DE" altLang="de-DE" sz="2400" b="0" i="0" u="none" strike="noStrike" cap="none" normalizeH="0" baseline="0" dirty="0" err="1">
                <a:ln>
                  <a:noFill/>
                </a:ln>
                <a:solidFill>
                  <a:schemeClr val="tx1"/>
                </a:solidFill>
                <a:effectLst/>
                <a:latin typeface="Arial" panose="020B0604020202020204" pitchFamily="34" charset="0"/>
              </a:rPr>
              <a:t>white</a:t>
            </a:r>
            <a:r>
              <a:rPr kumimoji="0" lang="de-DE" altLang="de-DE" sz="2400" b="0" i="0" u="none" strike="noStrike" cap="none" normalizeH="0" baseline="0" dirty="0">
                <a:ln>
                  <a:noFill/>
                </a:ln>
                <a:solidFill>
                  <a:schemeClr val="tx1"/>
                </a:solidFill>
                <a:effectLst/>
                <a:latin typeface="Arial" panose="020B0604020202020204" pitchFamily="34" charset="0"/>
              </a:rPr>
              <a:t> </a:t>
            </a:r>
            <a:r>
              <a:rPr kumimoji="0" lang="de-DE" altLang="de-DE" sz="2400" b="0" i="0" u="none" strike="noStrike" cap="none" normalizeH="0" baseline="0" dirty="0" err="1">
                <a:ln>
                  <a:noFill/>
                </a:ln>
                <a:solidFill>
                  <a:schemeClr val="tx1"/>
                </a:solidFill>
                <a:effectLst/>
                <a:latin typeface="Arial" panose="020B0604020202020204" pitchFamily="34" charset="0"/>
              </a:rPr>
              <a:t>wine</a:t>
            </a:r>
            <a:r>
              <a:rPr kumimoji="0" lang="de-DE" altLang="de-DE" sz="24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400" b="0" i="0" u="none" strike="noStrike" cap="none" normalizeH="0" baseline="0" dirty="0">
                <a:ln>
                  <a:noFill/>
                </a:ln>
                <a:solidFill>
                  <a:schemeClr val="tx1"/>
                </a:solidFill>
                <a:effectLst/>
                <a:latin typeface="Arial" panose="020B0604020202020204" pitchFamily="34" charset="0"/>
              </a:rPr>
              <a:t> Drink </a:t>
            </a:r>
            <a:r>
              <a:rPr kumimoji="0" lang="de-DE" altLang="de-DE" sz="2400" b="0" i="0" u="none" strike="noStrike" cap="none" normalizeH="0" baseline="0" dirty="0" err="1">
                <a:ln>
                  <a:noFill/>
                </a:ln>
                <a:solidFill>
                  <a:schemeClr val="tx1"/>
                </a:solidFill>
                <a:effectLst/>
                <a:latin typeface="Arial" panose="020B0604020202020204" pitchFamily="34" charset="0"/>
              </a:rPr>
              <a:t>this</a:t>
            </a:r>
            <a:r>
              <a:rPr kumimoji="0" lang="de-DE" altLang="de-DE" sz="2400" b="0" i="0" u="none" strike="noStrike" cap="none" normalizeH="0" baseline="0" dirty="0">
                <a:ln>
                  <a:noFill/>
                </a:ln>
                <a:solidFill>
                  <a:schemeClr val="tx1"/>
                </a:solidFill>
                <a:effectLst/>
                <a:latin typeface="Arial" panose="020B0604020202020204" pitchFamily="34" charset="0"/>
              </a:rPr>
              <a:t> </a:t>
            </a:r>
            <a:r>
              <a:rPr kumimoji="0" lang="de-DE" altLang="de-DE" sz="2400" b="0" i="0" u="none" strike="noStrike" cap="none" normalizeH="0" baseline="0" dirty="0" err="1">
                <a:ln>
                  <a:noFill/>
                </a:ln>
                <a:solidFill>
                  <a:schemeClr val="tx1"/>
                </a:solidFill>
                <a:effectLst/>
                <a:latin typeface="Arial" panose="020B0604020202020204" pitchFamily="34" charset="0"/>
              </a:rPr>
              <a:t>terrific</a:t>
            </a:r>
            <a:r>
              <a:rPr kumimoji="0" lang="de-DE" altLang="de-DE" sz="2400" b="0" i="0" u="none" strike="noStrike" cap="none" normalizeH="0" baseline="0" dirty="0">
                <a:ln>
                  <a:noFill/>
                </a:ln>
                <a:solidFill>
                  <a:schemeClr val="tx1"/>
                </a:solidFill>
                <a:effectLst/>
                <a:latin typeface="Arial" panose="020B0604020202020204" pitchFamily="34" charset="0"/>
              </a:rPr>
              <a:t> De </a:t>
            </a:r>
            <a:r>
              <a:rPr kumimoji="0" lang="de-DE" altLang="de-DE" sz="2400" b="0" i="0" u="none" strike="noStrike" cap="none" normalizeH="0" baseline="0" dirty="0" err="1">
                <a:ln>
                  <a:noFill/>
                </a:ln>
                <a:solidFill>
                  <a:schemeClr val="tx1"/>
                </a:solidFill>
                <a:effectLst/>
                <a:latin typeface="Arial" panose="020B0604020202020204" pitchFamily="34" charset="0"/>
              </a:rPr>
              <a:t>Fieuzal</a:t>
            </a:r>
            <a:r>
              <a:rPr kumimoji="0" lang="de-DE" altLang="de-DE" sz="2400" b="0" i="0" u="none" strike="noStrike" cap="none" normalizeH="0" baseline="0" dirty="0">
                <a:ln>
                  <a:noFill/>
                </a:ln>
                <a:solidFill>
                  <a:schemeClr val="tx1"/>
                </a:solidFill>
                <a:effectLst/>
                <a:latin typeface="Arial" panose="020B0604020202020204" pitchFamily="34" charset="0"/>
              </a:rPr>
              <a:t> </a:t>
            </a:r>
            <a:r>
              <a:rPr kumimoji="0" lang="de-DE" altLang="de-DE" sz="2400" b="0" i="0" u="none" strike="noStrike" cap="none" normalizeH="0" baseline="0" dirty="0" err="1">
                <a:ln>
                  <a:noFill/>
                </a:ln>
                <a:solidFill>
                  <a:schemeClr val="tx1"/>
                </a:solidFill>
                <a:effectLst/>
                <a:latin typeface="Arial" panose="020B0604020202020204" pitchFamily="34" charset="0"/>
              </a:rPr>
              <a:t>blanc</a:t>
            </a:r>
            <a:r>
              <a:rPr kumimoji="0" lang="de-DE" altLang="de-DE" sz="2400" b="0" i="0" u="none" strike="noStrike" cap="none" normalizeH="0" baseline="0" dirty="0">
                <a:ln>
                  <a:noFill/>
                </a:ln>
                <a:solidFill>
                  <a:schemeClr val="tx1"/>
                </a:solidFill>
                <a:effectLst/>
                <a:latin typeface="Arial" panose="020B0604020202020204" pitchFamily="34" charset="0"/>
              </a:rPr>
              <a:t> </a:t>
            </a:r>
            <a:r>
              <a:rPr kumimoji="0" lang="de-DE" altLang="de-DE" sz="2400" b="0" i="0" u="none" strike="noStrike" cap="none" normalizeH="0" baseline="0" dirty="0" err="1">
                <a:ln>
                  <a:noFill/>
                </a:ln>
                <a:solidFill>
                  <a:schemeClr val="tx1"/>
                </a:solidFill>
                <a:effectLst/>
                <a:latin typeface="Arial" panose="020B0604020202020204" pitchFamily="34" charset="0"/>
              </a:rPr>
              <a:t>over</a:t>
            </a:r>
            <a:r>
              <a:rPr kumimoji="0" lang="de-DE" altLang="de-DE" sz="2400" b="0" i="0" u="none" strike="noStrike" cap="none" normalizeH="0" baseline="0" dirty="0">
                <a:ln>
                  <a:noFill/>
                </a:ln>
                <a:solidFill>
                  <a:schemeClr val="tx1"/>
                </a:solidFill>
                <a:effectLst/>
                <a:latin typeface="Arial" panose="020B0604020202020204" pitchFamily="34" charset="0"/>
              </a:rPr>
              <a:t> </a:t>
            </a:r>
            <a:r>
              <a:rPr kumimoji="0" lang="de-DE" altLang="de-DE" sz="2400" b="0" i="0" u="none" strike="noStrike" cap="none" normalizeH="0" baseline="0" dirty="0" err="1">
                <a:ln>
                  <a:noFill/>
                </a:ln>
                <a:solidFill>
                  <a:schemeClr val="tx1"/>
                </a:solidFill>
                <a:effectLst/>
                <a:latin typeface="Arial" panose="020B0604020202020204" pitchFamily="34" charset="0"/>
              </a:rPr>
              <a:t>the</a:t>
            </a:r>
            <a:r>
              <a:rPr kumimoji="0" lang="de-DE" altLang="de-DE" sz="2400" b="0" i="0" u="none" strike="noStrike" cap="none" normalizeH="0" baseline="0" dirty="0">
                <a:ln>
                  <a:noFill/>
                </a:ln>
                <a:solidFill>
                  <a:schemeClr val="tx1"/>
                </a:solidFill>
                <a:effectLst/>
                <a:latin typeface="Arial" panose="020B0604020202020204" pitchFamily="34" charset="0"/>
              </a:rPr>
              <a:t> </a:t>
            </a:r>
            <a:r>
              <a:rPr kumimoji="0" lang="de-DE" altLang="de-DE" sz="2400" b="0" i="0" u="none" strike="noStrike" cap="none" normalizeH="0" baseline="0" dirty="0" err="1">
                <a:ln>
                  <a:noFill/>
                </a:ln>
                <a:solidFill>
                  <a:schemeClr val="tx1"/>
                </a:solidFill>
                <a:effectLst/>
                <a:latin typeface="Arial" panose="020B0604020202020204" pitchFamily="34" charset="0"/>
              </a:rPr>
              <a:t>next</a:t>
            </a:r>
            <a:r>
              <a:rPr kumimoji="0" lang="de-DE" altLang="de-DE" sz="2400" b="0" i="0" u="none" strike="noStrike" cap="none" normalizeH="0" baseline="0" dirty="0">
                <a:ln>
                  <a:noFill/>
                </a:ln>
                <a:solidFill>
                  <a:schemeClr val="tx1"/>
                </a:solidFill>
                <a:effectLst/>
                <a:latin typeface="Arial" panose="020B0604020202020204" pitchFamily="34" charset="0"/>
              </a:rPr>
              <a:t> </a:t>
            </a:r>
            <a:r>
              <a:rPr kumimoji="0" lang="de-DE" altLang="de-DE" sz="2400" b="0" i="0" u="none" strike="noStrike" cap="none" normalizeH="0" baseline="0" dirty="0" err="1">
                <a:ln>
                  <a:noFill/>
                </a:ln>
                <a:solidFill>
                  <a:schemeClr val="tx1"/>
                </a:solidFill>
                <a:effectLst/>
                <a:latin typeface="Arial" panose="020B0604020202020204" pitchFamily="34" charset="0"/>
              </a:rPr>
              <a:t>two</a:t>
            </a:r>
            <a:r>
              <a:rPr kumimoji="0" lang="de-DE" altLang="de-DE" sz="2400" b="0" i="0" u="none" strike="noStrike" cap="none" normalizeH="0" baseline="0" dirty="0">
                <a:ln>
                  <a:noFill/>
                </a:ln>
                <a:solidFill>
                  <a:schemeClr val="tx1"/>
                </a:solidFill>
                <a:effectLst/>
                <a:latin typeface="Arial" panose="020B0604020202020204" pitchFamily="34" charset="0"/>
              </a:rPr>
              <a:t> </a:t>
            </a:r>
            <a:r>
              <a:rPr kumimoji="0" lang="de-DE" altLang="de-DE" sz="2400" b="0" i="0" u="none" strike="noStrike" cap="none" normalizeH="0" baseline="0" dirty="0" err="1">
                <a:ln>
                  <a:noFill/>
                </a:ln>
                <a:solidFill>
                  <a:schemeClr val="tx1"/>
                </a:solidFill>
                <a:effectLst/>
                <a:latin typeface="Arial" panose="020B0604020202020204" pitchFamily="34" charset="0"/>
              </a:rPr>
              <a:t>decades</a:t>
            </a:r>
            <a:r>
              <a:rPr kumimoji="0" lang="de-DE" altLang="de-DE" sz="24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38122766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7A0D227-3E47-0DE2-4F63-FA0BC16C5569}"/>
              </a:ext>
            </a:extLst>
          </p:cNvPr>
          <p:cNvSpPr>
            <a:spLocks noGrp="1"/>
          </p:cNvSpPr>
          <p:nvPr>
            <p:ph idx="1"/>
          </p:nvPr>
        </p:nvSpPr>
        <p:spPr>
          <a:xfrm>
            <a:off x="1578077" y="1690688"/>
            <a:ext cx="10515600" cy="4351338"/>
          </a:xfrm>
        </p:spPr>
        <p:txBody>
          <a:bodyPr/>
          <a:lstStyle/>
          <a:p>
            <a:r>
              <a:rPr lang="de-DE" dirty="0"/>
              <a:t>Bewertungen des Jahrganges 2012</a:t>
            </a:r>
          </a:p>
          <a:p>
            <a:r>
              <a:rPr lang="de-DE" b="1" dirty="0"/>
              <a:t>Wine Enthusiast</a:t>
            </a:r>
            <a:r>
              <a:rPr lang="de-DE" dirty="0"/>
              <a:t>: 94/100</a:t>
            </a:r>
          </a:p>
          <a:p>
            <a:r>
              <a:rPr lang="de-DE" b="1" dirty="0"/>
              <a:t>James Suckling</a:t>
            </a:r>
            <a:r>
              <a:rPr lang="de-DE" dirty="0"/>
              <a:t>: 93/100</a:t>
            </a:r>
          </a:p>
          <a:p>
            <a:r>
              <a:rPr lang="de-DE" b="1" dirty="0"/>
              <a:t>Wine </a:t>
            </a:r>
            <a:r>
              <a:rPr lang="de-DE" b="1" dirty="0" err="1"/>
              <a:t>Spectator</a:t>
            </a:r>
            <a:r>
              <a:rPr lang="de-DE" dirty="0"/>
              <a:t>: 90/100</a:t>
            </a:r>
          </a:p>
          <a:p>
            <a:r>
              <a:rPr lang="de-DE" b="1" dirty="0"/>
              <a:t>Falstaff</a:t>
            </a:r>
            <a:r>
              <a:rPr lang="de-DE" dirty="0"/>
              <a:t>: 92/100</a:t>
            </a:r>
          </a:p>
          <a:p>
            <a:endParaRPr lang="de-AT" dirty="0"/>
          </a:p>
        </p:txBody>
      </p:sp>
      <p:pic>
        <p:nvPicPr>
          <p:cNvPr id="40962" name="Picture 2" descr="Château de Fieuzal 2016 - Millesima - Millesima.at">
            <a:extLst>
              <a:ext uri="{FF2B5EF4-FFF2-40B4-BE49-F238E27FC236}">
                <a16:creationId xmlns:a16="http://schemas.microsoft.com/office/drawing/2014/main" id="{6C6FFB5E-9382-435E-4F36-A8476BCF81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0504" y="0"/>
            <a:ext cx="1616269" cy="6551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4465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5BACA8-2137-FB33-AA30-46663D5541ED}"/>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DAB24EF5-6560-891B-92EE-06A413650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ine Menge verwendeter Korken">
            <a:extLst>
              <a:ext uri="{FF2B5EF4-FFF2-40B4-BE49-F238E27FC236}">
                <a16:creationId xmlns:a16="http://schemas.microsoft.com/office/drawing/2014/main" id="{D50BF584-388A-8D50-C49A-9EB6178B2CCC}"/>
              </a:ext>
            </a:extLst>
          </p:cNvPr>
          <p:cNvPicPr>
            <a:picLocks noChangeAspect="1"/>
          </p:cNvPicPr>
          <p:nvPr/>
        </p:nvPicPr>
        <p:blipFill>
          <a:blip r:embed="rId2">
            <a:alphaModFix amt="50000"/>
          </a:blip>
          <a:srcRect t="6774" r="-1" b="8935"/>
          <a:stretch>
            <a:fillRect/>
          </a:stretch>
        </p:blipFill>
        <p:spPr>
          <a:xfrm>
            <a:off x="20" y="10"/>
            <a:ext cx="12188930" cy="6857990"/>
          </a:xfrm>
          <a:prstGeom prst="rect">
            <a:avLst/>
          </a:prstGeom>
        </p:spPr>
      </p:pic>
      <p:sp>
        <p:nvSpPr>
          <p:cNvPr id="2" name="Titel 1">
            <a:extLst>
              <a:ext uri="{FF2B5EF4-FFF2-40B4-BE49-F238E27FC236}">
                <a16:creationId xmlns:a16="http://schemas.microsoft.com/office/drawing/2014/main" id="{A2C1B206-C1DB-2138-B5D0-7FF208067F79}"/>
              </a:ext>
            </a:extLst>
          </p:cNvPr>
          <p:cNvSpPr>
            <a:spLocks noGrp="1"/>
          </p:cNvSpPr>
          <p:nvPr>
            <p:ph type="title"/>
          </p:nvPr>
        </p:nvSpPr>
        <p:spPr>
          <a:xfrm>
            <a:off x="1524000" y="1122363"/>
            <a:ext cx="9144000" cy="3063240"/>
          </a:xfrm>
          <a:prstGeom prst="rect">
            <a:avLst/>
          </a:prstGeom>
        </p:spPr>
        <p:txBody>
          <a:bodyPr vert="horz" lIns="91440" tIns="45720" rIns="91440" bIns="45720" rtlCol="0" anchor="b">
            <a:normAutofit/>
          </a:bodyPr>
          <a:lstStyle/>
          <a:p>
            <a:pPr algn="ctr"/>
            <a:r>
              <a:rPr lang="en-US" sz="6600" dirty="0">
                <a:solidFill>
                  <a:schemeClr val="bg1"/>
                </a:solidFill>
              </a:rPr>
              <a:t>6. Wein</a:t>
            </a:r>
          </a:p>
        </p:txBody>
      </p:sp>
      <p:sp>
        <p:nvSpPr>
          <p:cNvPr id="29" name="sketchy line">
            <a:extLst>
              <a:ext uri="{FF2B5EF4-FFF2-40B4-BE49-F238E27FC236}">
                <a16:creationId xmlns:a16="http://schemas.microsoft.com/office/drawing/2014/main" id="{A0EB051A-2938-BB6A-007D-DDD9C4C6A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63840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150AE-EC74-CE5A-8624-C2C7BE688B7C}"/>
              </a:ext>
            </a:extLst>
          </p:cNvPr>
          <p:cNvSpPr>
            <a:spLocks noGrp="1"/>
          </p:cNvSpPr>
          <p:nvPr>
            <p:ph type="title"/>
          </p:nvPr>
        </p:nvSpPr>
        <p:spPr>
          <a:xfrm>
            <a:off x="2792128" y="345875"/>
            <a:ext cx="10515600" cy="1325563"/>
          </a:xfrm>
        </p:spPr>
        <p:txBody>
          <a:bodyPr/>
          <a:lstStyle/>
          <a:p>
            <a:r>
              <a:rPr lang="de-DE" dirty="0"/>
              <a:t>Clos des Lunes</a:t>
            </a:r>
            <a:endParaRPr lang="de-AT" dirty="0"/>
          </a:p>
        </p:txBody>
      </p:sp>
      <p:sp>
        <p:nvSpPr>
          <p:cNvPr id="3" name="Inhaltsplatzhalter 2">
            <a:extLst>
              <a:ext uri="{FF2B5EF4-FFF2-40B4-BE49-F238E27FC236}">
                <a16:creationId xmlns:a16="http://schemas.microsoft.com/office/drawing/2014/main" id="{E217B06F-2524-CA77-8F67-7C7006870F16}"/>
              </a:ext>
            </a:extLst>
          </p:cNvPr>
          <p:cNvSpPr>
            <a:spLocks noGrp="1"/>
          </p:cNvSpPr>
          <p:nvPr>
            <p:ph idx="1"/>
          </p:nvPr>
        </p:nvSpPr>
        <p:spPr>
          <a:xfrm>
            <a:off x="587943" y="1891280"/>
            <a:ext cx="10515600" cy="4351338"/>
          </a:xfrm>
        </p:spPr>
        <p:txBody>
          <a:bodyPr/>
          <a:lstStyle/>
          <a:p>
            <a:r>
              <a:rPr lang="de-DE" dirty="0"/>
              <a:t>Sauternes</a:t>
            </a:r>
          </a:p>
          <a:p>
            <a:r>
              <a:rPr lang="de-DE" dirty="0"/>
              <a:t>Bourdeaux Blanc AOC</a:t>
            </a:r>
          </a:p>
          <a:p>
            <a:r>
              <a:rPr lang="de-DE" dirty="0"/>
              <a:t>65 ha</a:t>
            </a:r>
          </a:p>
          <a:p>
            <a:r>
              <a:rPr lang="de-DE" dirty="0"/>
              <a:t>Haben sich nur auf trockenen Weißwein spezialisiert</a:t>
            </a:r>
          </a:p>
          <a:p>
            <a:r>
              <a:rPr lang="de-DE" dirty="0"/>
              <a:t>Olivier Bernard leitet das Weingut</a:t>
            </a:r>
          </a:p>
          <a:p>
            <a:r>
              <a:rPr lang="de-DE" dirty="0"/>
              <a:t>Durchschnittlich 30 Jahre alte Reben</a:t>
            </a:r>
          </a:p>
          <a:p>
            <a:r>
              <a:rPr lang="de-DE" dirty="0"/>
              <a:t>Erster Jahrgang 2012</a:t>
            </a:r>
          </a:p>
          <a:p>
            <a:r>
              <a:rPr lang="de-AT" dirty="0"/>
              <a:t>Château Haut </a:t>
            </a:r>
            <a:r>
              <a:rPr lang="de-AT" dirty="0" err="1"/>
              <a:t>Caplane</a:t>
            </a:r>
            <a:r>
              <a:rPr lang="de-AT" dirty="0"/>
              <a:t> vorheriger Name</a:t>
            </a:r>
            <a:endParaRPr lang="de-DE" dirty="0"/>
          </a:p>
          <a:p>
            <a:endParaRPr lang="de-DE" dirty="0"/>
          </a:p>
          <a:p>
            <a:endParaRPr lang="de-AT" dirty="0"/>
          </a:p>
        </p:txBody>
      </p:sp>
      <p:pic>
        <p:nvPicPr>
          <p:cNvPr id="1026" name="Picture 2" descr="Clos De Lunes | Bordeaux Wineries | Wine Folly">
            <a:extLst>
              <a:ext uri="{FF2B5EF4-FFF2-40B4-BE49-F238E27FC236}">
                <a16:creationId xmlns:a16="http://schemas.microsoft.com/office/drawing/2014/main" id="{11067755-99CA-74E0-9439-D5286B3E6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7542" y="0"/>
            <a:ext cx="4704458" cy="2945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2826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A6ACF1-CA3C-A2E3-1DDC-01D9DACF0BA5}"/>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B97BE6A1-310F-40B9-EA44-3F5F62249137}"/>
              </a:ext>
            </a:extLst>
          </p:cNvPr>
          <p:cNvSpPr>
            <a:spLocks noGrp="1"/>
          </p:cNvSpPr>
          <p:nvPr>
            <p:ph idx="1"/>
          </p:nvPr>
        </p:nvSpPr>
        <p:spPr/>
        <p:txBody>
          <a:bodyPr/>
          <a:lstStyle/>
          <a:p>
            <a:endParaRPr lang="de-AT"/>
          </a:p>
        </p:txBody>
      </p:sp>
      <p:pic>
        <p:nvPicPr>
          <p:cNvPr id="2050" name="Picture 2" descr="The Color of Change: From Off-Appellation to Second-Label Standouts,  Bordeaux's Elite Producers Turn to Dry Whites – Quietly Expanding the  Region's Identity Three 3-Bottle Dry White Samplers Sauternais $88 · Médoc  $234 ·">
            <a:extLst>
              <a:ext uri="{FF2B5EF4-FFF2-40B4-BE49-F238E27FC236}">
                <a16:creationId xmlns:a16="http://schemas.microsoft.com/office/drawing/2014/main" id="{A2E6BD33-3E6B-459A-1153-18CB34C04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817" y="0"/>
            <a:ext cx="667030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025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3C2DC6-2007-49E8-CBFC-B5CE565E7EC1}"/>
              </a:ext>
            </a:extLst>
          </p:cNvPr>
          <p:cNvSpPr>
            <a:spLocks noGrp="1"/>
          </p:cNvSpPr>
          <p:nvPr>
            <p:ph type="title"/>
          </p:nvPr>
        </p:nvSpPr>
        <p:spPr>
          <a:xfrm>
            <a:off x="109329" y="365125"/>
            <a:ext cx="12155557" cy="1325563"/>
          </a:xfrm>
        </p:spPr>
        <p:txBody>
          <a:bodyPr/>
          <a:lstStyle/>
          <a:p>
            <a:r>
              <a:rPr lang="de-DE" dirty="0"/>
              <a:t>Antwort auf den Klimawandel, zugelassen seit 2021</a:t>
            </a:r>
            <a:endParaRPr lang="de-AT" dirty="0"/>
          </a:p>
        </p:txBody>
      </p:sp>
      <p:sp>
        <p:nvSpPr>
          <p:cNvPr id="3" name="Inhaltsplatzhalter 2">
            <a:extLst>
              <a:ext uri="{FF2B5EF4-FFF2-40B4-BE49-F238E27FC236}">
                <a16:creationId xmlns:a16="http://schemas.microsoft.com/office/drawing/2014/main" id="{5704DAB2-DF4C-4E13-8755-91D504F3E943}"/>
              </a:ext>
            </a:extLst>
          </p:cNvPr>
          <p:cNvSpPr>
            <a:spLocks noGrp="1"/>
          </p:cNvSpPr>
          <p:nvPr>
            <p:ph idx="1"/>
          </p:nvPr>
        </p:nvSpPr>
        <p:spPr>
          <a:xfrm>
            <a:off x="838199" y="1825625"/>
            <a:ext cx="10173930" cy="4351338"/>
          </a:xfrm>
        </p:spPr>
        <p:txBody>
          <a:bodyPr>
            <a:normAutofit/>
          </a:bodyPr>
          <a:lstStyle/>
          <a:p>
            <a:r>
              <a:rPr lang="de-DE" sz="3200" dirty="0" err="1"/>
              <a:t>Alvarinho</a:t>
            </a:r>
            <a:r>
              <a:rPr lang="de-DE" sz="3200" dirty="0"/>
              <a:t> </a:t>
            </a:r>
          </a:p>
          <a:p>
            <a:r>
              <a:rPr lang="de-DE" sz="3200" dirty="0" err="1"/>
              <a:t>Liliorilla</a:t>
            </a:r>
            <a:r>
              <a:rPr lang="de-DE" sz="3200" dirty="0"/>
              <a:t> ( Baroque x Chardonnay ) 10 ha weltweit</a:t>
            </a:r>
          </a:p>
          <a:p>
            <a:endParaRPr lang="de-DE" sz="3200" dirty="0"/>
          </a:p>
          <a:p>
            <a:r>
              <a:rPr lang="de-DE" sz="3200" dirty="0" err="1"/>
              <a:t>Arinarnoa</a:t>
            </a:r>
            <a:r>
              <a:rPr lang="de-DE" sz="3200" dirty="0"/>
              <a:t> ( Tannat x CS) 164 ha in Frankreich</a:t>
            </a:r>
          </a:p>
          <a:p>
            <a:r>
              <a:rPr lang="de-DE" sz="3200" dirty="0"/>
              <a:t>Castets (</a:t>
            </a:r>
            <a:r>
              <a:rPr lang="de-DE" sz="3200" dirty="0" err="1"/>
              <a:t>autochtone</a:t>
            </a:r>
            <a:r>
              <a:rPr lang="de-DE" sz="3200" dirty="0"/>
              <a:t> Rebsorte Gironde)</a:t>
            </a:r>
          </a:p>
          <a:p>
            <a:r>
              <a:rPr lang="de-DE" sz="3200" dirty="0" err="1"/>
              <a:t>Marselan</a:t>
            </a:r>
            <a:r>
              <a:rPr lang="de-DE" sz="3200" dirty="0"/>
              <a:t> (CS x Grenache Noir ) 2000 ha in Frankreich</a:t>
            </a:r>
          </a:p>
          <a:p>
            <a:r>
              <a:rPr lang="de-DE" sz="3200" dirty="0"/>
              <a:t>Touriga </a:t>
            </a:r>
            <a:r>
              <a:rPr lang="de-DE" sz="3200" dirty="0" err="1"/>
              <a:t>Nacional</a:t>
            </a:r>
            <a:endParaRPr lang="de-DE" sz="3200" dirty="0"/>
          </a:p>
          <a:p>
            <a:endParaRPr lang="de-AT" sz="5400" dirty="0"/>
          </a:p>
        </p:txBody>
      </p:sp>
      <p:sp>
        <p:nvSpPr>
          <p:cNvPr id="4" name="Textfeld 3">
            <a:extLst>
              <a:ext uri="{FF2B5EF4-FFF2-40B4-BE49-F238E27FC236}">
                <a16:creationId xmlns:a16="http://schemas.microsoft.com/office/drawing/2014/main" id="{E416EC01-C5A3-B0CE-C99A-40EC1FD5907E}"/>
              </a:ext>
            </a:extLst>
          </p:cNvPr>
          <p:cNvSpPr txBox="1"/>
          <p:nvPr/>
        </p:nvSpPr>
        <p:spPr>
          <a:xfrm>
            <a:off x="3165987" y="1936955"/>
            <a:ext cx="8052619" cy="369332"/>
          </a:xfrm>
          <a:prstGeom prst="rect">
            <a:avLst/>
          </a:prstGeom>
          <a:noFill/>
        </p:spPr>
        <p:txBody>
          <a:bodyPr wrap="square" rtlCol="0">
            <a:spAutoFit/>
          </a:bodyPr>
          <a:lstStyle/>
          <a:p>
            <a:endParaRPr lang="de-AT" dirty="0"/>
          </a:p>
        </p:txBody>
      </p:sp>
    </p:spTree>
    <p:extLst>
      <p:ext uri="{BB962C8B-B14F-4D97-AF65-F5344CB8AC3E}">
        <p14:creationId xmlns:p14="http://schemas.microsoft.com/office/powerpoint/2010/main" val="9097412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95B5B5-BB2D-32FF-6CCA-69BDC1707077}"/>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13DECFDB-4314-375E-4F1B-4584A59BCE68}"/>
              </a:ext>
            </a:extLst>
          </p:cNvPr>
          <p:cNvSpPr>
            <a:spLocks noGrp="1"/>
          </p:cNvSpPr>
          <p:nvPr>
            <p:ph idx="1"/>
          </p:nvPr>
        </p:nvSpPr>
        <p:spPr/>
        <p:txBody>
          <a:bodyPr/>
          <a:lstStyle/>
          <a:p>
            <a:endParaRPr lang="de-AT" dirty="0"/>
          </a:p>
        </p:txBody>
      </p:sp>
      <p:pic>
        <p:nvPicPr>
          <p:cNvPr id="3074" name="Picture 2" descr="Weine von Clos des Lunes online Kaufen | hispavinus.de">
            <a:extLst>
              <a:ext uri="{FF2B5EF4-FFF2-40B4-BE49-F238E27FC236}">
                <a16:creationId xmlns:a16="http://schemas.microsoft.com/office/drawing/2014/main" id="{8DF5B5BF-7E1D-F7E7-664E-7A9B16E0D4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783" y="1690688"/>
            <a:ext cx="7656911" cy="43513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los des Lunes: Legendary">
            <a:extLst>
              <a:ext uri="{FF2B5EF4-FFF2-40B4-BE49-F238E27FC236}">
                <a16:creationId xmlns:a16="http://schemas.microsoft.com/office/drawing/2014/main" id="{8A21C071-C222-73DB-1A5E-51A4F67A8D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5847" y="-28574"/>
            <a:ext cx="3023267" cy="3118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6264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F98FBD-41A5-D919-9D5F-2CAD4498CC50}"/>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DA3AA6D1-A6DF-F017-6174-257ACF43A394}"/>
              </a:ext>
            </a:extLst>
          </p:cNvPr>
          <p:cNvSpPr>
            <a:spLocks noGrp="1"/>
          </p:cNvSpPr>
          <p:nvPr>
            <p:ph idx="1"/>
          </p:nvPr>
        </p:nvSpPr>
        <p:spPr/>
        <p:txBody>
          <a:bodyPr/>
          <a:lstStyle/>
          <a:p>
            <a:endParaRPr lang="de-AT"/>
          </a:p>
        </p:txBody>
      </p:sp>
      <p:pic>
        <p:nvPicPr>
          <p:cNvPr id="4098" name="Picture 2" descr="Clos des Lunes: Vineyards &amp; Wines | Winedoctor">
            <a:extLst>
              <a:ext uri="{FF2B5EF4-FFF2-40B4-BE49-F238E27FC236}">
                <a16:creationId xmlns:a16="http://schemas.microsoft.com/office/drawing/2014/main" id="{2A30ADBC-7A4D-A3AA-89D6-73D07E9CDD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0" y="103873"/>
            <a:ext cx="49530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0180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78F830-24B8-89CC-3CE2-4D55F8ED8A9D}"/>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03898C67-7D16-A295-D3C2-6DDCDE3B7042}"/>
              </a:ext>
            </a:extLst>
          </p:cNvPr>
          <p:cNvSpPr>
            <a:spLocks noGrp="1"/>
          </p:cNvSpPr>
          <p:nvPr>
            <p:ph idx="1"/>
          </p:nvPr>
        </p:nvSpPr>
        <p:spPr/>
        <p:txBody>
          <a:bodyPr/>
          <a:lstStyle/>
          <a:p>
            <a:endParaRPr lang="de-AT"/>
          </a:p>
        </p:txBody>
      </p:sp>
      <p:pic>
        <p:nvPicPr>
          <p:cNvPr id="5122" name="Picture 2" descr="Clos des Lunes Lune d'argent 2018 – The Wine Gate">
            <a:extLst>
              <a:ext uri="{FF2B5EF4-FFF2-40B4-BE49-F238E27FC236}">
                <a16:creationId xmlns:a16="http://schemas.microsoft.com/office/drawing/2014/main" id="{42A04A5D-C543-2A59-D2DC-13C366BD4A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1873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2F378-D163-307E-B992-B38BA0D44BAF}"/>
              </a:ext>
            </a:extLst>
          </p:cNvPr>
          <p:cNvSpPr>
            <a:spLocks noGrp="1"/>
          </p:cNvSpPr>
          <p:nvPr>
            <p:ph type="title"/>
          </p:nvPr>
        </p:nvSpPr>
        <p:spPr/>
        <p:txBody>
          <a:bodyPr/>
          <a:lstStyle/>
          <a:p>
            <a:r>
              <a:rPr lang="de-DE" dirty="0"/>
              <a:t>Nur 3 unterschiedliche Weine</a:t>
            </a:r>
            <a:br>
              <a:rPr lang="de-DE" dirty="0"/>
            </a:br>
            <a:endParaRPr lang="de-AT" dirty="0"/>
          </a:p>
        </p:txBody>
      </p:sp>
      <p:sp>
        <p:nvSpPr>
          <p:cNvPr id="3" name="Inhaltsplatzhalter 2">
            <a:extLst>
              <a:ext uri="{FF2B5EF4-FFF2-40B4-BE49-F238E27FC236}">
                <a16:creationId xmlns:a16="http://schemas.microsoft.com/office/drawing/2014/main" id="{4A154EE3-1586-4EC0-6F0F-97F1DC88C4CF}"/>
              </a:ext>
            </a:extLst>
          </p:cNvPr>
          <p:cNvSpPr>
            <a:spLocks noGrp="1"/>
          </p:cNvSpPr>
          <p:nvPr>
            <p:ph idx="1"/>
          </p:nvPr>
        </p:nvSpPr>
        <p:spPr/>
        <p:txBody>
          <a:bodyPr/>
          <a:lstStyle/>
          <a:p>
            <a:endParaRPr lang="de-DE" dirty="0"/>
          </a:p>
          <a:p>
            <a:r>
              <a:rPr lang="de-DE" dirty="0"/>
              <a:t>Lune d </a:t>
            </a:r>
            <a:r>
              <a:rPr lang="de-DE" dirty="0" err="1"/>
              <a:t>Or</a:t>
            </a:r>
            <a:endParaRPr lang="de-DE" dirty="0"/>
          </a:p>
          <a:p>
            <a:r>
              <a:rPr lang="de-DE" dirty="0"/>
              <a:t>Lune d </a:t>
            </a:r>
            <a:r>
              <a:rPr lang="de-DE" dirty="0" err="1"/>
              <a:t>Argent</a:t>
            </a:r>
            <a:endParaRPr lang="de-DE" dirty="0"/>
          </a:p>
          <a:p>
            <a:r>
              <a:rPr lang="de-DE" dirty="0"/>
              <a:t>Lune Blanche</a:t>
            </a:r>
            <a:endParaRPr lang="de-AT" dirty="0"/>
          </a:p>
        </p:txBody>
      </p:sp>
      <p:pic>
        <p:nvPicPr>
          <p:cNvPr id="7170" name="Picture 2" descr="Clos De Lunes | Bordeaux Wineries | Wine Folly">
            <a:extLst>
              <a:ext uri="{FF2B5EF4-FFF2-40B4-BE49-F238E27FC236}">
                <a16:creationId xmlns:a16="http://schemas.microsoft.com/office/drawing/2014/main" id="{54DD1D55-B68E-7DBE-0AB2-281683709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6136" y="1690688"/>
            <a:ext cx="7507664" cy="4223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1662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4EED0-3110-6574-F4C8-C573A2C5BDBF}"/>
              </a:ext>
            </a:extLst>
          </p:cNvPr>
          <p:cNvSpPr>
            <a:spLocks noGrp="1"/>
          </p:cNvSpPr>
          <p:nvPr>
            <p:ph type="title"/>
          </p:nvPr>
        </p:nvSpPr>
        <p:spPr/>
        <p:txBody>
          <a:bodyPr/>
          <a:lstStyle/>
          <a:p>
            <a:r>
              <a:rPr lang="de-DE" dirty="0"/>
              <a:t>Lune d </a:t>
            </a:r>
            <a:r>
              <a:rPr lang="de-DE" dirty="0" err="1"/>
              <a:t>Argent</a:t>
            </a:r>
            <a:endParaRPr lang="de-AT" dirty="0"/>
          </a:p>
        </p:txBody>
      </p:sp>
      <p:sp>
        <p:nvSpPr>
          <p:cNvPr id="3" name="Inhaltsplatzhalter 2">
            <a:extLst>
              <a:ext uri="{FF2B5EF4-FFF2-40B4-BE49-F238E27FC236}">
                <a16:creationId xmlns:a16="http://schemas.microsoft.com/office/drawing/2014/main" id="{7E00C476-C4D0-38E7-AAA9-D427CAE23431}"/>
              </a:ext>
            </a:extLst>
          </p:cNvPr>
          <p:cNvSpPr>
            <a:spLocks noGrp="1"/>
          </p:cNvSpPr>
          <p:nvPr>
            <p:ph idx="1"/>
          </p:nvPr>
        </p:nvSpPr>
        <p:spPr>
          <a:xfrm>
            <a:off x="718127" y="2712316"/>
            <a:ext cx="10515600" cy="4351338"/>
          </a:xfrm>
        </p:spPr>
        <p:txBody>
          <a:bodyPr/>
          <a:lstStyle/>
          <a:p>
            <a:r>
              <a:rPr lang="de-DE" dirty="0"/>
              <a:t>70% </a:t>
            </a:r>
            <a:r>
              <a:rPr lang="de-DE" dirty="0" err="1"/>
              <a:t>Semillon</a:t>
            </a:r>
            <a:r>
              <a:rPr lang="de-DE" dirty="0"/>
              <a:t> 30% Sauvignon</a:t>
            </a:r>
          </a:p>
          <a:p>
            <a:r>
              <a:rPr lang="de-DE" dirty="0"/>
              <a:t>13% Alkoholgehalt</a:t>
            </a:r>
          </a:p>
          <a:p>
            <a:r>
              <a:rPr lang="de-DE" dirty="0"/>
              <a:t>2 Monate in Eichenholzfass </a:t>
            </a:r>
          </a:p>
          <a:p>
            <a:r>
              <a:rPr lang="de-DE" dirty="0"/>
              <a:t> 4 Monate in Inox</a:t>
            </a:r>
          </a:p>
          <a:p>
            <a:endParaRPr lang="de-DE" dirty="0"/>
          </a:p>
          <a:p>
            <a:endParaRPr lang="de-DE" dirty="0"/>
          </a:p>
          <a:p>
            <a:endParaRPr lang="de-AT" dirty="0"/>
          </a:p>
        </p:txBody>
      </p:sp>
      <p:pic>
        <p:nvPicPr>
          <p:cNvPr id="1028" name="Picture 4" descr="2019 Domaine de Chevalier – Clos des Lunes Lune D’Argent ...">
            <a:extLst>
              <a:ext uri="{FF2B5EF4-FFF2-40B4-BE49-F238E27FC236}">
                <a16:creationId xmlns:a16="http://schemas.microsoft.com/office/drawing/2014/main" id="{902853D3-4CAF-2FA9-758E-A6FF436E9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5927" y="113723"/>
            <a:ext cx="4450583" cy="588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8171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3A43DF-BA0D-3375-5D99-FDD6A7CA6937}"/>
              </a:ext>
            </a:extLst>
          </p:cNvPr>
          <p:cNvSpPr>
            <a:spLocks noGrp="1"/>
          </p:cNvSpPr>
          <p:nvPr>
            <p:ph type="title"/>
          </p:nvPr>
        </p:nvSpPr>
        <p:spPr>
          <a:xfrm>
            <a:off x="936522" y="325796"/>
            <a:ext cx="10515600" cy="1325563"/>
          </a:xfrm>
        </p:spPr>
        <p:txBody>
          <a:bodyPr>
            <a:normAutofit fontScale="90000"/>
          </a:bodyPr>
          <a:lstStyle/>
          <a:p>
            <a:pPr algn="ctr"/>
            <a:r>
              <a:rPr lang="fr-FR" dirty="0"/>
              <a:t>Bon appétit, mit Clos de Lunes </a:t>
            </a:r>
            <a:r>
              <a:rPr lang="fr-FR" dirty="0" err="1"/>
              <a:t>und</a:t>
            </a:r>
            <a:r>
              <a:rPr lang="fr-FR" dirty="0"/>
              <a:t> Olivier Bernard</a:t>
            </a:r>
            <a:br>
              <a:rPr lang="fr-FR" dirty="0"/>
            </a:br>
            <a:r>
              <a:rPr lang="fr-FR" dirty="0"/>
              <a:t>von Domaine Chevalier</a:t>
            </a:r>
            <a:br>
              <a:rPr lang="fr-FR" dirty="0"/>
            </a:br>
            <a:endParaRPr lang="de-AT" dirty="0"/>
          </a:p>
        </p:txBody>
      </p:sp>
      <p:pic>
        <p:nvPicPr>
          <p:cNvPr id="5" name="Inhaltsplatzhalter 4">
            <a:extLst>
              <a:ext uri="{FF2B5EF4-FFF2-40B4-BE49-F238E27FC236}">
                <a16:creationId xmlns:a16="http://schemas.microsoft.com/office/drawing/2014/main" id="{4A2F7949-5937-4121-370E-D4B46C739F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6723" y="1191035"/>
            <a:ext cx="7315199" cy="5564948"/>
          </a:xfrm>
          <a:prstGeom prst="rect">
            <a:avLst/>
          </a:prstGeom>
        </p:spPr>
      </p:pic>
    </p:spTree>
    <p:extLst>
      <p:ext uri="{BB962C8B-B14F-4D97-AF65-F5344CB8AC3E}">
        <p14:creationId xmlns:p14="http://schemas.microsoft.com/office/powerpoint/2010/main" val="37161187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71C7EB-D7E3-AF1A-9600-F9525A60E461}"/>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666A9C30-C730-BF7B-3E02-6EDB7DC52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ine Menge verwendeter Korken">
            <a:extLst>
              <a:ext uri="{FF2B5EF4-FFF2-40B4-BE49-F238E27FC236}">
                <a16:creationId xmlns:a16="http://schemas.microsoft.com/office/drawing/2014/main" id="{C1103C25-ECD4-FC54-C1B9-5A9BF4838858}"/>
              </a:ext>
            </a:extLst>
          </p:cNvPr>
          <p:cNvPicPr>
            <a:picLocks noChangeAspect="1"/>
          </p:cNvPicPr>
          <p:nvPr/>
        </p:nvPicPr>
        <p:blipFill>
          <a:blip r:embed="rId2">
            <a:alphaModFix amt="50000"/>
          </a:blip>
          <a:srcRect t="6774" r="-1" b="8935"/>
          <a:stretch>
            <a:fillRect/>
          </a:stretch>
        </p:blipFill>
        <p:spPr>
          <a:xfrm>
            <a:off x="20" y="10"/>
            <a:ext cx="12188930" cy="6857990"/>
          </a:xfrm>
          <a:prstGeom prst="rect">
            <a:avLst/>
          </a:prstGeom>
        </p:spPr>
      </p:pic>
      <p:sp>
        <p:nvSpPr>
          <p:cNvPr id="2" name="Titel 1">
            <a:extLst>
              <a:ext uri="{FF2B5EF4-FFF2-40B4-BE49-F238E27FC236}">
                <a16:creationId xmlns:a16="http://schemas.microsoft.com/office/drawing/2014/main" id="{1951C4E8-AF50-70A1-AF1B-2FDB320F19AF}"/>
              </a:ext>
            </a:extLst>
          </p:cNvPr>
          <p:cNvSpPr>
            <a:spLocks noGrp="1"/>
          </p:cNvSpPr>
          <p:nvPr>
            <p:ph type="title"/>
          </p:nvPr>
        </p:nvSpPr>
        <p:spPr>
          <a:xfrm>
            <a:off x="1524000" y="1122363"/>
            <a:ext cx="9144000" cy="3063240"/>
          </a:xfrm>
          <a:prstGeom prst="rect">
            <a:avLst/>
          </a:prstGeom>
        </p:spPr>
        <p:txBody>
          <a:bodyPr vert="horz" lIns="91440" tIns="45720" rIns="91440" bIns="45720" rtlCol="0" anchor="b">
            <a:normAutofit/>
          </a:bodyPr>
          <a:lstStyle/>
          <a:p>
            <a:pPr algn="ctr"/>
            <a:r>
              <a:rPr lang="en-US" sz="6600" dirty="0">
                <a:solidFill>
                  <a:schemeClr val="bg1"/>
                </a:solidFill>
              </a:rPr>
              <a:t>7. Wein</a:t>
            </a:r>
          </a:p>
        </p:txBody>
      </p:sp>
      <p:sp>
        <p:nvSpPr>
          <p:cNvPr id="29" name="sketchy line">
            <a:extLst>
              <a:ext uri="{FF2B5EF4-FFF2-40B4-BE49-F238E27FC236}">
                <a16:creationId xmlns:a16="http://schemas.microsoft.com/office/drawing/2014/main" id="{D57EAB8E-6E64-1DF5-A487-C47FB6E42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70755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851C0D-D537-B5D0-B92E-C74762F0567A}"/>
              </a:ext>
            </a:extLst>
          </p:cNvPr>
          <p:cNvSpPr>
            <a:spLocks noGrp="1"/>
          </p:cNvSpPr>
          <p:nvPr>
            <p:ph type="title"/>
          </p:nvPr>
        </p:nvSpPr>
        <p:spPr>
          <a:xfrm>
            <a:off x="676296" y="460129"/>
            <a:ext cx="10515600" cy="1325563"/>
          </a:xfrm>
        </p:spPr>
        <p:txBody>
          <a:bodyPr/>
          <a:lstStyle/>
          <a:p>
            <a:pPr algn="ctr"/>
            <a:r>
              <a:rPr lang="de-AT" dirty="0"/>
              <a:t>Domaine de Chevalier</a:t>
            </a:r>
          </a:p>
        </p:txBody>
      </p:sp>
      <p:sp>
        <p:nvSpPr>
          <p:cNvPr id="3" name="Inhaltsplatzhalter 2">
            <a:extLst>
              <a:ext uri="{FF2B5EF4-FFF2-40B4-BE49-F238E27FC236}">
                <a16:creationId xmlns:a16="http://schemas.microsoft.com/office/drawing/2014/main" id="{808E62D3-1ECA-FD25-FBCA-E6E2E170E38E}"/>
              </a:ext>
            </a:extLst>
          </p:cNvPr>
          <p:cNvSpPr>
            <a:spLocks noGrp="1"/>
          </p:cNvSpPr>
          <p:nvPr>
            <p:ph idx="1"/>
          </p:nvPr>
        </p:nvSpPr>
        <p:spPr>
          <a:xfrm>
            <a:off x="838200" y="2022270"/>
            <a:ext cx="10515600" cy="4351338"/>
          </a:xfrm>
        </p:spPr>
        <p:txBody>
          <a:bodyPr>
            <a:normAutofit lnSpcReduction="10000"/>
          </a:bodyPr>
          <a:lstStyle/>
          <a:p>
            <a:r>
              <a:rPr lang="de-DE" dirty="0"/>
              <a:t>Graves, in der </a:t>
            </a:r>
            <a:r>
              <a:rPr lang="de-DE" dirty="0" err="1"/>
              <a:t>Appelation</a:t>
            </a:r>
            <a:r>
              <a:rPr lang="de-DE" dirty="0"/>
              <a:t> </a:t>
            </a:r>
            <a:r>
              <a:rPr lang="de-DE" dirty="0" err="1"/>
              <a:t>Pessac-Leognan</a:t>
            </a:r>
            <a:endParaRPr lang="de-DE" dirty="0"/>
          </a:p>
          <a:p>
            <a:r>
              <a:rPr lang="de-DE" dirty="0"/>
              <a:t>Crus Classés de Graves ist eines der wenigen Weingüter, das sowohl für seine Rot und Weißweine klassifiziert ist</a:t>
            </a:r>
          </a:p>
          <a:p>
            <a:r>
              <a:rPr lang="de-DE" dirty="0"/>
              <a:t>Erste Urkundliche Erwähnung 1650</a:t>
            </a:r>
          </a:p>
          <a:p>
            <a:r>
              <a:rPr lang="de-DE" dirty="0"/>
              <a:t> seit 1983 im Besitz der Familie Bernard </a:t>
            </a:r>
          </a:p>
          <a:p>
            <a:r>
              <a:rPr lang="de-DE" dirty="0"/>
              <a:t>Olivier Bernard leitet das Weingut</a:t>
            </a:r>
          </a:p>
          <a:p>
            <a:r>
              <a:rPr lang="de-DE" dirty="0"/>
              <a:t>Kies und schwarzem Sand</a:t>
            </a:r>
          </a:p>
          <a:p>
            <a:r>
              <a:rPr lang="de-DE" dirty="0"/>
              <a:t>Seit 2010 biologisch und biodynamisch </a:t>
            </a:r>
          </a:p>
          <a:p>
            <a:r>
              <a:rPr lang="de-DE" dirty="0"/>
              <a:t>67 ha </a:t>
            </a:r>
          </a:p>
          <a:p>
            <a:endParaRPr lang="de-AT" dirty="0"/>
          </a:p>
        </p:txBody>
      </p:sp>
      <p:pic>
        <p:nvPicPr>
          <p:cNvPr id="5122" name="Picture 2" descr="Domaine de Chevalier 2018">
            <a:extLst>
              <a:ext uri="{FF2B5EF4-FFF2-40B4-BE49-F238E27FC236}">
                <a16:creationId xmlns:a16="http://schemas.microsoft.com/office/drawing/2014/main" id="{D7F51EEA-D983-4314-2454-69A5CDCC7A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8367" y="3255338"/>
            <a:ext cx="4558555" cy="3354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4245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C7B1DF-F915-CC36-860A-E9BCB8B74262}"/>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A5F795E5-B1BB-03CA-ED98-66CB4683F57D}"/>
              </a:ext>
            </a:extLst>
          </p:cNvPr>
          <p:cNvSpPr>
            <a:spLocks noGrp="1"/>
          </p:cNvSpPr>
          <p:nvPr>
            <p:ph idx="1"/>
          </p:nvPr>
        </p:nvSpPr>
        <p:spPr/>
        <p:txBody>
          <a:bodyPr/>
          <a:lstStyle/>
          <a:p>
            <a:endParaRPr lang="de-AT"/>
          </a:p>
        </p:txBody>
      </p:sp>
      <p:pic>
        <p:nvPicPr>
          <p:cNvPr id="11266" name="Picture 2" descr="2013 Le Petit Haut Lafitte Blanc — Eat+Drink">
            <a:extLst>
              <a:ext uri="{FF2B5EF4-FFF2-40B4-BE49-F238E27FC236}">
                <a16:creationId xmlns:a16="http://schemas.microsoft.com/office/drawing/2014/main" id="{757B25DF-9475-7782-3B2E-B2FC771A30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1" y="0"/>
            <a:ext cx="90053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2807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C68EE8-F184-04D5-B42A-77C5E5FE1DB7}"/>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6F7999E4-C8F3-1864-8D1C-E9AB86567551}"/>
              </a:ext>
            </a:extLst>
          </p:cNvPr>
          <p:cNvSpPr>
            <a:spLocks noGrp="1"/>
          </p:cNvSpPr>
          <p:nvPr>
            <p:ph idx="1"/>
          </p:nvPr>
        </p:nvSpPr>
        <p:spPr/>
        <p:txBody>
          <a:bodyPr/>
          <a:lstStyle/>
          <a:p>
            <a:endParaRPr lang="de-AT" dirty="0"/>
          </a:p>
        </p:txBody>
      </p:sp>
      <p:pic>
        <p:nvPicPr>
          <p:cNvPr id="1026" name="Picture 2" descr="40 Jahre Exzellenz: Domaine de Chevalier-Retrospektive - Falstaff">
            <a:extLst>
              <a:ext uri="{FF2B5EF4-FFF2-40B4-BE49-F238E27FC236}">
                <a16:creationId xmlns:a16="http://schemas.microsoft.com/office/drawing/2014/main" id="{032F5903-3EFE-EA81-EA47-9E83F08D6F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4890" y="0"/>
            <a:ext cx="661711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40 Jahre Exzellenz: Domaine de Chevalier-Retrospektive - Falstaff">
            <a:extLst>
              <a:ext uri="{FF2B5EF4-FFF2-40B4-BE49-F238E27FC236}">
                <a16:creationId xmlns:a16="http://schemas.microsoft.com/office/drawing/2014/main" id="{B836ECFB-1A57-8629-07FF-52C6528BEB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8942" y="0"/>
            <a:ext cx="67238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715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ine Menge verwendeter Korken">
            <a:extLst>
              <a:ext uri="{FF2B5EF4-FFF2-40B4-BE49-F238E27FC236}">
                <a16:creationId xmlns:a16="http://schemas.microsoft.com/office/drawing/2014/main" id="{55CCC203-8ED6-8E8D-98E0-BB11956C69BC}"/>
              </a:ext>
            </a:extLst>
          </p:cNvPr>
          <p:cNvPicPr>
            <a:picLocks noChangeAspect="1"/>
          </p:cNvPicPr>
          <p:nvPr/>
        </p:nvPicPr>
        <p:blipFill>
          <a:blip r:embed="rId2">
            <a:alphaModFix amt="50000"/>
          </a:blip>
          <a:srcRect t="6774" r="-1" b="8935"/>
          <a:stretch>
            <a:fillRect/>
          </a:stretch>
        </p:blipFill>
        <p:spPr>
          <a:xfrm>
            <a:off x="20" y="10"/>
            <a:ext cx="12188930" cy="6857990"/>
          </a:xfrm>
          <a:prstGeom prst="rect">
            <a:avLst/>
          </a:prstGeom>
        </p:spPr>
      </p:pic>
      <p:sp>
        <p:nvSpPr>
          <p:cNvPr id="2" name="Titel 1">
            <a:extLst>
              <a:ext uri="{FF2B5EF4-FFF2-40B4-BE49-F238E27FC236}">
                <a16:creationId xmlns:a16="http://schemas.microsoft.com/office/drawing/2014/main" id="{28DA2026-2B53-9C01-B467-2D02C77FF64F}"/>
              </a:ext>
            </a:extLst>
          </p:cNvPr>
          <p:cNvSpPr>
            <a:spLocks noGrp="1"/>
          </p:cNvSpPr>
          <p:nvPr>
            <p:ph type="title"/>
          </p:nvPr>
        </p:nvSpPr>
        <p:spPr>
          <a:xfrm>
            <a:off x="1524000" y="1122363"/>
            <a:ext cx="9144000" cy="3063240"/>
          </a:xfrm>
          <a:prstGeom prst="rect">
            <a:avLst/>
          </a:prstGeom>
        </p:spPr>
        <p:txBody>
          <a:bodyPr vert="horz" lIns="91440" tIns="45720" rIns="91440" bIns="45720" rtlCol="0" anchor="b">
            <a:normAutofit/>
          </a:bodyPr>
          <a:lstStyle/>
          <a:p>
            <a:pPr algn="ctr"/>
            <a:r>
              <a:rPr lang="en-US" sz="6600" dirty="0">
                <a:solidFill>
                  <a:schemeClr val="bg1"/>
                </a:solidFill>
              </a:rPr>
              <a:t>1. Wein</a:t>
            </a:r>
          </a:p>
        </p:txBody>
      </p:sp>
      <p:sp>
        <p:nvSpPr>
          <p:cNvPr id="29"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47900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3567ED-3576-30E1-B9CD-DFF3A478509D}"/>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4C6FD338-6C7B-C37D-D360-D2111C67B7C4}"/>
              </a:ext>
            </a:extLst>
          </p:cNvPr>
          <p:cNvSpPr>
            <a:spLocks noGrp="1"/>
          </p:cNvSpPr>
          <p:nvPr>
            <p:ph idx="1"/>
          </p:nvPr>
        </p:nvSpPr>
        <p:spPr/>
        <p:txBody>
          <a:bodyPr/>
          <a:lstStyle/>
          <a:p>
            <a:endParaRPr lang="de-AT" dirty="0"/>
          </a:p>
        </p:txBody>
      </p:sp>
      <p:pic>
        <p:nvPicPr>
          <p:cNvPr id="2050" name="Picture 2" descr="Producer profile: Domaine de Chevalier &amp; 12 wines tasted | Decanter">
            <a:extLst>
              <a:ext uri="{FF2B5EF4-FFF2-40B4-BE49-F238E27FC236}">
                <a16:creationId xmlns:a16="http://schemas.microsoft.com/office/drawing/2014/main" id="{E3FB5B96-8C32-7AE2-D3A2-BA4BC87F1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8340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CD1039-A4E5-F2AB-1A8A-6D0CB748F253}"/>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3E6E999B-04F5-149C-96EE-558FBEA84E36}"/>
              </a:ext>
            </a:extLst>
          </p:cNvPr>
          <p:cNvSpPr>
            <a:spLocks noGrp="1"/>
          </p:cNvSpPr>
          <p:nvPr>
            <p:ph idx="1"/>
          </p:nvPr>
        </p:nvSpPr>
        <p:spPr/>
        <p:txBody>
          <a:bodyPr/>
          <a:lstStyle/>
          <a:p>
            <a:endParaRPr lang="de-AT"/>
          </a:p>
        </p:txBody>
      </p:sp>
      <p:pic>
        <p:nvPicPr>
          <p:cNvPr id="3074" name="Picture 2" descr="Domaine de Chevalier: Bordeaux En Primeur | Wine-Searcher">
            <a:extLst>
              <a:ext uri="{FF2B5EF4-FFF2-40B4-BE49-F238E27FC236}">
                <a16:creationId xmlns:a16="http://schemas.microsoft.com/office/drawing/2014/main" id="{D4FE79C7-1BB0-A694-B0A2-837D1929B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8831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1086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EDB76A-D2EC-2DD3-B2EF-79C954EEBD09}"/>
              </a:ext>
            </a:extLst>
          </p:cNvPr>
          <p:cNvSpPr>
            <a:spLocks noGrp="1"/>
          </p:cNvSpPr>
          <p:nvPr>
            <p:ph type="title"/>
          </p:nvPr>
        </p:nvSpPr>
        <p:spPr/>
        <p:txBody>
          <a:bodyPr/>
          <a:lstStyle/>
          <a:p>
            <a:pPr algn="ctr"/>
            <a:r>
              <a:rPr lang="de-AT" dirty="0"/>
              <a:t>Domaine de Chevalier </a:t>
            </a:r>
            <a:r>
              <a:rPr lang="de-AT" dirty="0" err="1"/>
              <a:t>blanc</a:t>
            </a:r>
            <a:r>
              <a:rPr lang="de-AT" dirty="0"/>
              <a:t> 2016 </a:t>
            </a:r>
          </a:p>
        </p:txBody>
      </p:sp>
      <p:sp>
        <p:nvSpPr>
          <p:cNvPr id="3" name="Inhaltsplatzhalter 2">
            <a:extLst>
              <a:ext uri="{FF2B5EF4-FFF2-40B4-BE49-F238E27FC236}">
                <a16:creationId xmlns:a16="http://schemas.microsoft.com/office/drawing/2014/main" id="{92193478-BE26-67DB-9311-7CF98C62F018}"/>
              </a:ext>
            </a:extLst>
          </p:cNvPr>
          <p:cNvSpPr>
            <a:spLocks noGrp="1"/>
          </p:cNvSpPr>
          <p:nvPr>
            <p:ph idx="1"/>
          </p:nvPr>
        </p:nvSpPr>
        <p:spPr>
          <a:xfrm>
            <a:off x="838200" y="2032102"/>
            <a:ext cx="10515600" cy="4351338"/>
          </a:xfrm>
        </p:spPr>
        <p:txBody>
          <a:bodyPr/>
          <a:lstStyle/>
          <a:p>
            <a:r>
              <a:rPr lang="de-DE" dirty="0"/>
              <a:t>Sauvignon Blanc 70% </a:t>
            </a:r>
            <a:r>
              <a:rPr lang="de-DE" dirty="0" err="1"/>
              <a:t>Semillon</a:t>
            </a:r>
            <a:r>
              <a:rPr lang="de-DE" dirty="0"/>
              <a:t> 30%</a:t>
            </a:r>
          </a:p>
          <a:p>
            <a:r>
              <a:rPr lang="de-DE" dirty="0"/>
              <a:t>Alkoholgehalt 13,5%</a:t>
            </a:r>
          </a:p>
          <a:p>
            <a:r>
              <a:rPr lang="de-DE" dirty="0"/>
              <a:t>Ertrag streng reduziert, nur gesundes Traubenmaterial</a:t>
            </a:r>
          </a:p>
          <a:p>
            <a:r>
              <a:rPr lang="de-DE" dirty="0"/>
              <a:t>12 Monate auf Hefe im Barrique </a:t>
            </a:r>
          </a:p>
          <a:p>
            <a:r>
              <a:rPr lang="de-AT" dirty="0"/>
              <a:t>anschließend wird er von der Hefe abgezogen </a:t>
            </a:r>
          </a:p>
          <a:p>
            <a:r>
              <a:rPr lang="de-AT" dirty="0"/>
              <a:t>und weitere sechs Monate im Barrique ausgebaut</a:t>
            </a:r>
          </a:p>
          <a:p>
            <a:r>
              <a:rPr lang="de-AT" dirty="0"/>
              <a:t>133€</a:t>
            </a:r>
          </a:p>
        </p:txBody>
      </p:sp>
      <p:pic>
        <p:nvPicPr>
          <p:cNvPr id="10242" name="Picture 2" descr="Vino Domaine de Chevalier Blanc 2016, Pessac-Léognan | INSOLITY">
            <a:extLst>
              <a:ext uri="{FF2B5EF4-FFF2-40B4-BE49-F238E27FC236}">
                <a16:creationId xmlns:a16="http://schemas.microsoft.com/office/drawing/2014/main" id="{FEB282F1-0A96-226A-E72B-B3DDDFB19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560" y="365125"/>
            <a:ext cx="7137687" cy="5838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3650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2AC1C52-5B18-182E-2062-A72A06C47132}"/>
              </a:ext>
            </a:extLst>
          </p:cNvPr>
          <p:cNvSpPr>
            <a:spLocks noGrp="1"/>
          </p:cNvSpPr>
          <p:nvPr>
            <p:ph idx="1"/>
          </p:nvPr>
        </p:nvSpPr>
        <p:spPr>
          <a:xfrm>
            <a:off x="1" y="173804"/>
            <a:ext cx="5879690" cy="6684195"/>
          </a:xfrm>
        </p:spPr>
        <p:txBody>
          <a:bodyPr>
            <a:normAutofit/>
          </a:bodyPr>
          <a:lstStyle/>
          <a:p>
            <a:pPr marL="0" indent="0">
              <a:buNone/>
            </a:pPr>
            <a:r>
              <a:rPr lang="de-AT" dirty="0"/>
              <a:t>Erstaunlich frische Nase für einen </a:t>
            </a:r>
          </a:p>
          <a:p>
            <a:pPr marL="0" indent="0">
              <a:buNone/>
            </a:pPr>
            <a:r>
              <a:rPr lang="de-AT" dirty="0"/>
              <a:t>sonst immer recht üppigen Wein. </a:t>
            </a:r>
          </a:p>
          <a:p>
            <a:pPr marL="0" indent="0">
              <a:buNone/>
            </a:pPr>
            <a:r>
              <a:rPr lang="de-AT" dirty="0"/>
              <a:t>Sehr schickes Holz dabei. </a:t>
            </a:r>
          </a:p>
          <a:p>
            <a:pPr marL="0" indent="0">
              <a:buNone/>
            </a:pPr>
            <a:r>
              <a:rPr lang="de-AT" dirty="0"/>
              <a:t>Litschi, Kiwi, etwas Feuerstein.</a:t>
            </a:r>
          </a:p>
          <a:p>
            <a:pPr marL="0" indent="0">
              <a:buNone/>
            </a:pPr>
            <a:r>
              <a:rPr lang="de-AT" dirty="0"/>
              <a:t> Sehr schicke Sauvignon-Note.</a:t>
            </a:r>
          </a:p>
          <a:p>
            <a:pPr marL="0" indent="0">
              <a:buNone/>
            </a:pPr>
            <a:r>
              <a:rPr lang="de-AT" dirty="0"/>
              <a:t> Fast ein bisschen an Südsteiermark erinnernd.</a:t>
            </a:r>
          </a:p>
          <a:p>
            <a:pPr marL="0" indent="0">
              <a:buNone/>
            </a:pPr>
            <a:r>
              <a:rPr lang="de-AT" dirty="0"/>
              <a:t> Pfirsich mit Aprikose, Zitronengras und Litschi. </a:t>
            </a:r>
          </a:p>
          <a:p>
            <a:pPr marL="0" indent="0">
              <a:buNone/>
            </a:pPr>
            <a:r>
              <a:rPr lang="de-AT" dirty="0"/>
              <a:t>Ganz leichtes Holz. Sehr harmonisch. Ein schicker, extrem feiner Domaine de Chevalier, mit einer wunderbaren Frische. </a:t>
            </a:r>
            <a:r>
              <a:rPr lang="de-AT" dirty="0" err="1"/>
              <a:t>Lobenberg</a:t>
            </a:r>
            <a:r>
              <a:rPr lang="de-AT" dirty="0"/>
              <a:t> 100/100 </a:t>
            </a:r>
          </a:p>
          <a:p>
            <a:endParaRPr lang="de-AT" dirty="0"/>
          </a:p>
        </p:txBody>
      </p:sp>
      <p:pic>
        <p:nvPicPr>
          <p:cNvPr id="4" name="Picture 4" descr="Heiner Lobenberg - Rolling Pin.Convention Germany">
            <a:extLst>
              <a:ext uri="{FF2B5EF4-FFF2-40B4-BE49-F238E27FC236}">
                <a16:creationId xmlns:a16="http://schemas.microsoft.com/office/drawing/2014/main" id="{9B8E58A3-9B12-477D-4876-0EBD4C9351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9001"/>
          <a:stretch>
            <a:fillRect/>
          </a:stretch>
        </p:blipFill>
        <p:spPr bwMode="auto">
          <a:xfrm>
            <a:off x="6095999" y="10"/>
            <a:ext cx="6095999"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9585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8428EAF-4CF9-9CF5-00A3-75E5B86ACD50}"/>
              </a:ext>
            </a:extLst>
          </p:cNvPr>
          <p:cNvSpPr>
            <a:spLocks noGrp="1" noChangeArrowheads="1"/>
          </p:cNvSpPr>
          <p:nvPr>
            <p:ph type="title"/>
          </p:nvPr>
        </p:nvSpPr>
        <p:spPr bwMode="auto">
          <a:xfrm>
            <a:off x="838200" y="959416"/>
            <a:ext cx="10363414"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6000" b="1" i="0" u="none" strike="noStrike" cap="none" normalizeH="0" baseline="0" dirty="0">
                <a:ln>
                  <a:noFill/>
                </a:ln>
                <a:solidFill>
                  <a:schemeClr val="tx1"/>
                </a:solidFill>
                <a:effectLst/>
                <a:latin typeface="Arial" panose="020B0604020202020204" pitchFamily="34" charset="0"/>
              </a:rPr>
              <a:t>James Suckling:</a:t>
            </a:r>
            <a:r>
              <a:rPr kumimoji="0" lang="de-DE" altLang="de-DE" sz="6000" b="0" i="0" u="none" strike="noStrike" cap="none" normalizeH="0" baseline="0" dirty="0">
                <a:ln>
                  <a:noFill/>
                </a:ln>
                <a:solidFill>
                  <a:schemeClr val="tx1"/>
                </a:solidFill>
                <a:effectLst/>
                <a:latin typeface="Arial" panose="020B0604020202020204" pitchFamily="34" charset="0"/>
              </a:rPr>
              <a:t> 98 Punkte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6000" b="1" i="0" u="none" strike="noStrike" cap="none" normalizeH="0" baseline="0" dirty="0">
                <a:ln>
                  <a:noFill/>
                </a:ln>
                <a:solidFill>
                  <a:schemeClr val="tx1"/>
                </a:solidFill>
                <a:effectLst/>
                <a:latin typeface="Arial" panose="020B0604020202020204" pitchFamily="34" charset="0"/>
              </a:rPr>
              <a:t>Wine Enthusiast:</a:t>
            </a:r>
            <a:r>
              <a:rPr kumimoji="0" lang="de-DE" altLang="de-DE" sz="6000" b="0" i="0" u="none" strike="noStrike" cap="none" normalizeH="0" baseline="0" dirty="0">
                <a:ln>
                  <a:noFill/>
                </a:ln>
                <a:solidFill>
                  <a:schemeClr val="tx1"/>
                </a:solidFill>
                <a:effectLst/>
                <a:latin typeface="Arial" panose="020B0604020202020204" pitchFamily="34" charset="0"/>
              </a:rPr>
              <a:t> 97 Punkte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6000" b="1" i="0" u="none" strike="noStrike" cap="none" normalizeH="0" baseline="0" dirty="0">
                <a:ln>
                  <a:noFill/>
                </a:ln>
                <a:solidFill>
                  <a:schemeClr val="tx1"/>
                </a:solidFill>
                <a:effectLst/>
                <a:latin typeface="Arial" panose="020B0604020202020204" pitchFamily="34" charset="0"/>
              </a:rPr>
              <a:t>Decanter:</a:t>
            </a:r>
            <a:r>
              <a:rPr kumimoji="0" lang="de-DE" altLang="de-DE" sz="6000" b="0" i="0" u="none" strike="noStrike" cap="none" normalizeH="0" baseline="0" dirty="0">
                <a:ln>
                  <a:noFill/>
                </a:ln>
                <a:solidFill>
                  <a:schemeClr val="tx1"/>
                </a:solidFill>
                <a:effectLst/>
                <a:latin typeface="Arial" panose="020B0604020202020204" pitchFamily="34" charset="0"/>
              </a:rPr>
              <a:t> 96 Punkte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6000" b="1" i="0" u="none" strike="noStrike" cap="none" normalizeH="0" baseline="0" dirty="0">
                <a:ln>
                  <a:noFill/>
                </a:ln>
                <a:solidFill>
                  <a:schemeClr val="tx1"/>
                </a:solidFill>
                <a:effectLst/>
                <a:latin typeface="Arial" panose="020B0604020202020204" pitchFamily="34" charset="0"/>
              </a:rPr>
              <a:t>Wine </a:t>
            </a:r>
            <a:r>
              <a:rPr kumimoji="0" lang="de-DE" altLang="de-DE" sz="6000" b="1" i="0" u="none" strike="noStrike" cap="none" normalizeH="0" baseline="0" dirty="0" err="1">
                <a:ln>
                  <a:noFill/>
                </a:ln>
                <a:solidFill>
                  <a:schemeClr val="tx1"/>
                </a:solidFill>
                <a:effectLst/>
                <a:latin typeface="Arial" panose="020B0604020202020204" pitchFamily="34" charset="0"/>
              </a:rPr>
              <a:t>Spectator</a:t>
            </a:r>
            <a:r>
              <a:rPr kumimoji="0" lang="de-DE" altLang="de-DE" sz="6000" b="1" i="0" u="none" strike="noStrike" cap="none" normalizeH="0" baseline="0" dirty="0">
                <a:ln>
                  <a:noFill/>
                </a:ln>
                <a:solidFill>
                  <a:schemeClr val="tx1"/>
                </a:solidFill>
                <a:effectLst/>
                <a:latin typeface="Arial" panose="020B0604020202020204" pitchFamily="34" charset="0"/>
              </a:rPr>
              <a:t>:</a:t>
            </a:r>
            <a:r>
              <a:rPr kumimoji="0" lang="de-DE" altLang="de-DE" sz="6000" b="0" i="0" u="none" strike="noStrike" cap="none" normalizeH="0" baseline="0" dirty="0">
                <a:ln>
                  <a:noFill/>
                </a:ln>
                <a:solidFill>
                  <a:schemeClr val="tx1"/>
                </a:solidFill>
                <a:effectLst/>
                <a:latin typeface="Arial" panose="020B0604020202020204" pitchFamily="34" charset="0"/>
              </a:rPr>
              <a:t> 94 Punkte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6000" b="1" i="0" u="none" strike="noStrike" cap="none" normalizeH="0" baseline="0" dirty="0">
                <a:ln>
                  <a:noFill/>
                </a:ln>
                <a:solidFill>
                  <a:schemeClr val="tx1"/>
                </a:solidFill>
                <a:effectLst/>
                <a:latin typeface="Arial" panose="020B0604020202020204" pitchFamily="34" charset="0"/>
              </a:rPr>
              <a:t>Falstaff:</a:t>
            </a:r>
            <a:r>
              <a:rPr kumimoji="0" lang="de-DE" altLang="de-DE" sz="6000" b="0" i="0" u="none" strike="noStrike" cap="none" normalizeH="0" baseline="0" dirty="0">
                <a:ln>
                  <a:noFill/>
                </a:ln>
                <a:solidFill>
                  <a:schemeClr val="tx1"/>
                </a:solidFill>
                <a:effectLst/>
                <a:latin typeface="Arial" panose="020B0604020202020204" pitchFamily="34" charset="0"/>
              </a:rPr>
              <a:t> 93 Punkte </a:t>
            </a:r>
          </a:p>
        </p:txBody>
      </p:sp>
    </p:spTree>
    <p:extLst>
      <p:ext uri="{BB962C8B-B14F-4D97-AF65-F5344CB8AC3E}">
        <p14:creationId xmlns:p14="http://schemas.microsoft.com/office/powerpoint/2010/main" val="26624586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9A06EF-B626-0EC5-0CDD-77F019CAEE22}"/>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F8A53132-FE53-B3BF-F4FC-C77E0A0DC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ine Menge verwendeter Korken">
            <a:extLst>
              <a:ext uri="{FF2B5EF4-FFF2-40B4-BE49-F238E27FC236}">
                <a16:creationId xmlns:a16="http://schemas.microsoft.com/office/drawing/2014/main" id="{AE9A95ED-B911-F96F-9B11-2F788F939B06}"/>
              </a:ext>
            </a:extLst>
          </p:cNvPr>
          <p:cNvPicPr>
            <a:picLocks noChangeAspect="1"/>
          </p:cNvPicPr>
          <p:nvPr/>
        </p:nvPicPr>
        <p:blipFill>
          <a:blip r:embed="rId2">
            <a:alphaModFix amt="50000"/>
          </a:blip>
          <a:srcRect t="6774" r="-1" b="8935"/>
          <a:stretch>
            <a:fillRect/>
          </a:stretch>
        </p:blipFill>
        <p:spPr>
          <a:xfrm>
            <a:off x="20" y="10"/>
            <a:ext cx="12188930" cy="6857990"/>
          </a:xfrm>
          <a:prstGeom prst="rect">
            <a:avLst/>
          </a:prstGeom>
        </p:spPr>
      </p:pic>
      <p:sp>
        <p:nvSpPr>
          <p:cNvPr id="2" name="Titel 1">
            <a:extLst>
              <a:ext uri="{FF2B5EF4-FFF2-40B4-BE49-F238E27FC236}">
                <a16:creationId xmlns:a16="http://schemas.microsoft.com/office/drawing/2014/main" id="{6B3C77A4-58C7-723E-6059-797214AC348D}"/>
              </a:ext>
            </a:extLst>
          </p:cNvPr>
          <p:cNvSpPr>
            <a:spLocks noGrp="1"/>
          </p:cNvSpPr>
          <p:nvPr>
            <p:ph type="title"/>
          </p:nvPr>
        </p:nvSpPr>
        <p:spPr>
          <a:xfrm>
            <a:off x="1524000" y="1122363"/>
            <a:ext cx="9144000" cy="3063240"/>
          </a:xfrm>
          <a:prstGeom prst="rect">
            <a:avLst/>
          </a:prstGeom>
        </p:spPr>
        <p:txBody>
          <a:bodyPr vert="horz" lIns="91440" tIns="45720" rIns="91440" bIns="45720" rtlCol="0" anchor="b">
            <a:normAutofit/>
          </a:bodyPr>
          <a:lstStyle/>
          <a:p>
            <a:pPr algn="ctr"/>
            <a:r>
              <a:rPr lang="en-US" sz="6600" dirty="0">
                <a:solidFill>
                  <a:schemeClr val="bg1"/>
                </a:solidFill>
              </a:rPr>
              <a:t>8. Wein</a:t>
            </a:r>
          </a:p>
        </p:txBody>
      </p:sp>
      <p:sp>
        <p:nvSpPr>
          <p:cNvPr id="29" name="sketchy line">
            <a:extLst>
              <a:ext uri="{FF2B5EF4-FFF2-40B4-BE49-F238E27FC236}">
                <a16:creationId xmlns:a16="http://schemas.microsoft.com/office/drawing/2014/main" id="{3043F164-0F83-1526-6B72-92722AC25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03933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B8264E-66F5-EE4E-B2A3-5B737AC2FCA0}"/>
              </a:ext>
            </a:extLst>
          </p:cNvPr>
          <p:cNvSpPr>
            <a:spLocks noGrp="1"/>
          </p:cNvSpPr>
          <p:nvPr>
            <p:ph type="title"/>
          </p:nvPr>
        </p:nvSpPr>
        <p:spPr>
          <a:xfrm>
            <a:off x="-1338469" y="250031"/>
            <a:ext cx="10515600" cy="1325563"/>
          </a:xfrm>
        </p:spPr>
        <p:txBody>
          <a:bodyPr/>
          <a:lstStyle/>
          <a:p>
            <a:pPr algn="ctr"/>
            <a:r>
              <a:rPr lang="de-AT" dirty="0"/>
              <a:t>Château Lynch-</a:t>
            </a:r>
            <a:r>
              <a:rPr lang="de-AT" dirty="0" err="1"/>
              <a:t>Bages</a:t>
            </a:r>
            <a:endParaRPr lang="de-AT" dirty="0"/>
          </a:p>
        </p:txBody>
      </p:sp>
      <p:sp>
        <p:nvSpPr>
          <p:cNvPr id="3" name="Inhaltsplatzhalter 2">
            <a:extLst>
              <a:ext uri="{FF2B5EF4-FFF2-40B4-BE49-F238E27FC236}">
                <a16:creationId xmlns:a16="http://schemas.microsoft.com/office/drawing/2014/main" id="{B30CCDAB-E5FF-D3E7-A344-F72736B9D027}"/>
              </a:ext>
            </a:extLst>
          </p:cNvPr>
          <p:cNvSpPr>
            <a:spLocks noGrp="1"/>
          </p:cNvSpPr>
          <p:nvPr>
            <p:ph idx="1"/>
          </p:nvPr>
        </p:nvSpPr>
        <p:spPr/>
        <p:txBody>
          <a:bodyPr/>
          <a:lstStyle/>
          <a:p>
            <a:r>
              <a:rPr lang="de-DE" dirty="0"/>
              <a:t>Appellation Pauillac (nur Rotwein)</a:t>
            </a:r>
          </a:p>
          <a:p>
            <a:r>
              <a:rPr lang="fr-FR" dirty="0"/>
              <a:t>Cinquième Cru Classé (</a:t>
            </a:r>
            <a:r>
              <a:rPr lang="fr-FR" dirty="0" err="1"/>
              <a:t>Fünftes</a:t>
            </a:r>
            <a:r>
              <a:rPr lang="fr-FR" dirty="0"/>
              <a:t> </a:t>
            </a:r>
            <a:r>
              <a:rPr lang="fr-FR" dirty="0" err="1"/>
              <a:t>Gewächs</a:t>
            </a:r>
            <a:r>
              <a:rPr lang="fr-FR" dirty="0"/>
              <a:t>)</a:t>
            </a:r>
            <a:endParaRPr lang="de-DE" dirty="0"/>
          </a:p>
          <a:p>
            <a:r>
              <a:rPr lang="de-AT" dirty="0"/>
              <a:t>AOC-Bordeaux Blanc</a:t>
            </a:r>
          </a:p>
          <a:p>
            <a:r>
              <a:rPr lang="de-DE" dirty="0"/>
              <a:t>Garonne-Kies</a:t>
            </a:r>
          </a:p>
          <a:p>
            <a:r>
              <a:rPr lang="de-DE" dirty="0"/>
              <a:t>Ursprung im 16.ten Jahrhundert</a:t>
            </a:r>
          </a:p>
          <a:p>
            <a:r>
              <a:rPr lang="de-DE" dirty="0"/>
              <a:t>Seit 1939 im Besitz der Familie Cazes</a:t>
            </a:r>
          </a:p>
          <a:p>
            <a:r>
              <a:rPr lang="de-DE" dirty="0"/>
              <a:t>110 ha (davon nur 5 ha Weiß)</a:t>
            </a:r>
          </a:p>
          <a:p>
            <a:endParaRPr lang="de-DE" dirty="0"/>
          </a:p>
          <a:p>
            <a:endParaRPr lang="de-AT" dirty="0"/>
          </a:p>
        </p:txBody>
      </p:sp>
      <p:pic>
        <p:nvPicPr>
          <p:cNvPr id="41986" name="Picture 2" descr="Chateau Lynch Bages 🍷 Unger Weine">
            <a:extLst>
              <a:ext uri="{FF2B5EF4-FFF2-40B4-BE49-F238E27FC236}">
                <a16:creationId xmlns:a16="http://schemas.microsoft.com/office/drawing/2014/main" id="{28C09110-87FB-8CE3-E9DB-D27EBB67A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2583" y="0"/>
            <a:ext cx="4449417" cy="3159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5610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B915A0-228D-0DDC-0601-324D8D3A2245}"/>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6A95C9B2-9C46-099B-6C32-EAA085C181C0}"/>
              </a:ext>
            </a:extLst>
          </p:cNvPr>
          <p:cNvSpPr>
            <a:spLocks noGrp="1"/>
          </p:cNvSpPr>
          <p:nvPr>
            <p:ph idx="1"/>
          </p:nvPr>
        </p:nvSpPr>
        <p:spPr/>
        <p:txBody>
          <a:bodyPr/>
          <a:lstStyle/>
          <a:p>
            <a:endParaRPr lang="de-AT"/>
          </a:p>
        </p:txBody>
      </p:sp>
      <p:sp>
        <p:nvSpPr>
          <p:cNvPr id="4" name="AutoShape 2" descr="Château Lynch-Bages 5eme Cru 2023 - Seltene Weine">
            <a:extLst>
              <a:ext uri="{FF2B5EF4-FFF2-40B4-BE49-F238E27FC236}">
                <a16:creationId xmlns:a16="http://schemas.microsoft.com/office/drawing/2014/main" id="{59E5AB57-FC95-E2EB-8380-56E213868FF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5" name="AutoShape 4" descr="Château Lynch-Bages 5eme Cru 2023 - Seltene Weine">
            <a:extLst>
              <a:ext uri="{FF2B5EF4-FFF2-40B4-BE49-F238E27FC236}">
                <a16:creationId xmlns:a16="http://schemas.microsoft.com/office/drawing/2014/main" id="{44647E8C-02FA-A2AC-C456-16705226667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6" name="AutoShape 6" descr="Château Lynch-Bages 5eme Cru 2023 - Seltene Weine">
            <a:extLst>
              <a:ext uri="{FF2B5EF4-FFF2-40B4-BE49-F238E27FC236}">
                <a16:creationId xmlns:a16="http://schemas.microsoft.com/office/drawing/2014/main" id="{3000AA47-789C-1845-4F51-0571D9D08CE2}"/>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7" name="AutoShape 8" descr="Château Lynch-Bages 5eme Cru 2023 - Seltene Weine">
            <a:extLst>
              <a:ext uri="{FF2B5EF4-FFF2-40B4-BE49-F238E27FC236}">
                <a16:creationId xmlns:a16="http://schemas.microsoft.com/office/drawing/2014/main" id="{4EED973E-53FC-E74F-6B5E-A28EC7AF6E8D}"/>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pic>
        <p:nvPicPr>
          <p:cNvPr id="40970" name="Picture 10" descr="Hommage à Jean-Michel Cazes : &quot;Cela ne me plaît pas du tout d'être un grand  sage&quot;">
            <a:extLst>
              <a:ext uri="{FF2B5EF4-FFF2-40B4-BE49-F238E27FC236}">
                <a16:creationId xmlns:a16="http://schemas.microsoft.com/office/drawing/2014/main" id="{32A54F3F-C7F6-4658-84E6-86C1B73DBB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5" y="681037"/>
            <a:ext cx="10077450" cy="511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637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F0EEF8-1E0A-535E-9139-328F3B478731}"/>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C4B28D37-E879-3ED7-F715-9CE1AD8E28D9}"/>
              </a:ext>
            </a:extLst>
          </p:cNvPr>
          <p:cNvSpPr>
            <a:spLocks noGrp="1"/>
          </p:cNvSpPr>
          <p:nvPr>
            <p:ph idx="1"/>
          </p:nvPr>
        </p:nvSpPr>
        <p:spPr/>
        <p:txBody>
          <a:bodyPr/>
          <a:lstStyle/>
          <a:p>
            <a:endParaRPr lang="de-AT"/>
          </a:p>
        </p:txBody>
      </p:sp>
      <p:pic>
        <p:nvPicPr>
          <p:cNvPr id="45058" name="Picture 2">
            <a:extLst>
              <a:ext uri="{FF2B5EF4-FFF2-40B4-BE49-F238E27FC236}">
                <a16:creationId xmlns:a16="http://schemas.microsoft.com/office/drawing/2014/main" id="{B680CADE-CD5C-554F-813D-908C35FFC1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5165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C779EA7-B829-3570-8812-856A0BE25D68}"/>
              </a:ext>
            </a:extLst>
          </p:cNvPr>
          <p:cNvSpPr>
            <a:spLocks noGrp="1" noChangeArrowheads="1"/>
          </p:cNvSpPr>
          <p:nvPr>
            <p:ph idx="1"/>
          </p:nvPr>
        </p:nvSpPr>
        <p:spPr bwMode="auto">
          <a:xfrm>
            <a:off x="13252" y="2081576"/>
            <a:ext cx="12178748"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i="0" strike="noStrike" cap="none" normalizeH="0" baseline="0" dirty="0">
                <a:ln>
                  <a:noFill/>
                </a:ln>
                <a:effectLst/>
                <a:latin typeface="Arial" panose="020B0604020202020204" pitchFamily="34" charset="0"/>
              </a:rPr>
              <a:t>Château Lynch-</a:t>
            </a:r>
            <a:r>
              <a:rPr kumimoji="0" lang="de-DE" altLang="de-DE" i="0" strike="noStrike" cap="none" normalizeH="0" baseline="0" dirty="0" err="1">
                <a:ln>
                  <a:noFill/>
                </a:ln>
                <a:effectLst/>
                <a:latin typeface="Arial" panose="020B0604020202020204" pitchFamily="34" charset="0"/>
              </a:rPr>
              <a:t>Bages</a:t>
            </a:r>
            <a:r>
              <a:rPr kumimoji="0" lang="de-DE" altLang="de-DE" i="0" strike="noStrike" cap="none" normalizeH="0" baseline="0" dirty="0">
                <a:ln>
                  <a:noFill/>
                </a:ln>
                <a:effectLst/>
                <a:latin typeface="Arial" panose="020B0604020202020204" pitchFamily="34" charset="0"/>
              </a:rPr>
              <a:t> (Pauillac): Das Flaggschiff der Familie, ein berühmtes </a:t>
            </a:r>
            <a:r>
              <a:rPr kumimoji="0" lang="de-DE" altLang="de-DE" i="0" strike="noStrike" cap="none" normalizeH="0" baseline="0" dirty="0" err="1">
                <a:ln>
                  <a:noFill/>
                </a:ln>
                <a:effectLst/>
                <a:latin typeface="Arial" panose="020B0604020202020204" pitchFamily="34" charset="0"/>
              </a:rPr>
              <a:t>Cinqueme</a:t>
            </a:r>
            <a:r>
              <a:rPr kumimoji="0" lang="de-DE" altLang="de-DE" i="0" strike="noStrike" cap="none" normalizeH="0" baseline="0" dirty="0">
                <a:ln>
                  <a:noFill/>
                </a:ln>
                <a:effectLst/>
                <a:latin typeface="Arial" panose="020B0604020202020204" pitchFamily="34" charset="0"/>
              </a:rPr>
              <a:t> Cru </a:t>
            </a:r>
            <a:r>
              <a:rPr kumimoji="0" lang="de-DE" altLang="de-DE" i="0" strike="noStrike" cap="none" normalizeH="0" baseline="0" dirty="0" err="1">
                <a:ln>
                  <a:noFill/>
                </a:ln>
                <a:effectLst/>
                <a:latin typeface="Arial" panose="020B0604020202020204" pitchFamily="34" charset="0"/>
              </a:rPr>
              <a:t>Classé</a:t>
            </a:r>
            <a:r>
              <a:rPr kumimoji="0" lang="de-DE" altLang="de-DE" i="0" strike="noStrike" cap="none" normalizeH="0" baseline="0" dirty="0">
                <a:ln>
                  <a:noFill/>
                </a:ln>
                <a:effectLst/>
                <a:latin typeface="Arial" panose="020B0604020202020204" pitchFamily="34" charset="0"/>
              </a:rPr>
              <a:t> Weingut.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i="0" strike="noStrike" cap="none" normalizeH="0" baseline="0" dirty="0">
                <a:ln>
                  <a:noFill/>
                </a:ln>
                <a:effectLst/>
                <a:latin typeface="Arial" panose="020B0604020202020204" pitchFamily="34" charset="0"/>
              </a:rPr>
              <a:t>Château Ormes de </a:t>
            </a:r>
            <a:r>
              <a:rPr kumimoji="0" lang="de-DE" altLang="de-DE" i="0" strike="noStrike" cap="none" normalizeH="0" baseline="0" dirty="0" err="1">
                <a:ln>
                  <a:noFill/>
                </a:ln>
                <a:effectLst/>
                <a:latin typeface="Arial" panose="020B0604020202020204" pitchFamily="34" charset="0"/>
              </a:rPr>
              <a:t>Pez</a:t>
            </a:r>
            <a:r>
              <a:rPr kumimoji="0" lang="de-DE" altLang="de-DE" i="0" strike="noStrike" cap="none" normalizeH="0" baseline="0" dirty="0">
                <a:ln>
                  <a:noFill/>
                </a:ln>
                <a:effectLst/>
                <a:latin typeface="Arial" panose="020B0604020202020204" pitchFamily="34" charset="0"/>
              </a:rPr>
              <a:t> (Saint-</a:t>
            </a:r>
            <a:r>
              <a:rPr kumimoji="0" lang="de-DE" altLang="de-DE" i="0" strike="noStrike" cap="none" normalizeH="0" baseline="0" dirty="0" err="1">
                <a:ln>
                  <a:noFill/>
                </a:ln>
                <a:effectLst/>
                <a:latin typeface="Arial" panose="020B0604020202020204" pitchFamily="34" charset="0"/>
              </a:rPr>
              <a:t>Estèphe</a:t>
            </a:r>
            <a:r>
              <a:rPr kumimoji="0" lang="de-DE" altLang="de-DE" i="0" strike="noStrike" cap="none" normalizeH="0" baseline="0" dirty="0">
                <a:ln>
                  <a:noFill/>
                </a:ln>
                <a:effectLst/>
                <a:latin typeface="Arial" panose="020B0604020202020204" pitchFamily="34" charset="0"/>
              </a:rPr>
              <a:t>): Seit dem Ende des 19. Jahrhunderts eng mit der Familie verbunden.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i="0" strike="noStrike" cap="none" normalizeH="0" baseline="0" dirty="0">
                <a:ln>
                  <a:noFill/>
                </a:ln>
                <a:effectLst/>
                <a:latin typeface="Arial" panose="020B0604020202020204" pitchFamily="34" charset="0"/>
              </a:rPr>
              <a:t>Château Haut-</a:t>
            </a:r>
            <a:r>
              <a:rPr kumimoji="0" lang="de-DE" altLang="de-DE" i="0" strike="noStrike" cap="none" normalizeH="0" baseline="0" dirty="0" err="1">
                <a:ln>
                  <a:noFill/>
                </a:ln>
                <a:effectLst/>
                <a:latin typeface="Arial" panose="020B0604020202020204" pitchFamily="34" charset="0"/>
              </a:rPr>
              <a:t>Batailley</a:t>
            </a:r>
            <a:r>
              <a:rPr kumimoji="0" lang="de-DE" altLang="de-DE" i="0" strike="noStrike" cap="none" normalizeH="0" baseline="0" dirty="0">
                <a:ln>
                  <a:noFill/>
                </a:ln>
                <a:effectLst/>
                <a:latin typeface="Arial" panose="020B0604020202020204" pitchFamily="34" charset="0"/>
              </a:rPr>
              <a:t>: Ein weiteres renommiertes Gut in Pauillac, das zur Gruppe gehört.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i="0" strike="noStrike" cap="none" normalizeH="0" baseline="0" dirty="0">
                <a:ln>
                  <a:noFill/>
                </a:ln>
                <a:effectLst/>
                <a:latin typeface="Arial" panose="020B0604020202020204" pitchFamily="34" charset="0"/>
              </a:rPr>
              <a:t>Domaine des </a:t>
            </a:r>
            <a:r>
              <a:rPr kumimoji="0" lang="de-DE" altLang="de-DE" i="0" strike="noStrike" cap="none" normalizeH="0" baseline="0" dirty="0" err="1">
                <a:ln>
                  <a:noFill/>
                </a:ln>
                <a:effectLst/>
                <a:latin typeface="Arial" panose="020B0604020202020204" pitchFamily="34" charset="0"/>
              </a:rPr>
              <a:t>Sénéchaux</a:t>
            </a:r>
            <a:r>
              <a:rPr kumimoji="0" lang="de-DE" altLang="de-DE" i="0" strike="noStrike" cap="none" normalizeH="0" baseline="0" dirty="0">
                <a:ln>
                  <a:noFill/>
                </a:ln>
                <a:effectLst/>
                <a:latin typeface="Arial" panose="020B0604020202020204" pitchFamily="34" charset="0"/>
              </a:rPr>
              <a:t> (Châteauneuf-du-Pape): Eine Erweiterung des Portfolios in das Rhonetal. </a:t>
            </a:r>
          </a:p>
          <a:p>
            <a:pPr marL="0" lvl="0" indent="0" eaLnBrk="0" fontAlgn="base" hangingPunct="0">
              <a:lnSpc>
                <a:spcPct val="100000"/>
              </a:lnSpc>
              <a:spcBef>
                <a:spcPct val="0"/>
              </a:spcBef>
              <a:spcAft>
                <a:spcPct val="0"/>
              </a:spcAft>
              <a:buFontTx/>
              <a:buChar char="•"/>
            </a:pPr>
            <a:r>
              <a:rPr lang="de-DE" dirty="0"/>
              <a:t>Internationale Kooperationen: Gemeinsam mit Jorge Roquette entstand das Projekt </a:t>
            </a:r>
            <a:r>
              <a:rPr lang="de-DE" dirty="0">
                <a:hlinkClick r:id="rId2">
                  <a:extLst>
                    <a:ext uri="{A12FA001-AC4F-418D-AE19-62706E023703}">
                      <ahyp:hlinkClr xmlns:ahyp="http://schemas.microsoft.com/office/drawing/2018/hyperlinkcolor" val="tx"/>
                    </a:ext>
                  </a:extLst>
                </a:hlinkClick>
              </a:rPr>
              <a:t>Roquette &amp; Cazes</a:t>
            </a:r>
            <a:r>
              <a:rPr lang="de-DE" dirty="0"/>
              <a:t> im portugiesischen </a:t>
            </a:r>
            <a:r>
              <a:rPr lang="de-DE" dirty="0" err="1"/>
              <a:t>Douro</a:t>
            </a:r>
            <a:r>
              <a:rPr lang="de-DE" dirty="0"/>
              <a:t>-Tal.</a:t>
            </a:r>
            <a:endParaRPr kumimoji="0" lang="de-DE" altLang="de-DE" i="0" strike="noStrike" cap="none" normalizeH="0" baseline="0" dirty="0">
              <a:ln>
                <a:noFill/>
              </a:ln>
              <a:effectLst/>
              <a:latin typeface="Arial" panose="020B0604020202020204" pitchFamily="34" charset="0"/>
            </a:endParaRPr>
          </a:p>
        </p:txBody>
      </p:sp>
      <p:pic>
        <p:nvPicPr>
          <p:cNvPr id="46083" name="Picture 3" descr="Famille JM CAZES |">
            <a:extLst>
              <a:ext uri="{FF2B5EF4-FFF2-40B4-BE49-F238E27FC236}">
                <a16:creationId xmlns:a16="http://schemas.microsoft.com/office/drawing/2014/main" id="{A80462B5-154E-CC59-B8E8-21CFDCD17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064" y="-248479"/>
            <a:ext cx="7652609" cy="2330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270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44E5B9-4397-0F70-11C6-CD82689599E3}"/>
              </a:ext>
            </a:extLst>
          </p:cNvPr>
          <p:cNvSpPr>
            <a:spLocks noGrp="1"/>
          </p:cNvSpPr>
          <p:nvPr>
            <p:ph type="title"/>
          </p:nvPr>
        </p:nvSpPr>
        <p:spPr/>
        <p:txBody>
          <a:bodyPr/>
          <a:lstStyle/>
          <a:p>
            <a:br>
              <a:rPr lang="de-AT" dirty="0"/>
            </a:br>
            <a:endParaRPr lang="de-AT" dirty="0"/>
          </a:p>
        </p:txBody>
      </p:sp>
      <p:sp>
        <p:nvSpPr>
          <p:cNvPr id="3" name="Inhaltsplatzhalter 2">
            <a:extLst>
              <a:ext uri="{FF2B5EF4-FFF2-40B4-BE49-F238E27FC236}">
                <a16:creationId xmlns:a16="http://schemas.microsoft.com/office/drawing/2014/main" id="{EC444920-E2F0-5284-B436-A842B3D55B18}"/>
              </a:ext>
            </a:extLst>
          </p:cNvPr>
          <p:cNvSpPr>
            <a:spLocks noGrp="1"/>
          </p:cNvSpPr>
          <p:nvPr>
            <p:ph idx="1"/>
          </p:nvPr>
        </p:nvSpPr>
        <p:spPr>
          <a:xfrm>
            <a:off x="690716" y="1027906"/>
            <a:ext cx="10515600" cy="4351338"/>
          </a:xfrm>
        </p:spPr>
        <p:txBody>
          <a:bodyPr/>
          <a:lstStyle/>
          <a:p>
            <a:r>
              <a:rPr lang="de-DE" dirty="0"/>
              <a:t>Sauternes südlicher Nachbar vom</a:t>
            </a:r>
            <a:r>
              <a:rPr lang="de-AT" b="1" dirty="0"/>
              <a:t> </a:t>
            </a:r>
            <a:r>
              <a:rPr lang="de-AT" dirty="0"/>
              <a:t>Château</a:t>
            </a:r>
            <a:r>
              <a:rPr lang="de-DE" dirty="0"/>
              <a:t> </a:t>
            </a:r>
            <a:r>
              <a:rPr lang="de-DE" dirty="0" err="1"/>
              <a:t>Yquem</a:t>
            </a:r>
            <a:endParaRPr lang="de-DE" dirty="0"/>
          </a:p>
          <a:p>
            <a:r>
              <a:rPr lang="de-DE" dirty="0"/>
              <a:t>128 ha</a:t>
            </a:r>
          </a:p>
          <a:p>
            <a:r>
              <a:rPr lang="de-DE" dirty="0"/>
              <a:t>Gründung 1766</a:t>
            </a:r>
          </a:p>
          <a:p>
            <a:r>
              <a:rPr lang="de-DE" dirty="0"/>
              <a:t>Premier Grand Cru Classe </a:t>
            </a:r>
            <a:r>
              <a:rPr lang="de-DE" dirty="0" err="1"/>
              <a:t>Bourdeaux</a:t>
            </a:r>
            <a:r>
              <a:rPr lang="de-DE" dirty="0"/>
              <a:t>-Klassifikation von 1855</a:t>
            </a:r>
          </a:p>
          <a:p>
            <a:r>
              <a:rPr lang="de-DE" dirty="0"/>
              <a:t>Als erstes Weingut der 1855 kl. Vollständig biozertifiziert</a:t>
            </a:r>
          </a:p>
          <a:p>
            <a:r>
              <a:rPr lang="de-DE" dirty="0"/>
              <a:t>Reben durchschnittlich 35-45 Jahre alt</a:t>
            </a:r>
          </a:p>
          <a:p>
            <a:r>
              <a:rPr lang="de-DE" dirty="0"/>
              <a:t>Bestockungsdichte von 6.600 Rebstöcken pro ha</a:t>
            </a:r>
          </a:p>
          <a:p>
            <a:endParaRPr lang="de-DE" dirty="0"/>
          </a:p>
          <a:p>
            <a:pPr marL="0" indent="0">
              <a:buNone/>
            </a:pPr>
            <a:endParaRPr lang="de-AT" dirty="0"/>
          </a:p>
        </p:txBody>
      </p:sp>
      <p:pic>
        <p:nvPicPr>
          <p:cNvPr id="1026" name="Picture 2" descr="2024 Le G de Château Guiraud | Mövenpick Wein Shop">
            <a:extLst>
              <a:ext uri="{FF2B5EF4-FFF2-40B4-BE49-F238E27FC236}">
                <a16:creationId xmlns:a16="http://schemas.microsoft.com/office/drawing/2014/main" id="{AB034099-081F-65B2-4160-8E4C70ED3E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716" y="4606925"/>
            <a:ext cx="10359973" cy="2251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65878304-5BF4-336E-A215-5584FE362E78}"/>
              </a:ext>
            </a:extLst>
          </p:cNvPr>
          <p:cNvSpPr txBox="1"/>
          <p:nvPr/>
        </p:nvSpPr>
        <p:spPr>
          <a:xfrm>
            <a:off x="3913239" y="242470"/>
            <a:ext cx="6096000" cy="646331"/>
          </a:xfrm>
          <a:prstGeom prst="rect">
            <a:avLst/>
          </a:prstGeom>
          <a:noFill/>
        </p:spPr>
        <p:txBody>
          <a:bodyPr wrap="square">
            <a:spAutoFit/>
          </a:bodyPr>
          <a:lstStyle/>
          <a:p>
            <a:r>
              <a:rPr lang="de-AT" sz="3600" b="1" dirty="0"/>
              <a:t>Château </a:t>
            </a:r>
            <a:r>
              <a:rPr lang="de-AT" sz="3600" b="1" dirty="0" err="1"/>
              <a:t>Guiraud</a:t>
            </a:r>
            <a:endParaRPr lang="de-AT" sz="3600" dirty="0"/>
          </a:p>
        </p:txBody>
      </p:sp>
      <p:pic>
        <p:nvPicPr>
          <p:cNvPr id="6146" name="Picture 2" descr="Château Guiraud - Döllerer Weinhaus">
            <a:extLst>
              <a:ext uri="{FF2B5EF4-FFF2-40B4-BE49-F238E27FC236}">
                <a16:creationId xmlns:a16="http://schemas.microsoft.com/office/drawing/2014/main" id="{002235BF-3ADE-C023-A5F5-B567DB23F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8471" y="86916"/>
            <a:ext cx="293370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8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BF9E3-00AB-210F-FCCD-4417FF165D8E}"/>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4FC045CF-D390-FC59-A15D-3B5D4F2CD2E6}"/>
              </a:ext>
            </a:extLst>
          </p:cNvPr>
          <p:cNvSpPr>
            <a:spLocks noGrp="1"/>
          </p:cNvSpPr>
          <p:nvPr>
            <p:ph idx="1"/>
          </p:nvPr>
        </p:nvSpPr>
        <p:spPr/>
        <p:txBody>
          <a:bodyPr/>
          <a:lstStyle/>
          <a:p>
            <a:endParaRPr lang="de-AT"/>
          </a:p>
        </p:txBody>
      </p:sp>
      <p:pic>
        <p:nvPicPr>
          <p:cNvPr id="37890" name="Picture 2" descr="Château Lynch-Bages - UGCB">
            <a:extLst>
              <a:ext uri="{FF2B5EF4-FFF2-40B4-BE49-F238E27FC236}">
                <a16:creationId xmlns:a16="http://schemas.microsoft.com/office/drawing/2014/main" id="{930F0667-9D53-47CC-09E3-E1671E7BB8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2012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3E5E5-6879-362F-6B64-40D6C11C927D}"/>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3A659AB0-03B0-B015-9ADE-2234C24DD899}"/>
              </a:ext>
            </a:extLst>
          </p:cNvPr>
          <p:cNvSpPr>
            <a:spLocks noGrp="1"/>
          </p:cNvSpPr>
          <p:nvPr>
            <p:ph idx="1"/>
          </p:nvPr>
        </p:nvSpPr>
        <p:spPr/>
        <p:txBody>
          <a:bodyPr/>
          <a:lstStyle/>
          <a:p>
            <a:endParaRPr lang="de-AT"/>
          </a:p>
        </p:txBody>
      </p:sp>
      <p:pic>
        <p:nvPicPr>
          <p:cNvPr id="54274" name="Picture 2" descr="Château Lynch Bages - Fremdenverkehrsamt Médoc-Vignoble">
            <a:extLst>
              <a:ext uri="{FF2B5EF4-FFF2-40B4-BE49-F238E27FC236}">
                <a16:creationId xmlns:a16="http://schemas.microsoft.com/office/drawing/2014/main" id="{45DCA1DB-06A3-399C-BCA3-2F5DE321B8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4548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33C43-9CC1-41FD-0CE1-1E2E5D0706A9}"/>
              </a:ext>
            </a:extLst>
          </p:cNvPr>
          <p:cNvSpPr>
            <a:spLocks noGrp="1"/>
          </p:cNvSpPr>
          <p:nvPr>
            <p:ph type="title"/>
          </p:nvPr>
        </p:nvSpPr>
        <p:spPr/>
        <p:txBody>
          <a:bodyPr>
            <a:normAutofit/>
          </a:bodyPr>
          <a:lstStyle/>
          <a:p>
            <a:r>
              <a:rPr lang="fr-FR" sz="3200" dirty="0"/>
              <a:t>Blanc de Lynch- </a:t>
            </a:r>
            <a:r>
              <a:rPr lang="fr-FR" sz="3200" dirty="0" err="1"/>
              <a:t>Bages</a:t>
            </a:r>
            <a:r>
              <a:rPr lang="fr-FR" sz="3200" dirty="0"/>
              <a:t> 2016 </a:t>
            </a:r>
            <a:endParaRPr lang="de-AT" sz="3200" dirty="0"/>
          </a:p>
        </p:txBody>
      </p:sp>
      <p:sp>
        <p:nvSpPr>
          <p:cNvPr id="3" name="Inhaltsplatzhalter 2">
            <a:extLst>
              <a:ext uri="{FF2B5EF4-FFF2-40B4-BE49-F238E27FC236}">
                <a16:creationId xmlns:a16="http://schemas.microsoft.com/office/drawing/2014/main" id="{976D90CE-C658-C79F-C1B9-76CA71C93A8A}"/>
              </a:ext>
            </a:extLst>
          </p:cNvPr>
          <p:cNvSpPr>
            <a:spLocks noGrp="1"/>
          </p:cNvSpPr>
          <p:nvPr>
            <p:ph idx="1"/>
          </p:nvPr>
        </p:nvSpPr>
        <p:spPr>
          <a:xfrm>
            <a:off x="50628" y="1550504"/>
            <a:ext cx="8051628" cy="5307496"/>
          </a:xfrm>
        </p:spPr>
        <p:txBody>
          <a:bodyPr>
            <a:normAutofit/>
          </a:bodyPr>
          <a:lstStyle/>
          <a:p>
            <a:r>
              <a:rPr lang="fr-FR" dirty="0"/>
              <a:t>52 % Sauvignon Blanc, 30 % Sémillon </a:t>
            </a:r>
            <a:r>
              <a:rPr lang="fr-FR" dirty="0" err="1"/>
              <a:t>und</a:t>
            </a:r>
            <a:r>
              <a:rPr lang="fr-FR" dirty="0"/>
              <a:t> 18 % Muscadelle</a:t>
            </a:r>
          </a:p>
          <a:p>
            <a:r>
              <a:rPr lang="fr-FR" dirty="0" err="1"/>
              <a:t>Alkoholgehalt</a:t>
            </a:r>
            <a:r>
              <a:rPr lang="fr-FR" dirty="0"/>
              <a:t> 13%</a:t>
            </a:r>
          </a:p>
          <a:p>
            <a:r>
              <a:rPr lang="de-DE" dirty="0"/>
              <a:t>reift für sechs Monate in Barriques,</a:t>
            </a:r>
          </a:p>
          <a:p>
            <a:r>
              <a:rPr lang="de-DE" dirty="0"/>
              <a:t> wobei etwa 50 % neues Holz zum Einsatz kamen</a:t>
            </a:r>
          </a:p>
          <a:p>
            <a:r>
              <a:rPr lang="de-DE" dirty="0"/>
              <a:t>120€</a:t>
            </a:r>
          </a:p>
          <a:p>
            <a:endParaRPr lang="de-AT" sz="2400" dirty="0"/>
          </a:p>
        </p:txBody>
      </p:sp>
      <p:pic>
        <p:nvPicPr>
          <p:cNvPr id="60418" name="Picture 2" descr="2016 Château Lynch-Bages Blanc de Lynch-Bages - CellarTracker">
            <a:extLst>
              <a:ext uri="{FF2B5EF4-FFF2-40B4-BE49-F238E27FC236}">
                <a16:creationId xmlns:a16="http://schemas.microsoft.com/office/drawing/2014/main" id="{968FEB53-B1F2-E31F-0F6D-F26F0F240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0455" y="0"/>
            <a:ext cx="32515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6163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4DF8B61-EE72-AE8D-9E74-C93B83322DD7}"/>
              </a:ext>
            </a:extLst>
          </p:cNvPr>
          <p:cNvSpPr>
            <a:spLocks noGrp="1"/>
          </p:cNvSpPr>
          <p:nvPr>
            <p:ph idx="1"/>
          </p:nvPr>
        </p:nvSpPr>
        <p:spPr>
          <a:xfrm>
            <a:off x="2945295" y="831711"/>
            <a:ext cx="6417366" cy="5171523"/>
          </a:xfrm>
        </p:spPr>
        <p:txBody>
          <a:bodyPr/>
          <a:lstStyle/>
          <a:p>
            <a:r>
              <a:rPr lang="en-US" dirty="0"/>
              <a:t>Blanc de Lynch-Bages 2016 is a pale-yellow </a:t>
            </a:r>
            <a:r>
              <a:rPr lang="en-US" dirty="0" err="1"/>
              <a:t>colour</a:t>
            </a:r>
            <a:r>
              <a:rPr lang="en-US" dirty="0"/>
              <a:t> with green hues and has a particularly expressive nose. The wine delivers lovely liveliness on the palate, offering complex aromas of peach and white fruit with exotic notes. It stands out for its freshness, characteristic of the vintage.</a:t>
            </a:r>
            <a:endParaRPr lang="de-AT" dirty="0"/>
          </a:p>
        </p:txBody>
      </p:sp>
      <p:pic>
        <p:nvPicPr>
          <p:cNvPr id="6" name="Picture 1">
            <a:extLst>
              <a:ext uri="{FF2B5EF4-FFF2-40B4-BE49-F238E27FC236}">
                <a16:creationId xmlns:a16="http://schemas.microsoft.com/office/drawing/2014/main" id="{A3E5F3FC-2DA0-658D-3E2D-83339A9158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2835" y="3944178"/>
            <a:ext cx="4857750" cy="1933575"/>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9D46481E-14FB-7978-BBFF-5E17C3ECE014}"/>
              </a:ext>
            </a:extLst>
          </p:cNvPr>
          <p:cNvSpPr txBox="1"/>
          <p:nvPr/>
        </p:nvSpPr>
        <p:spPr>
          <a:xfrm>
            <a:off x="3794262" y="4726299"/>
            <a:ext cx="6097656" cy="523220"/>
          </a:xfrm>
          <a:prstGeom prst="rect">
            <a:avLst/>
          </a:prstGeom>
          <a:noFill/>
        </p:spPr>
        <p:txBody>
          <a:bodyPr wrap="square">
            <a:spAutoFit/>
          </a:bodyPr>
          <a:lstStyle/>
          <a:p>
            <a:r>
              <a:rPr kumimoji="0" lang="de-DE" altLang="de-DE" sz="2800" b="0" i="0" u="none" strike="noStrike" cap="none" normalizeH="0" baseline="0" dirty="0">
                <a:ln>
                  <a:noFill/>
                </a:ln>
                <a:solidFill>
                  <a:schemeClr val="tx1"/>
                </a:solidFill>
                <a:effectLst/>
                <a:latin typeface="Arial" panose="020B0604020202020204" pitchFamily="34" charset="0"/>
              </a:rPr>
              <a:t>91–92 Punkte</a:t>
            </a:r>
            <a:endParaRPr lang="de-AT" sz="2800" dirty="0"/>
          </a:p>
        </p:txBody>
      </p:sp>
    </p:spTree>
    <p:extLst>
      <p:ext uri="{BB962C8B-B14F-4D97-AF65-F5344CB8AC3E}">
        <p14:creationId xmlns:p14="http://schemas.microsoft.com/office/powerpoint/2010/main" val="34167535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Vinotheque.ch - Online purchase of wines, champagnes, and spirits">
            <a:extLst>
              <a:ext uri="{FF2B5EF4-FFF2-40B4-BE49-F238E27FC236}">
                <a16:creationId xmlns:a16="http://schemas.microsoft.com/office/drawing/2014/main" id="{179B2AE8-DD3D-77EF-6B94-0710F2AF57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9778" y="365125"/>
            <a:ext cx="5715000" cy="17716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D5698C7-8FA9-A271-7248-1B753C61AFBC}"/>
              </a:ext>
            </a:extLst>
          </p:cNvPr>
          <p:cNvSpPr>
            <a:spLocks noGrp="1" noChangeArrowheads="1"/>
          </p:cNvSpPr>
          <p:nvPr>
            <p:ph idx="1"/>
          </p:nvPr>
        </p:nvSpPr>
        <p:spPr bwMode="auto">
          <a:xfrm>
            <a:off x="1434548" y="2957424"/>
            <a:ext cx="818640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a:ln>
                  <a:noFill/>
                </a:ln>
                <a:solidFill>
                  <a:schemeClr val="tx1"/>
                </a:solidFill>
                <a:effectLst/>
                <a:latin typeface="Arial" panose="020B0604020202020204" pitchFamily="34" charset="0"/>
              </a:rPr>
              <a:t>James Suckling:</a:t>
            </a:r>
            <a:r>
              <a:rPr kumimoji="0" lang="de-DE" altLang="de-DE" b="0" i="0" u="none" strike="noStrike" cap="none" normalizeH="0" baseline="0" dirty="0">
                <a:ln>
                  <a:noFill/>
                </a:ln>
                <a:solidFill>
                  <a:schemeClr val="tx1"/>
                </a:solidFill>
                <a:effectLst/>
                <a:latin typeface="Arial" panose="020B0604020202020204" pitchFamily="34" charset="0"/>
              </a:rPr>
              <a:t> 94 Punkte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a:ln>
                  <a:noFill/>
                </a:ln>
                <a:solidFill>
                  <a:schemeClr val="tx1"/>
                </a:solidFill>
                <a:effectLst/>
                <a:latin typeface="Arial" panose="020B0604020202020204" pitchFamily="34" charset="0"/>
              </a:rPr>
              <a:t>Decanter (Jane Anson):</a:t>
            </a:r>
            <a:r>
              <a:rPr kumimoji="0" lang="de-DE" altLang="de-DE" b="0" i="0" u="none" strike="noStrike" cap="none" normalizeH="0" baseline="0" dirty="0">
                <a:ln>
                  <a:noFill/>
                </a:ln>
                <a:solidFill>
                  <a:schemeClr val="tx1"/>
                </a:solidFill>
                <a:effectLst/>
                <a:latin typeface="Arial" panose="020B0604020202020204" pitchFamily="34" charset="0"/>
              </a:rPr>
              <a:t> 94 Punkte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a:ln>
                  <a:noFill/>
                </a:ln>
                <a:solidFill>
                  <a:schemeClr val="tx1"/>
                </a:solidFill>
                <a:effectLst/>
                <a:latin typeface="Arial" panose="020B0604020202020204" pitchFamily="34" charset="0"/>
              </a:rPr>
              <a:t>Robert </a:t>
            </a:r>
            <a:r>
              <a:rPr kumimoji="0" lang="de-DE" altLang="de-DE" b="1" i="0" u="none" strike="noStrike" cap="none" normalizeH="0" baseline="0" dirty="0" err="1">
                <a:ln>
                  <a:noFill/>
                </a:ln>
                <a:solidFill>
                  <a:schemeClr val="tx1"/>
                </a:solidFill>
                <a:effectLst/>
                <a:latin typeface="Arial" panose="020B0604020202020204" pitchFamily="34" charset="0"/>
              </a:rPr>
              <a:t>Parker’s</a:t>
            </a:r>
            <a:r>
              <a:rPr kumimoji="0" lang="de-DE" altLang="de-DE" b="1" i="0" u="none" strike="noStrike" cap="none" normalizeH="0" baseline="0" dirty="0">
                <a:ln>
                  <a:noFill/>
                </a:ln>
                <a:solidFill>
                  <a:schemeClr val="tx1"/>
                </a:solidFill>
                <a:effectLst/>
                <a:latin typeface="Arial" panose="020B0604020202020204" pitchFamily="34" charset="0"/>
              </a:rPr>
              <a:t> Wine Advocate:</a:t>
            </a:r>
            <a:r>
              <a:rPr kumimoji="0" lang="de-DE" altLang="de-DE" b="0" i="0" u="none" strike="noStrike" cap="none" normalizeH="0" baseline="0" dirty="0">
                <a:ln>
                  <a:noFill/>
                </a:ln>
                <a:solidFill>
                  <a:schemeClr val="tx1"/>
                </a:solidFill>
                <a:effectLst/>
                <a:latin typeface="Arial" panose="020B0604020202020204" pitchFamily="34" charset="0"/>
              </a:rPr>
              <a:t> 91–92 Punkte.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a:ln>
                  <a:noFill/>
                </a:ln>
                <a:solidFill>
                  <a:schemeClr val="tx1"/>
                </a:solidFill>
                <a:effectLst/>
                <a:latin typeface="Arial" panose="020B0604020202020204" pitchFamily="34" charset="0"/>
              </a:rPr>
              <a:t>Jancis Robinson:</a:t>
            </a:r>
            <a:r>
              <a:rPr kumimoji="0" lang="de-DE" altLang="de-DE" b="0" i="0" u="none" strike="noStrike" cap="none" normalizeH="0" baseline="0" dirty="0">
                <a:ln>
                  <a:noFill/>
                </a:ln>
                <a:solidFill>
                  <a:schemeClr val="tx1"/>
                </a:solidFill>
                <a:effectLst/>
                <a:latin typeface="Arial" panose="020B0604020202020204" pitchFamily="34" charset="0"/>
              </a:rPr>
              <a:t> 16,5/20 Punkte.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a:ln>
                  <a:noFill/>
                </a:ln>
                <a:solidFill>
                  <a:schemeClr val="tx1"/>
                </a:solidFill>
                <a:effectLst/>
                <a:latin typeface="Arial" panose="020B0604020202020204" pitchFamily="34" charset="0"/>
              </a:rPr>
              <a:t>Wine Enthusiast:</a:t>
            </a:r>
            <a:r>
              <a:rPr kumimoji="0" lang="de-DE" altLang="de-DE" b="0" i="0" u="none" strike="noStrike" cap="none" normalizeH="0" baseline="0" dirty="0">
                <a:ln>
                  <a:noFill/>
                </a:ln>
                <a:solidFill>
                  <a:schemeClr val="tx1"/>
                </a:solidFill>
                <a:effectLst/>
                <a:latin typeface="Arial" panose="020B0604020202020204" pitchFamily="34" charset="0"/>
              </a:rPr>
              <a:t> 90–93 Punkte. </a:t>
            </a:r>
          </a:p>
        </p:txBody>
      </p:sp>
    </p:spTree>
    <p:extLst>
      <p:ext uri="{BB962C8B-B14F-4D97-AF65-F5344CB8AC3E}">
        <p14:creationId xmlns:p14="http://schemas.microsoft.com/office/powerpoint/2010/main" val="17188033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9D4A83-79C0-1D56-3B68-0AA538DDA817}"/>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96590576-1E75-1CF4-7D48-75B181E92A6D}"/>
              </a:ext>
            </a:extLst>
          </p:cNvPr>
          <p:cNvSpPr>
            <a:spLocks noGrp="1"/>
          </p:cNvSpPr>
          <p:nvPr>
            <p:ph idx="1"/>
          </p:nvPr>
        </p:nvSpPr>
        <p:spPr/>
        <p:txBody>
          <a:bodyPr/>
          <a:lstStyle/>
          <a:p>
            <a:endParaRPr lang="de-AT"/>
          </a:p>
        </p:txBody>
      </p:sp>
      <p:pic>
        <p:nvPicPr>
          <p:cNvPr id="59394" name="Picture 2" descr="Chateau Lynch Bages - Lobenbergs">
            <a:extLst>
              <a:ext uri="{FF2B5EF4-FFF2-40B4-BE49-F238E27FC236}">
                <a16:creationId xmlns:a16="http://schemas.microsoft.com/office/drawing/2014/main" id="{FC5E3CDB-0119-D121-D58B-D92929FAF1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6814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C905CD-16FC-75B4-C7DC-A7201EE5E4DA}"/>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F948D4C9-56E2-196C-CE0B-D45C4CF84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ine Menge verwendeter Korken">
            <a:extLst>
              <a:ext uri="{FF2B5EF4-FFF2-40B4-BE49-F238E27FC236}">
                <a16:creationId xmlns:a16="http://schemas.microsoft.com/office/drawing/2014/main" id="{2534DFA9-9A7B-B088-4A32-CADCD280A7DC}"/>
              </a:ext>
            </a:extLst>
          </p:cNvPr>
          <p:cNvPicPr>
            <a:picLocks noChangeAspect="1"/>
          </p:cNvPicPr>
          <p:nvPr/>
        </p:nvPicPr>
        <p:blipFill>
          <a:blip r:embed="rId2">
            <a:alphaModFix amt="50000"/>
          </a:blip>
          <a:srcRect t="6774" r="-1" b="8935"/>
          <a:stretch>
            <a:fillRect/>
          </a:stretch>
        </p:blipFill>
        <p:spPr>
          <a:xfrm>
            <a:off x="20" y="10"/>
            <a:ext cx="12188930" cy="6857990"/>
          </a:xfrm>
          <a:prstGeom prst="rect">
            <a:avLst/>
          </a:prstGeom>
        </p:spPr>
      </p:pic>
      <p:sp>
        <p:nvSpPr>
          <p:cNvPr id="2" name="Titel 1">
            <a:extLst>
              <a:ext uri="{FF2B5EF4-FFF2-40B4-BE49-F238E27FC236}">
                <a16:creationId xmlns:a16="http://schemas.microsoft.com/office/drawing/2014/main" id="{3149CDCE-2CC2-98C8-B40C-1C28E6BCA6A2}"/>
              </a:ext>
            </a:extLst>
          </p:cNvPr>
          <p:cNvSpPr>
            <a:spLocks noGrp="1"/>
          </p:cNvSpPr>
          <p:nvPr>
            <p:ph type="title"/>
          </p:nvPr>
        </p:nvSpPr>
        <p:spPr>
          <a:xfrm>
            <a:off x="1524000" y="1122363"/>
            <a:ext cx="9144000" cy="3063240"/>
          </a:xfrm>
          <a:prstGeom prst="rect">
            <a:avLst/>
          </a:prstGeom>
        </p:spPr>
        <p:txBody>
          <a:bodyPr vert="horz" lIns="91440" tIns="45720" rIns="91440" bIns="45720" rtlCol="0" anchor="b">
            <a:normAutofit/>
          </a:bodyPr>
          <a:lstStyle/>
          <a:p>
            <a:pPr algn="ctr"/>
            <a:r>
              <a:rPr lang="en-US" sz="6600" dirty="0">
                <a:solidFill>
                  <a:schemeClr val="bg1"/>
                </a:solidFill>
              </a:rPr>
              <a:t>9. Wein</a:t>
            </a:r>
          </a:p>
        </p:txBody>
      </p:sp>
      <p:sp>
        <p:nvSpPr>
          <p:cNvPr id="29" name="sketchy line">
            <a:extLst>
              <a:ext uri="{FF2B5EF4-FFF2-40B4-BE49-F238E27FC236}">
                <a16:creationId xmlns:a16="http://schemas.microsoft.com/office/drawing/2014/main" id="{9FE46CEA-3110-6DC4-BC25-96F9D10A1E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06853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EAF4AB-2BEA-5752-4C8B-75E7B38529E7}"/>
              </a:ext>
            </a:extLst>
          </p:cNvPr>
          <p:cNvSpPr>
            <a:spLocks noGrp="1"/>
          </p:cNvSpPr>
          <p:nvPr>
            <p:ph type="title"/>
          </p:nvPr>
        </p:nvSpPr>
        <p:spPr>
          <a:xfrm>
            <a:off x="838200" y="414821"/>
            <a:ext cx="10515600" cy="1325563"/>
          </a:xfrm>
        </p:spPr>
        <p:txBody>
          <a:bodyPr/>
          <a:lstStyle/>
          <a:p>
            <a:pPr algn="ctr"/>
            <a:r>
              <a:rPr lang="de-AT" dirty="0"/>
              <a:t>Château Lamothe</a:t>
            </a:r>
          </a:p>
        </p:txBody>
      </p:sp>
      <p:sp>
        <p:nvSpPr>
          <p:cNvPr id="3" name="Inhaltsplatzhalter 2">
            <a:extLst>
              <a:ext uri="{FF2B5EF4-FFF2-40B4-BE49-F238E27FC236}">
                <a16:creationId xmlns:a16="http://schemas.microsoft.com/office/drawing/2014/main" id="{C8F08C8E-714F-F620-7742-40C835F9B43D}"/>
              </a:ext>
            </a:extLst>
          </p:cNvPr>
          <p:cNvSpPr>
            <a:spLocks noGrp="1"/>
          </p:cNvSpPr>
          <p:nvPr>
            <p:ph idx="1"/>
          </p:nvPr>
        </p:nvSpPr>
        <p:spPr/>
        <p:txBody>
          <a:bodyPr/>
          <a:lstStyle/>
          <a:p>
            <a:r>
              <a:rPr lang="de-DE" dirty="0" err="1"/>
              <a:t>Sauterness</a:t>
            </a:r>
            <a:endParaRPr lang="de-DE" dirty="0"/>
          </a:p>
          <a:p>
            <a:r>
              <a:rPr lang="de-AT" dirty="0" err="1"/>
              <a:t>Deuxième</a:t>
            </a:r>
            <a:r>
              <a:rPr lang="de-AT" dirty="0"/>
              <a:t> Cru </a:t>
            </a:r>
            <a:r>
              <a:rPr lang="de-AT" dirty="0" err="1"/>
              <a:t>Classé</a:t>
            </a:r>
            <a:r>
              <a:rPr lang="de-AT" dirty="0"/>
              <a:t> 1855 </a:t>
            </a:r>
          </a:p>
          <a:p>
            <a:r>
              <a:rPr lang="de-AT" dirty="0"/>
              <a:t>7 ha</a:t>
            </a:r>
          </a:p>
          <a:p>
            <a:r>
              <a:rPr lang="de-AT" dirty="0"/>
              <a:t>Durchschnittlich 40 Jahr alten Reben</a:t>
            </a:r>
          </a:p>
          <a:p>
            <a:r>
              <a:rPr lang="de-AT" dirty="0"/>
              <a:t>Top Archiv, auf das man zurückgreifen kann</a:t>
            </a:r>
          </a:p>
          <a:p>
            <a:r>
              <a:rPr lang="de-AT" dirty="0"/>
              <a:t>Haben auch sehr viele Schafe</a:t>
            </a:r>
          </a:p>
          <a:p>
            <a:r>
              <a:rPr lang="de-AT" dirty="0"/>
              <a:t>Familie Guignard</a:t>
            </a:r>
          </a:p>
          <a:p>
            <a:endParaRPr lang="de-AT" dirty="0"/>
          </a:p>
          <a:p>
            <a:endParaRPr lang="de-AT" dirty="0"/>
          </a:p>
        </p:txBody>
      </p:sp>
      <p:pic>
        <p:nvPicPr>
          <p:cNvPr id="66562" name="Picture 2" descr="Château Lamothe-Guignard - Wein direkt ab Hof kaufen | WirWinzer.de">
            <a:extLst>
              <a:ext uri="{FF2B5EF4-FFF2-40B4-BE49-F238E27FC236}">
                <a16:creationId xmlns:a16="http://schemas.microsoft.com/office/drawing/2014/main" id="{ED91A936-5370-53CF-E860-330F913615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0657" y="271117"/>
            <a:ext cx="3287091" cy="3287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3900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13D318-0184-DB21-6401-9D454F97137B}"/>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B0D6BC6C-482B-979F-4134-95BD76DA9F29}"/>
              </a:ext>
            </a:extLst>
          </p:cNvPr>
          <p:cNvSpPr>
            <a:spLocks noGrp="1"/>
          </p:cNvSpPr>
          <p:nvPr>
            <p:ph idx="1"/>
          </p:nvPr>
        </p:nvSpPr>
        <p:spPr>
          <a:xfrm>
            <a:off x="548308" y="5403712"/>
            <a:ext cx="10515600" cy="4351338"/>
          </a:xfrm>
        </p:spPr>
        <p:txBody>
          <a:bodyPr/>
          <a:lstStyle/>
          <a:p>
            <a:pPr algn="ctr"/>
            <a:r>
              <a:rPr lang="de-DE" dirty="0"/>
              <a:t>Familie </a:t>
            </a:r>
            <a:r>
              <a:rPr lang="de-AT" dirty="0"/>
              <a:t>Guignard</a:t>
            </a:r>
          </a:p>
        </p:txBody>
      </p:sp>
      <p:pic>
        <p:nvPicPr>
          <p:cNvPr id="73730" name="Picture 2" descr="Lamothe-Despujols - Lobenbergs">
            <a:extLst>
              <a:ext uri="{FF2B5EF4-FFF2-40B4-BE49-F238E27FC236}">
                <a16:creationId xmlns:a16="http://schemas.microsoft.com/office/drawing/2014/main" id="{2C9C797F-87EA-C905-59C8-336163D314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9982" y="277191"/>
            <a:ext cx="7252252" cy="4834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7523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80802A-2888-3341-FFB9-55F7999FC84E}"/>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0DA260B5-B82A-A54D-9241-6A3A1AAB6F80}"/>
              </a:ext>
            </a:extLst>
          </p:cNvPr>
          <p:cNvSpPr>
            <a:spLocks noGrp="1"/>
          </p:cNvSpPr>
          <p:nvPr>
            <p:ph idx="1"/>
          </p:nvPr>
        </p:nvSpPr>
        <p:spPr/>
        <p:txBody>
          <a:bodyPr/>
          <a:lstStyle/>
          <a:p>
            <a:endParaRPr lang="de-AT"/>
          </a:p>
        </p:txBody>
      </p:sp>
      <p:pic>
        <p:nvPicPr>
          <p:cNvPr id="61442" name="Picture 2" descr="Château Lamothe – Wikipedia">
            <a:extLst>
              <a:ext uri="{FF2B5EF4-FFF2-40B4-BE49-F238E27FC236}">
                <a16:creationId xmlns:a16="http://schemas.microsoft.com/office/drawing/2014/main" id="{74D0680B-E38F-1417-FB20-44AE3D6633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443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672E61-4072-8E2A-AB38-5ED759466717}"/>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DB1816F2-C360-D32B-5088-58AEF3C1223A}"/>
              </a:ext>
            </a:extLst>
          </p:cNvPr>
          <p:cNvSpPr>
            <a:spLocks noGrp="1"/>
          </p:cNvSpPr>
          <p:nvPr>
            <p:ph idx="1"/>
          </p:nvPr>
        </p:nvSpPr>
        <p:spPr/>
        <p:txBody>
          <a:bodyPr/>
          <a:lstStyle/>
          <a:p>
            <a:endParaRPr lang="de-AT" dirty="0"/>
          </a:p>
        </p:txBody>
      </p:sp>
      <p:pic>
        <p:nvPicPr>
          <p:cNvPr id="10242" name="Picture 2">
            <a:extLst>
              <a:ext uri="{FF2B5EF4-FFF2-40B4-BE49-F238E27FC236}">
                <a16:creationId xmlns:a16="http://schemas.microsoft.com/office/drawing/2014/main" id="{557B19BE-F7D6-AA76-3C43-5EAEFF974A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4510" y="181858"/>
            <a:ext cx="4707038" cy="6742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2490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CFF879-C020-135E-CBDB-D9D39E80D080}"/>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A0924B67-29D8-2865-93D4-A081F9486F53}"/>
              </a:ext>
            </a:extLst>
          </p:cNvPr>
          <p:cNvSpPr>
            <a:spLocks noGrp="1"/>
          </p:cNvSpPr>
          <p:nvPr>
            <p:ph idx="1"/>
          </p:nvPr>
        </p:nvSpPr>
        <p:spPr/>
        <p:txBody>
          <a:bodyPr/>
          <a:lstStyle/>
          <a:p>
            <a:endParaRPr lang="de-AT" dirty="0"/>
          </a:p>
        </p:txBody>
      </p:sp>
      <p:pic>
        <p:nvPicPr>
          <p:cNvPr id="67586" name="Picture 2" descr="Château Lamothe Guignard - La Gironde du Sud">
            <a:extLst>
              <a:ext uri="{FF2B5EF4-FFF2-40B4-BE49-F238E27FC236}">
                <a16:creationId xmlns:a16="http://schemas.microsoft.com/office/drawing/2014/main" id="{F5763BD3-C353-1EBC-A6F9-FD6345460D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25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9112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E20DC0-113F-7EF3-37F2-9EC3E622BB87}"/>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46BF3399-F86B-EC8D-CC6D-648FCA1522EF}"/>
              </a:ext>
            </a:extLst>
          </p:cNvPr>
          <p:cNvSpPr>
            <a:spLocks noGrp="1"/>
          </p:cNvSpPr>
          <p:nvPr>
            <p:ph idx="1"/>
          </p:nvPr>
        </p:nvSpPr>
        <p:spPr/>
        <p:txBody>
          <a:bodyPr/>
          <a:lstStyle/>
          <a:p>
            <a:endParaRPr lang="de-AT"/>
          </a:p>
        </p:txBody>
      </p:sp>
      <p:pic>
        <p:nvPicPr>
          <p:cNvPr id="68610" name="Picture 2" descr="Keine Fotobeschreibung verfügbar.">
            <a:extLst>
              <a:ext uri="{FF2B5EF4-FFF2-40B4-BE49-F238E27FC236}">
                <a16:creationId xmlns:a16="http://schemas.microsoft.com/office/drawing/2014/main" id="{125012D6-BD42-3E1C-FFAD-BAC2A366E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729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1627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A75287-DA60-915C-6D37-664E057781B0}"/>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71D0C379-3FF4-6551-0452-81231FDBE120}"/>
              </a:ext>
            </a:extLst>
          </p:cNvPr>
          <p:cNvSpPr>
            <a:spLocks noGrp="1"/>
          </p:cNvSpPr>
          <p:nvPr>
            <p:ph idx="1"/>
          </p:nvPr>
        </p:nvSpPr>
        <p:spPr/>
        <p:txBody>
          <a:bodyPr/>
          <a:lstStyle/>
          <a:p>
            <a:endParaRPr lang="de-AT"/>
          </a:p>
        </p:txBody>
      </p:sp>
      <p:pic>
        <p:nvPicPr>
          <p:cNvPr id="69634" name="Picture 2" descr="Keine Fotobeschreibung verfügbar.">
            <a:extLst>
              <a:ext uri="{FF2B5EF4-FFF2-40B4-BE49-F238E27FC236}">
                <a16:creationId xmlns:a16="http://schemas.microsoft.com/office/drawing/2014/main" id="{EF7440F9-036D-4B98-B27D-3A157A9F07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2701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B4B6A46-1595-C4A9-A5CF-0D87A3A62CFC}"/>
              </a:ext>
            </a:extLst>
          </p:cNvPr>
          <p:cNvSpPr>
            <a:spLocks noGrp="1"/>
          </p:cNvSpPr>
          <p:nvPr>
            <p:ph idx="1"/>
          </p:nvPr>
        </p:nvSpPr>
        <p:spPr/>
        <p:txBody>
          <a:bodyPr/>
          <a:lstStyle/>
          <a:p>
            <a:r>
              <a:rPr lang="de-AT" dirty="0" err="1"/>
              <a:t>Semillon</a:t>
            </a:r>
            <a:r>
              <a:rPr lang="de-AT" dirty="0"/>
              <a:t> 85%, Sauvignon Blanc 10%, </a:t>
            </a:r>
            <a:r>
              <a:rPr lang="de-AT" dirty="0" err="1"/>
              <a:t>Muscadelle</a:t>
            </a:r>
            <a:r>
              <a:rPr lang="de-AT" dirty="0"/>
              <a:t> 5%</a:t>
            </a:r>
          </a:p>
          <a:p>
            <a:r>
              <a:rPr lang="de-AT" dirty="0"/>
              <a:t>14%</a:t>
            </a:r>
          </a:p>
          <a:p>
            <a:r>
              <a:rPr lang="de-AT" dirty="0"/>
              <a:t>Preis Leistung Geheimtipp</a:t>
            </a:r>
          </a:p>
          <a:p>
            <a:r>
              <a:rPr lang="de-AT" dirty="0"/>
              <a:t>1988 sehr guter Jahrgang</a:t>
            </a:r>
          </a:p>
          <a:p>
            <a:r>
              <a:rPr lang="de-AT" dirty="0"/>
              <a:t>55 €</a:t>
            </a:r>
          </a:p>
          <a:p>
            <a:endParaRPr lang="de-AT" dirty="0"/>
          </a:p>
          <a:p>
            <a:endParaRPr lang="de-AT" dirty="0"/>
          </a:p>
        </p:txBody>
      </p:sp>
      <p:sp>
        <p:nvSpPr>
          <p:cNvPr id="4" name="Titel 1">
            <a:extLst>
              <a:ext uri="{FF2B5EF4-FFF2-40B4-BE49-F238E27FC236}">
                <a16:creationId xmlns:a16="http://schemas.microsoft.com/office/drawing/2014/main" id="{8B1CB432-7925-584F-C0E1-3DE1461870C3}"/>
              </a:ext>
            </a:extLst>
          </p:cNvPr>
          <p:cNvSpPr>
            <a:spLocks noGrp="1"/>
          </p:cNvSpPr>
          <p:nvPr>
            <p:ph type="title"/>
          </p:nvPr>
        </p:nvSpPr>
        <p:spPr>
          <a:xfrm>
            <a:off x="838200" y="365125"/>
            <a:ext cx="10515600" cy="1325563"/>
          </a:xfrm>
        </p:spPr>
        <p:txBody>
          <a:bodyPr/>
          <a:lstStyle/>
          <a:p>
            <a:r>
              <a:rPr lang="fr-FR" dirty="0"/>
              <a:t>Chateau Lamothe 2er Cru Classé 1988</a:t>
            </a:r>
            <a:br>
              <a:rPr lang="fr-FR" b="1" dirty="0"/>
            </a:br>
            <a:endParaRPr lang="de-AT" dirty="0"/>
          </a:p>
        </p:txBody>
      </p:sp>
      <p:pic>
        <p:nvPicPr>
          <p:cNvPr id="72706" name="Picture 2" descr="Chateau Lamothe 2er Cru Classé 1988 - Lobenbergs">
            <a:extLst>
              <a:ext uri="{FF2B5EF4-FFF2-40B4-BE49-F238E27FC236}">
                <a16:creationId xmlns:a16="http://schemas.microsoft.com/office/drawing/2014/main" id="{DD5F0205-1EDD-D96F-85F4-0E059694E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1438" y="188842"/>
            <a:ext cx="1609828" cy="6530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3000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E71A06D-18D7-977B-E244-81C6073D1C19}"/>
              </a:ext>
            </a:extLst>
          </p:cNvPr>
          <p:cNvSpPr>
            <a:spLocks noGrp="1"/>
          </p:cNvSpPr>
          <p:nvPr>
            <p:ph idx="1"/>
          </p:nvPr>
        </p:nvSpPr>
        <p:spPr>
          <a:xfrm>
            <a:off x="0" y="79512"/>
            <a:ext cx="5691808" cy="6857991"/>
          </a:xfrm>
        </p:spPr>
        <p:txBody>
          <a:bodyPr>
            <a:normAutofit fontScale="85000" lnSpcReduction="20000"/>
          </a:bodyPr>
          <a:lstStyle/>
          <a:p>
            <a:r>
              <a:rPr lang="de-DE" sz="3200" dirty="0"/>
              <a:t>Lamothe ist ein echter Sauternes-Geheimtipp und wird von Kennern insbesondere für sein weit zurückreichendes Archiv geschätzt, aus dem auch dieser 1988er stammt. 1988 – unter den letzten 50 Jahrgängen sicher eines DER größten Jahre überhaupt für Sauternes – bis Anfang 2025 unter optimalen Bedingungen im Château gelagert. Kommt in einem wunderbar schimmernden Gold ins Glas. Unheimlich elegant und komplex mit Noten von getrockneter Aprikose, heller Rosine, Bienenwachs, kandierter Orangenschale. Mit etwas Luft kommen immer mehr Aromen dazu. Ganz zarte Anklänge von Safran, Blütenhonig, ein Hauch gesalzenes Karamell, Tabak und sogar weißer Trüffel.</a:t>
            </a:r>
            <a:endParaRPr lang="de-AT" dirty="0"/>
          </a:p>
          <a:p>
            <a:r>
              <a:rPr lang="de-AT" dirty="0"/>
              <a:t>96/100 Heiner </a:t>
            </a:r>
            <a:r>
              <a:rPr lang="de-AT" dirty="0" err="1"/>
              <a:t>Lobenberg</a:t>
            </a:r>
            <a:endParaRPr lang="de-AT" dirty="0"/>
          </a:p>
        </p:txBody>
      </p:sp>
      <p:pic>
        <p:nvPicPr>
          <p:cNvPr id="6" name="Picture 4" descr="Heiner Lobenberg - Rolling Pin.Convention Germany">
            <a:extLst>
              <a:ext uri="{FF2B5EF4-FFF2-40B4-BE49-F238E27FC236}">
                <a16:creationId xmlns:a16="http://schemas.microsoft.com/office/drawing/2014/main" id="{902F9156-655B-CC62-3F60-5AF1C71E0C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9001"/>
          <a:stretch>
            <a:fillRect/>
          </a:stretch>
        </p:blipFill>
        <p:spPr bwMode="auto">
          <a:xfrm>
            <a:off x="6095999" y="10"/>
            <a:ext cx="6095999"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0169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A5F585-5D55-9104-99CB-AB23CE3AD071}"/>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57094419-A729-DD45-1C82-64B820A64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ine Menge verwendeter Korken">
            <a:extLst>
              <a:ext uri="{FF2B5EF4-FFF2-40B4-BE49-F238E27FC236}">
                <a16:creationId xmlns:a16="http://schemas.microsoft.com/office/drawing/2014/main" id="{76402EB0-D48B-303F-C0F4-227F72D4C221}"/>
              </a:ext>
            </a:extLst>
          </p:cNvPr>
          <p:cNvPicPr>
            <a:picLocks noChangeAspect="1"/>
          </p:cNvPicPr>
          <p:nvPr/>
        </p:nvPicPr>
        <p:blipFill>
          <a:blip r:embed="rId2">
            <a:alphaModFix amt="50000"/>
          </a:blip>
          <a:srcRect t="6774" r="-1" b="8935"/>
          <a:stretch>
            <a:fillRect/>
          </a:stretch>
        </p:blipFill>
        <p:spPr>
          <a:xfrm>
            <a:off x="20" y="10"/>
            <a:ext cx="12188930" cy="6857990"/>
          </a:xfrm>
          <a:prstGeom prst="rect">
            <a:avLst/>
          </a:prstGeom>
        </p:spPr>
      </p:pic>
      <p:sp>
        <p:nvSpPr>
          <p:cNvPr id="2" name="Titel 1">
            <a:extLst>
              <a:ext uri="{FF2B5EF4-FFF2-40B4-BE49-F238E27FC236}">
                <a16:creationId xmlns:a16="http://schemas.microsoft.com/office/drawing/2014/main" id="{532B1C88-32B4-E1A1-073D-7AD4AD7BA711}"/>
              </a:ext>
            </a:extLst>
          </p:cNvPr>
          <p:cNvSpPr>
            <a:spLocks noGrp="1"/>
          </p:cNvSpPr>
          <p:nvPr>
            <p:ph type="title"/>
          </p:nvPr>
        </p:nvSpPr>
        <p:spPr>
          <a:xfrm>
            <a:off x="1524000" y="1122363"/>
            <a:ext cx="9144000" cy="3063240"/>
          </a:xfrm>
          <a:prstGeom prst="rect">
            <a:avLst/>
          </a:prstGeom>
        </p:spPr>
        <p:txBody>
          <a:bodyPr vert="horz" lIns="91440" tIns="45720" rIns="91440" bIns="45720" rtlCol="0" anchor="b">
            <a:normAutofit/>
          </a:bodyPr>
          <a:lstStyle/>
          <a:p>
            <a:pPr algn="ctr"/>
            <a:r>
              <a:rPr lang="en-US" sz="6600" dirty="0">
                <a:solidFill>
                  <a:schemeClr val="bg1"/>
                </a:solidFill>
              </a:rPr>
              <a:t>10. Wein</a:t>
            </a:r>
          </a:p>
        </p:txBody>
      </p:sp>
      <p:sp>
        <p:nvSpPr>
          <p:cNvPr id="29" name="sketchy line">
            <a:extLst>
              <a:ext uri="{FF2B5EF4-FFF2-40B4-BE49-F238E27FC236}">
                <a16:creationId xmlns:a16="http://schemas.microsoft.com/office/drawing/2014/main" id="{94AFAB30-7062-8E0A-EADF-D2CF0E293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69636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64646-77C8-B37A-6241-88D8355098C7}"/>
              </a:ext>
            </a:extLst>
          </p:cNvPr>
          <p:cNvSpPr>
            <a:spLocks noGrp="1"/>
          </p:cNvSpPr>
          <p:nvPr>
            <p:ph type="title"/>
          </p:nvPr>
        </p:nvSpPr>
        <p:spPr/>
        <p:txBody>
          <a:bodyPr/>
          <a:lstStyle/>
          <a:p>
            <a:pPr algn="ctr"/>
            <a:r>
              <a:rPr lang="de-AT" dirty="0"/>
              <a:t>Château </a:t>
            </a:r>
            <a:r>
              <a:rPr lang="de-AT" dirty="0" err="1"/>
              <a:t>Climens</a:t>
            </a:r>
            <a:r>
              <a:rPr lang="de-AT" dirty="0"/>
              <a:t> </a:t>
            </a:r>
          </a:p>
        </p:txBody>
      </p:sp>
      <p:sp>
        <p:nvSpPr>
          <p:cNvPr id="3" name="Inhaltsplatzhalter 2">
            <a:extLst>
              <a:ext uri="{FF2B5EF4-FFF2-40B4-BE49-F238E27FC236}">
                <a16:creationId xmlns:a16="http://schemas.microsoft.com/office/drawing/2014/main" id="{ABBCD06A-98D7-9F41-8121-8835AA943480}"/>
              </a:ext>
            </a:extLst>
          </p:cNvPr>
          <p:cNvSpPr>
            <a:spLocks noGrp="1"/>
          </p:cNvSpPr>
          <p:nvPr>
            <p:ph idx="1"/>
          </p:nvPr>
        </p:nvSpPr>
        <p:spPr>
          <a:xfrm>
            <a:off x="699052" y="1253331"/>
            <a:ext cx="10515600" cy="5239544"/>
          </a:xfrm>
        </p:spPr>
        <p:txBody>
          <a:bodyPr>
            <a:normAutofit/>
          </a:bodyPr>
          <a:lstStyle/>
          <a:p>
            <a:r>
              <a:rPr lang="de-AT" dirty="0"/>
              <a:t>Barsac</a:t>
            </a:r>
          </a:p>
          <a:p>
            <a:r>
              <a:rPr lang="de-AT" dirty="0"/>
              <a:t>Premier Cru </a:t>
            </a:r>
            <a:r>
              <a:rPr lang="de-AT" dirty="0" err="1"/>
              <a:t>Classé</a:t>
            </a:r>
            <a:endParaRPr lang="de-DE" dirty="0"/>
          </a:p>
          <a:p>
            <a:r>
              <a:rPr lang="de-DE" dirty="0"/>
              <a:t>„Seigneur de </a:t>
            </a:r>
            <a:r>
              <a:rPr lang="de-DE" dirty="0" err="1"/>
              <a:t>Barsac</a:t>
            </a:r>
            <a:r>
              <a:rPr lang="de-DE" dirty="0"/>
              <a:t>“ (Herr von Barsac)</a:t>
            </a:r>
          </a:p>
          <a:p>
            <a:r>
              <a:rPr lang="de-AT" dirty="0"/>
              <a:t>Seit 2010 Biodynamisch und Demeter zertifiziert</a:t>
            </a:r>
          </a:p>
          <a:p>
            <a:r>
              <a:rPr lang="de-AT" dirty="0"/>
              <a:t>Erste Erwähnung im 16. Jahrhundert</a:t>
            </a:r>
          </a:p>
          <a:p>
            <a:r>
              <a:rPr lang="de-AT" dirty="0"/>
              <a:t>30 ha</a:t>
            </a:r>
          </a:p>
          <a:p>
            <a:r>
              <a:rPr lang="de-AT" dirty="0"/>
              <a:t>Baut nur </a:t>
            </a:r>
            <a:r>
              <a:rPr lang="de-AT" dirty="0" err="1"/>
              <a:t>Semillon</a:t>
            </a:r>
            <a:r>
              <a:rPr lang="de-AT" dirty="0"/>
              <a:t> an</a:t>
            </a:r>
          </a:p>
          <a:p>
            <a:r>
              <a:rPr lang="de-AT" dirty="0"/>
              <a:t>Kalk mit aufgelagerten Sanden</a:t>
            </a:r>
          </a:p>
          <a:p>
            <a:r>
              <a:rPr lang="de-AT" dirty="0"/>
              <a:t>Früherer Besitzer Lucien Lurton</a:t>
            </a:r>
          </a:p>
          <a:p>
            <a:r>
              <a:rPr lang="de-AT" dirty="0"/>
              <a:t>Seit 2022 Familie Moitry</a:t>
            </a:r>
          </a:p>
          <a:p>
            <a:endParaRPr lang="de-AT" dirty="0"/>
          </a:p>
          <a:p>
            <a:endParaRPr lang="de-AT" dirty="0"/>
          </a:p>
          <a:p>
            <a:endParaRPr lang="de-AT" dirty="0"/>
          </a:p>
          <a:p>
            <a:endParaRPr lang="de-AT" dirty="0"/>
          </a:p>
        </p:txBody>
      </p:sp>
      <p:pic>
        <p:nvPicPr>
          <p:cNvPr id="87042" name="Picture 2" descr="Château Climens">
            <a:extLst>
              <a:ext uri="{FF2B5EF4-FFF2-40B4-BE49-F238E27FC236}">
                <a16:creationId xmlns:a16="http://schemas.microsoft.com/office/drawing/2014/main" id="{97CFAF4F-8D71-85F8-4258-6C87DEA252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8809" y="98771"/>
            <a:ext cx="3511826" cy="2985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01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EB0F34-A28A-DBCD-9A44-6CE54A954B92}"/>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F5081C8E-E4DA-F338-E2FB-2E9EC64D9FDD}"/>
              </a:ext>
            </a:extLst>
          </p:cNvPr>
          <p:cNvSpPr>
            <a:spLocks noGrp="1"/>
          </p:cNvSpPr>
          <p:nvPr>
            <p:ph idx="1"/>
          </p:nvPr>
        </p:nvSpPr>
        <p:spPr>
          <a:xfrm>
            <a:off x="2413241" y="5699125"/>
            <a:ext cx="7007708" cy="988737"/>
          </a:xfrm>
        </p:spPr>
        <p:txBody>
          <a:bodyPr/>
          <a:lstStyle/>
          <a:p>
            <a:pPr algn="ctr"/>
            <a:r>
              <a:rPr lang="de-AT" dirty="0"/>
              <a:t>Lucien Lurton (1925–2023)</a:t>
            </a:r>
          </a:p>
        </p:txBody>
      </p:sp>
      <p:pic>
        <p:nvPicPr>
          <p:cNvPr id="80898" name="Picture 2" descr="Lucien LURTON, figure de la viticulture bordelaise est décédé">
            <a:extLst>
              <a:ext uri="{FF2B5EF4-FFF2-40B4-BE49-F238E27FC236}">
                <a16:creationId xmlns:a16="http://schemas.microsoft.com/office/drawing/2014/main" id="{410E5129-0A95-727B-014A-12D7B3DBCE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8283" y="274983"/>
            <a:ext cx="3857625"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9726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E98C7069-5EF0-EE35-1AB3-405803E1BBFB}"/>
              </a:ext>
            </a:extLst>
          </p:cNvPr>
          <p:cNvSpPr>
            <a:spLocks noGrp="1" noChangeArrowheads="1"/>
          </p:cNvSpPr>
          <p:nvPr>
            <p:ph idx="1"/>
          </p:nvPr>
        </p:nvSpPr>
        <p:spPr bwMode="auto">
          <a:xfrm>
            <a:off x="109331" y="2778256"/>
            <a:ext cx="1158748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00000"/>
              </a:lnSpc>
              <a:spcBef>
                <a:spcPct val="0"/>
              </a:spcBef>
              <a:spcAft>
                <a:spcPct val="0"/>
              </a:spcAft>
              <a:buFontTx/>
              <a:buChar char="•"/>
            </a:pPr>
            <a:r>
              <a:rPr lang="de-DE" altLang="de-DE" b="1" dirty="0">
                <a:latin typeface="Arial" panose="020B0604020202020204" pitchFamily="34" charset="0"/>
              </a:rPr>
              <a:t>Château </a:t>
            </a:r>
            <a:r>
              <a:rPr lang="de-DE" altLang="de-DE" b="1" dirty="0" err="1">
                <a:latin typeface="Arial" panose="020B0604020202020204" pitchFamily="34" charset="0"/>
              </a:rPr>
              <a:t>Climens</a:t>
            </a:r>
            <a:r>
              <a:rPr lang="de-DE" altLang="de-DE" dirty="0">
                <a:latin typeface="Arial" panose="020B0604020202020204" pitchFamily="34" charset="0"/>
              </a:rPr>
              <a:t>: Premier Cru in </a:t>
            </a:r>
            <a:r>
              <a:rPr lang="de-DE" altLang="de-DE" dirty="0" err="1">
                <a:latin typeface="Arial" panose="020B0604020202020204" pitchFamily="34" charset="0"/>
              </a:rPr>
              <a:t>Barsac</a:t>
            </a:r>
            <a:r>
              <a:rPr lang="de-DE" altLang="de-DE" dirty="0">
                <a:latin typeface="Arial" panose="020B0604020202020204" pitchFamily="34" charset="0"/>
              </a:rPr>
              <a:t>, bekannt für seine edelsüßen Weine.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a:ln>
                  <a:noFill/>
                </a:ln>
                <a:solidFill>
                  <a:schemeClr val="tx1"/>
                </a:solidFill>
                <a:effectLst/>
                <a:latin typeface="Arial" panose="020B0604020202020204" pitchFamily="34" charset="0"/>
              </a:rPr>
              <a:t>Château Brane-</a:t>
            </a:r>
            <a:r>
              <a:rPr kumimoji="0" lang="de-DE" altLang="de-DE" b="1" i="0" u="none" strike="noStrike" cap="none" normalizeH="0" baseline="0" dirty="0" err="1">
                <a:ln>
                  <a:noFill/>
                </a:ln>
                <a:solidFill>
                  <a:schemeClr val="tx1"/>
                </a:solidFill>
                <a:effectLst/>
                <a:latin typeface="Arial" panose="020B0604020202020204" pitchFamily="34" charset="0"/>
              </a:rPr>
              <a:t>Cantenac</a:t>
            </a:r>
            <a:r>
              <a:rPr kumimoji="0" lang="de-DE" altLang="de-DE" b="0" i="0" u="none" strike="noStrike" cap="none" normalizeH="0" baseline="0" dirty="0">
                <a:ln>
                  <a:noFill/>
                </a:ln>
                <a:solidFill>
                  <a:schemeClr val="tx1"/>
                </a:solidFill>
                <a:effectLst/>
                <a:latin typeface="Arial" panose="020B0604020202020204" pitchFamily="34" charset="0"/>
              </a:rPr>
              <a:t>: Deuxième Cru in Margaux,</a:t>
            </a:r>
          </a:p>
          <a:p>
            <a:pPr marL="0" marR="0" lvl="0" indent="0" algn="l" defTabSz="914400" rtl="0" eaLnBrk="0" fontAlgn="base" latinLnBrk="0" hangingPunct="0">
              <a:lnSpc>
                <a:spcPct val="100000"/>
              </a:lnSpc>
              <a:spcBef>
                <a:spcPct val="0"/>
              </a:spcBef>
              <a:spcAft>
                <a:spcPct val="0"/>
              </a:spcAft>
              <a:buClrTx/>
              <a:buSzTx/>
              <a:buNone/>
              <a:tabLst/>
            </a:pPr>
            <a:r>
              <a:rPr kumimoji="0" lang="de-DE" altLang="de-DE" b="0" i="0" u="none" strike="noStrike" cap="none" normalizeH="0" baseline="0" dirty="0">
                <a:ln>
                  <a:noFill/>
                </a:ln>
                <a:solidFill>
                  <a:schemeClr val="tx1"/>
                </a:solidFill>
                <a:effectLst/>
                <a:latin typeface="Arial" panose="020B0604020202020204" pitchFamily="34" charset="0"/>
              </a:rPr>
              <a:t>das er 1954 übernahm und nach schweren Frostschäden 1956 wieder aufbaute.</a:t>
            </a:r>
          </a:p>
          <a:p>
            <a:pPr marL="0" lvl="0" indent="0" eaLnBrk="0" fontAlgn="base" hangingPunct="0">
              <a:lnSpc>
                <a:spcPct val="100000"/>
              </a:lnSpc>
              <a:spcBef>
                <a:spcPct val="0"/>
              </a:spcBef>
              <a:spcAft>
                <a:spcPct val="0"/>
              </a:spcAft>
              <a:buFontTx/>
              <a:buChar char="•"/>
            </a:pPr>
            <a:r>
              <a:rPr kumimoji="0" lang="de-DE" altLang="de-DE" b="1" i="0" u="none" strike="noStrike" cap="none" normalizeH="0" baseline="0" dirty="0">
                <a:ln>
                  <a:noFill/>
                </a:ln>
                <a:solidFill>
                  <a:schemeClr val="tx1"/>
                </a:solidFill>
                <a:effectLst/>
                <a:latin typeface="Arial" panose="020B0604020202020204" pitchFamily="34" charset="0"/>
              </a:rPr>
              <a:t>Château Durfort-Vivens</a:t>
            </a:r>
            <a:r>
              <a:rPr kumimoji="0" lang="de-DE" altLang="de-DE" b="0" i="0" u="none" strike="noStrike" cap="none" normalizeH="0" baseline="0" dirty="0">
                <a:ln>
                  <a:noFill/>
                </a:ln>
                <a:solidFill>
                  <a:schemeClr val="tx1"/>
                </a:solidFill>
                <a:effectLst/>
                <a:latin typeface="Arial" panose="020B0604020202020204" pitchFamily="34" charset="0"/>
              </a:rPr>
              <a:t>: </a:t>
            </a:r>
            <a:r>
              <a:rPr lang="de-DE" altLang="de-DE" dirty="0">
                <a:latin typeface="Arial" panose="020B0604020202020204" pitchFamily="34" charset="0"/>
              </a:rPr>
              <a:t>Deuxième Cru Weingut </a:t>
            </a:r>
            <a:r>
              <a:rPr kumimoji="0" lang="de-DE" altLang="de-DE" b="0" i="0" u="none" strike="noStrike" cap="none" normalizeH="0" baseline="0" dirty="0">
                <a:ln>
                  <a:noFill/>
                </a:ln>
                <a:solidFill>
                  <a:schemeClr val="tx1"/>
                </a:solidFill>
                <a:effectLst/>
                <a:latin typeface="Arial" panose="020B0604020202020204" pitchFamily="34" charset="0"/>
              </a:rPr>
              <a:t>in Margaux, das er 1961 kaufte.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a:ln>
                  <a:noFill/>
                </a:ln>
                <a:solidFill>
                  <a:schemeClr val="tx1"/>
                </a:solidFill>
                <a:effectLst/>
                <a:latin typeface="Arial" panose="020B0604020202020204" pitchFamily="34" charset="0"/>
              </a:rPr>
              <a:t>Château </a:t>
            </a:r>
            <a:r>
              <a:rPr kumimoji="0" lang="de-DE" altLang="de-DE" b="1" i="0" u="none" strike="noStrike" cap="none" normalizeH="0" baseline="0" dirty="0" err="1">
                <a:ln>
                  <a:noFill/>
                </a:ln>
                <a:solidFill>
                  <a:schemeClr val="tx1"/>
                </a:solidFill>
                <a:effectLst/>
                <a:latin typeface="Arial" panose="020B0604020202020204" pitchFamily="34" charset="0"/>
              </a:rPr>
              <a:t>Desmirail</a:t>
            </a:r>
            <a:r>
              <a:rPr kumimoji="0" lang="de-DE" altLang="de-DE" b="0" i="0" u="none" strike="noStrike" cap="none" normalizeH="0" baseline="0" dirty="0">
                <a:ln>
                  <a:noFill/>
                </a:ln>
                <a:solidFill>
                  <a:schemeClr val="tx1"/>
                </a:solidFill>
                <a:effectLst/>
                <a:latin typeface="Arial" panose="020B0604020202020204" pitchFamily="34" charset="0"/>
              </a:rPr>
              <a:t>: </a:t>
            </a:r>
            <a:r>
              <a:rPr kumimoji="0" lang="de-DE" altLang="de-DE" b="0" i="0" u="none" strike="noStrike" cap="none" normalizeH="0" baseline="0" dirty="0" err="1">
                <a:ln>
                  <a:noFill/>
                </a:ln>
                <a:solidFill>
                  <a:schemeClr val="tx1"/>
                </a:solidFill>
                <a:effectLst/>
                <a:latin typeface="Arial" panose="020B0604020202020204" pitchFamily="34" charset="0"/>
              </a:rPr>
              <a:t>Troisieme</a:t>
            </a:r>
            <a:r>
              <a:rPr kumimoji="0" lang="de-DE" altLang="de-DE" b="0" i="0" u="none" strike="noStrike" cap="none" normalizeH="0" baseline="0" dirty="0">
                <a:ln>
                  <a:noFill/>
                </a:ln>
                <a:solidFill>
                  <a:schemeClr val="tx1"/>
                </a:solidFill>
                <a:effectLst/>
                <a:latin typeface="Arial" panose="020B0604020202020204" pitchFamily="34" charset="0"/>
              </a:rPr>
              <a:t> Cru Classe in Margaux, das er 1980 wieder zum Leben erweckte. </a:t>
            </a:r>
          </a:p>
        </p:txBody>
      </p:sp>
      <p:sp>
        <p:nvSpPr>
          <p:cNvPr id="5" name="Textfeld 4">
            <a:extLst>
              <a:ext uri="{FF2B5EF4-FFF2-40B4-BE49-F238E27FC236}">
                <a16:creationId xmlns:a16="http://schemas.microsoft.com/office/drawing/2014/main" id="{7F74D4F9-B352-EBB2-1CEE-4088793EB241}"/>
              </a:ext>
            </a:extLst>
          </p:cNvPr>
          <p:cNvSpPr txBox="1"/>
          <p:nvPr/>
        </p:nvSpPr>
        <p:spPr>
          <a:xfrm>
            <a:off x="1331071" y="964192"/>
            <a:ext cx="4572000" cy="1077218"/>
          </a:xfrm>
          <a:prstGeom prst="rect">
            <a:avLst/>
          </a:prstGeom>
          <a:noFill/>
        </p:spPr>
        <p:txBody>
          <a:bodyPr wrap="square" rtlCol="0">
            <a:spAutoFit/>
          </a:bodyPr>
          <a:lstStyle/>
          <a:p>
            <a:pPr algn="ctr"/>
            <a:r>
              <a:rPr lang="de-DE" sz="3200" dirty="0" err="1"/>
              <a:t>Portofolio</a:t>
            </a:r>
            <a:r>
              <a:rPr lang="de-DE" sz="3200" dirty="0"/>
              <a:t> an Weingütern von Lucian Lurton</a:t>
            </a:r>
            <a:endParaRPr lang="de-AT" sz="3200" dirty="0"/>
          </a:p>
        </p:txBody>
      </p:sp>
      <p:pic>
        <p:nvPicPr>
          <p:cNvPr id="81923" name="Picture 3" descr="marcottage toutes les actualités">
            <a:extLst>
              <a:ext uri="{FF2B5EF4-FFF2-40B4-BE49-F238E27FC236}">
                <a16:creationId xmlns:a16="http://schemas.microsoft.com/office/drawing/2014/main" id="{A3D8ACA5-BFB6-D2C0-515C-9983EACFF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7330" y="0"/>
            <a:ext cx="4260574" cy="2840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9453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98FE72-E97B-28F5-D35D-CBB3072CC785}"/>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E270A0A5-49DC-2EFC-0725-562B81EBEF03}"/>
              </a:ext>
            </a:extLst>
          </p:cNvPr>
          <p:cNvSpPr>
            <a:spLocks noGrp="1"/>
          </p:cNvSpPr>
          <p:nvPr>
            <p:ph idx="1"/>
          </p:nvPr>
        </p:nvSpPr>
        <p:spPr>
          <a:xfrm>
            <a:off x="659295" y="5864087"/>
            <a:ext cx="7600122" cy="879406"/>
          </a:xfrm>
        </p:spPr>
        <p:txBody>
          <a:bodyPr/>
          <a:lstStyle/>
          <a:p>
            <a:r>
              <a:rPr lang="de-DE" dirty="0"/>
              <a:t>Neue Besitzer Familie Moitry </a:t>
            </a:r>
            <a:endParaRPr lang="de-AT" dirty="0"/>
          </a:p>
        </p:txBody>
      </p:sp>
      <p:pic>
        <p:nvPicPr>
          <p:cNvPr id="82948" name="Picture 4" descr="Sauternes : Le prestigieux château Climens a changé de main et veut  développer une gamme de blancs secs">
            <a:extLst>
              <a:ext uri="{FF2B5EF4-FFF2-40B4-BE49-F238E27FC236}">
                <a16:creationId xmlns:a16="http://schemas.microsoft.com/office/drawing/2014/main" id="{E630282B-0536-099B-7712-E9B6ED705D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81701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2871</Words>
  <Application>Microsoft Office PowerPoint</Application>
  <PresentationFormat>Breitbild</PresentationFormat>
  <Paragraphs>454</Paragraphs>
  <Slides>102</Slides>
  <Notes>40</Notes>
  <HiddenSlides>10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102</vt:i4>
      </vt:variant>
    </vt:vector>
  </HeadingPairs>
  <TitlesOfParts>
    <vt:vector size="106" baseType="lpstr">
      <vt:lpstr>Aptos</vt:lpstr>
      <vt:lpstr>Aptos Display</vt:lpstr>
      <vt:lpstr>Arial</vt:lpstr>
      <vt:lpstr>Office</vt:lpstr>
      <vt:lpstr>PowerPoint-Präsentation</vt:lpstr>
      <vt:lpstr>PowerPoint-Präsentation</vt:lpstr>
      <vt:lpstr>PowerPoint-Präsentation</vt:lpstr>
      <vt:lpstr>PowerPoint-Präsentation</vt:lpstr>
      <vt:lpstr>Bis 2021 zugelassene weiße Rebsorten</vt:lpstr>
      <vt:lpstr>Antwort auf den Klimawandel, zugelassen seit 2021</vt:lpstr>
      <vt:lpstr>1. Wein</vt:lpstr>
      <vt:lpstr> </vt:lpstr>
      <vt:lpstr>PowerPoint-Präsentation</vt:lpstr>
      <vt:lpstr>PowerPoint-Präsentation</vt:lpstr>
      <vt:lpstr>Investoren</vt:lpstr>
      <vt:lpstr>PowerPoint-Präsentation</vt:lpstr>
      <vt:lpstr>"G" de Guiraud Bordeaux Blanc Sec 2024</vt:lpstr>
      <vt:lpstr>2. Wein</vt:lpstr>
      <vt:lpstr>Château d'Aiguilhe</vt:lpstr>
      <vt:lpstr>PowerPoint-Präsentation</vt:lpstr>
      <vt:lpstr>Stephan Neipperg </vt:lpstr>
      <vt:lpstr>PowerPoint-Präsentation</vt:lpstr>
      <vt:lpstr>PowerPoint-Präsentation</vt:lpstr>
      <vt:lpstr>PowerPoint-Präsentation</vt:lpstr>
      <vt:lpstr>PowerPoint-Präsentation</vt:lpstr>
      <vt:lpstr>3. Wein</vt:lpstr>
      <vt:lpstr>Château de Piote</vt:lpstr>
      <vt:lpstr>PowerPoint-Präsentation</vt:lpstr>
      <vt:lpstr>PowerPoint-Präsentation</vt:lpstr>
      <vt:lpstr>PowerPoint-Präsentation</vt:lpstr>
      <vt:lpstr>Vin de Potes Blanc Sec 2021</vt:lpstr>
      <vt:lpstr>PowerPoint-Präsentation</vt:lpstr>
      <vt:lpstr>Colombard </vt:lpstr>
      <vt:lpstr>4. Wein</vt:lpstr>
      <vt:lpstr>Chateau La Tour Blanche </vt:lpstr>
      <vt:lpstr>Daniel Osiris (ursprünglich Iffla)</vt:lpstr>
      <vt:lpstr>PowerPoint-Präsentation</vt:lpstr>
      <vt:lpstr>PowerPoint-Präsentation</vt:lpstr>
      <vt:lpstr>PowerPoint-Präsentation</vt:lpstr>
      <vt:lpstr>Leonie du Chateau La Tour Blanche 2022  </vt:lpstr>
      <vt:lpstr>PowerPoint-Präsentation</vt:lpstr>
      <vt:lpstr>5. Wein</vt:lpstr>
      <vt:lpstr>Château Rieussec</vt:lpstr>
      <vt:lpstr>Baron de Rothschild (Lafite)</vt:lpstr>
      <vt:lpstr>PowerPoint-Präsentation</vt:lpstr>
      <vt:lpstr>PowerPoint-Präsentation</vt:lpstr>
      <vt:lpstr>PowerPoint-Präsentation</vt:lpstr>
      <vt:lpstr>PowerPoint-Präsentation</vt:lpstr>
      <vt:lpstr>"R de Rieussec" Bordeaux Blanc AOC 2023 </vt:lpstr>
      <vt:lpstr>PowerPoint-Präsentation</vt:lpstr>
      <vt:lpstr>6. Wein</vt:lpstr>
      <vt:lpstr>Château Fieuzal </vt:lpstr>
      <vt:lpstr>PowerPoint-Präsentation</vt:lpstr>
      <vt:lpstr>PowerPoint-Präsentation</vt:lpstr>
      <vt:lpstr>PowerPoint-Präsentation</vt:lpstr>
      <vt:lpstr>PowerPoint-Präsentation</vt:lpstr>
      <vt:lpstr>PowerPoint-Präsentation</vt:lpstr>
      <vt:lpstr>Château de Fieuzal Blanc 2012</vt:lpstr>
      <vt:lpstr>PowerPoint-Präsentation</vt:lpstr>
      <vt:lpstr>PowerPoint-Präsentation</vt:lpstr>
      <vt:lpstr>6. Wein</vt:lpstr>
      <vt:lpstr>Clos des Lunes</vt:lpstr>
      <vt:lpstr>PowerPoint-Präsentation</vt:lpstr>
      <vt:lpstr>PowerPoint-Präsentation</vt:lpstr>
      <vt:lpstr>PowerPoint-Präsentation</vt:lpstr>
      <vt:lpstr>PowerPoint-Präsentation</vt:lpstr>
      <vt:lpstr>Nur 3 unterschiedliche Weine </vt:lpstr>
      <vt:lpstr>Lune d Argent</vt:lpstr>
      <vt:lpstr>Bon appétit, mit Clos de Lunes und Olivier Bernard von Domaine Chevalier </vt:lpstr>
      <vt:lpstr>7. Wein</vt:lpstr>
      <vt:lpstr>Domaine de Chevalier</vt:lpstr>
      <vt:lpstr>PowerPoint-Präsentation</vt:lpstr>
      <vt:lpstr>PowerPoint-Präsentation</vt:lpstr>
      <vt:lpstr>PowerPoint-Präsentation</vt:lpstr>
      <vt:lpstr>PowerPoint-Präsentation</vt:lpstr>
      <vt:lpstr>Domaine de Chevalier blanc 2016 </vt:lpstr>
      <vt:lpstr>PowerPoint-Präsentation</vt:lpstr>
      <vt:lpstr>James Suckling: 98 Punkte Wine Enthusiast: 97 Punkte Decanter: 96 Punkte Wine Spectator: 94 Punkte Falstaff: 93 Punkte </vt:lpstr>
      <vt:lpstr>8. Wein</vt:lpstr>
      <vt:lpstr>Château Lynch-Bages</vt:lpstr>
      <vt:lpstr>PowerPoint-Präsentation</vt:lpstr>
      <vt:lpstr>PowerPoint-Präsentation</vt:lpstr>
      <vt:lpstr>PowerPoint-Präsentation</vt:lpstr>
      <vt:lpstr>PowerPoint-Präsentation</vt:lpstr>
      <vt:lpstr>PowerPoint-Präsentation</vt:lpstr>
      <vt:lpstr>Blanc de Lynch- Bages 2016 </vt:lpstr>
      <vt:lpstr>PowerPoint-Präsentation</vt:lpstr>
      <vt:lpstr>PowerPoint-Präsentation</vt:lpstr>
      <vt:lpstr>PowerPoint-Präsentation</vt:lpstr>
      <vt:lpstr>9. Wein</vt:lpstr>
      <vt:lpstr>Château Lamothe</vt:lpstr>
      <vt:lpstr>PowerPoint-Präsentation</vt:lpstr>
      <vt:lpstr>PowerPoint-Präsentation</vt:lpstr>
      <vt:lpstr>PowerPoint-Präsentation</vt:lpstr>
      <vt:lpstr>PowerPoint-Präsentation</vt:lpstr>
      <vt:lpstr>PowerPoint-Präsentation</vt:lpstr>
      <vt:lpstr>Chateau Lamothe 2er Cru Classé 1988 </vt:lpstr>
      <vt:lpstr>PowerPoint-Präsentation</vt:lpstr>
      <vt:lpstr>10. Wein</vt:lpstr>
      <vt:lpstr>Château Climens </vt:lpstr>
      <vt:lpstr>PowerPoint-Präsentation</vt:lpstr>
      <vt:lpstr>PowerPoint-Präsentation</vt:lpstr>
      <vt:lpstr>PowerPoint-Präsentation</vt:lpstr>
      <vt:lpstr>PowerPoint-Präsentation</vt:lpstr>
      <vt:lpstr>Château Climens 1962</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Fabian Certov</dc:creator>
  <cp:lastModifiedBy>Hubert Ache</cp:lastModifiedBy>
  <cp:revision>3</cp:revision>
  <dcterms:created xsi:type="dcterms:W3CDTF">2026-04-14T07:53:50Z</dcterms:created>
  <dcterms:modified xsi:type="dcterms:W3CDTF">2026-05-01T11:02:54Z</dcterms:modified>
</cp:coreProperties>
</file>