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60" r:id="rId3"/>
    <p:sldId id="257" r:id="rId4"/>
    <p:sldId id="323" r:id="rId5"/>
    <p:sldId id="322" r:id="rId6"/>
    <p:sldId id="259" r:id="rId7"/>
    <p:sldId id="345" r:id="rId8"/>
    <p:sldId id="361" r:id="rId9"/>
    <p:sldId id="261" r:id="rId10"/>
    <p:sldId id="332" r:id="rId11"/>
    <p:sldId id="350" r:id="rId12"/>
    <p:sldId id="362" r:id="rId13"/>
    <p:sldId id="351" r:id="rId14"/>
    <p:sldId id="363" r:id="rId15"/>
    <p:sldId id="352" r:id="rId16"/>
    <p:sldId id="364" r:id="rId17"/>
    <p:sldId id="353" r:id="rId18"/>
    <p:sldId id="354" r:id="rId19"/>
    <p:sldId id="356" r:id="rId20"/>
    <p:sldId id="357" r:id="rId21"/>
    <p:sldId id="358" r:id="rId22"/>
    <p:sldId id="359" r:id="rId23"/>
    <p:sldId id="365" r:id="rId24"/>
    <p:sldId id="360" r:id="rId25"/>
    <p:sldId id="367" r:id="rId26"/>
    <p:sldId id="366" r:id="rId27"/>
    <p:sldId id="279" r:id="rId28"/>
    <p:sldId id="281" r:id="rId29"/>
    <p:sldId id="336" r:id="rId30"/>
    <p:sldId id="287" r:id="rId31"/>
    <p:sldId id="282" r:id="rId32"/>
    <p:sldId id="390" r:id="rId33"/>
    <p:sldId id="283" r:id="rId34"/>
    <p:sldId id="330" r:id="rId35"/>
    <p:sldId id="369" r:id="rId36"/>
    <p:sldId id="368" r:id="rId37"/>
    <p:sldId id="284" r:id="rId38"/>
    <p:sldId id="285" r:id="rId39"/>
    <p:sldId id="286" r:id="rId40"/>
    <p:sldId id="288" r:id="rId41"/>
    <p:sldId id="337" r:id="rId42"/>
    <p:sldId id="289" r:id="rId43"/>
    <p:sldId id="370" r:id="rId44"/>
    <p:sldId id="291" r:id="rId45"/>
    <p:sldId id="338" r:id="rId46"/>
    <p:sldId id="375" r:id="rId47"/>
    <p:sldId id="331" r:id="rId48"/>
    <p:sldId id="292" r:id="rId49"/>
    <p:sldId id="293" r:id="rId50"/>
    <p:sldId id="371" r:id="rId51"/>
    <p:sldId id="302" r:id="rId52"/>
    <p:sldId id="372" r:id="rId53"/>
    <p:sldId id="303" r:id="rId54"/>
    <p:sldId id="304" r:id="rId55"/>
    <p:sldId id="305" r:id="rId56"/>
    <p:sldId id="307" r:id="rId57"/>
    <p:sldId id="341" r:id="rId58"/>
    <p:sldId id="308" r:id="rId59"/>
    <p:sldId id="373" r:id="rId60"/>
    <p:sldId id="309" r:id="rId61"/>
    <p:sldId id="374" r:id="rId62"/>
    <p:sldId id="310" r:id="rId63"/>
    <p:sldId id="342" r:id="rId64"/>
    <p:sldId id="376" r:id="rId65"/>
    <p:sldId id="383" r:id="rId66"/>
    <p:sldId id="384" r:id="rId67"/>
    <p:sldId id="387" r:id="rId68"/>
    <p:sldId id="318" r:id="rId69"/>
    <p:sldId id="320" r:id="rId70"/>
    <p:sldId id="343" r:id="rId71"/>
    <p:sldId id="377" r:id="rId72"/>
    <p:sldId id="378" r:id="rId73"/>
    <p:sldId id="388" r:id="rId74"/>
    <p:sldId id="317" r:id="rId75"/>
    <p:sldId id="379" r:id="rId76"/>
    <p:sldId id="382" r:id="rId77"/>
    <p:sldId id="389" r:id="rId78"/>
    <p:sldId id="381" r:id="rId79"/>
    <p:sldId id="386" r:id="rId80"/>
    <p:sldId id="380" r:id="rId81"/>
    <p:sldId id="385" r:id="rId8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94"/>
    <p:restoredTop sz="75098"/>
  </p:normalViewPr>
  <p:slideViewPr>
    <p:cSldViewPr snapToGrid="0" snapToObjects="1">
      <p:cViewPr varScale="1">
        <p:scale>
          <a:sx n="180" d="100"/>
          <a:sy n="180" d="100"/>
        </p:scale>
        <p:origin x="21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39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Spanien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Schweiz das </a:t>
            </a:r>
            <a:r>
              <a:rPr dirty="0" err="1"/>
              <a:t>zweithöchste</a:t>
            </a:r>
            <a:r>
              <a:rPr dirty="0"/>
              <a:t> Land </a:t>
            </a:r>
            <a:r>
              <a:rPr dirty="0" err="1"/>
              <a:t>Europas</a:t>
            </a:r>
            <a:r>
              <a:rPr dirty="0"/>
              <a:t> –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Durchschnittshöhe</a:t>
            </a:r>
            <a:r>
              <a:rPr dirty="0"/>
              <a:t> von 660 </a:t>
            </a:r>
            <a:r>
              <a:rPr dirty="0" err="1"/>
              <a:t>Metern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Höhe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kein</a:t>
            </a:r>
            <a:r>
              <a:rPr dirty="0"/>
              <a:t> Zufall für den </a:t>
            </a:r>
            <a:r>
              <a:rPr dirty="0" err="1"/>
              <a:t>Weinbau</a:t>
            </a:r>
            <a:r>
              <a:rPr dirty="0"/>
              <a:t>: </a:t>
            </a:r>
            <a:endParaRPr lang="de-DE" dirty="0"/>
          </a:p>
          <a:p>
            <a:endParaRPr lang="de-AT" dirty="0"/>
          </a:p>
          <a:p>
            <a:r>
              <a:rPr dirty="0"/>
              <a:t>Sie </a:t>
            </a:r>
            <a:r>
              <a:rPr dirty="0" err="1"/>
              <a:t>schafft</a:t>
            </a:r>
            <a:r>
              <a:rPr dirty="0"/>
              <a:t> die </a:t>
            </a:r>
            <a:r>
              <a:rPr dirty="0" err="1"/>
              <a:t>Temperaturschwankungen</a:t>
            </a:r>
            <a:r>
              <a:rPr dirty="0"/>
              <a:t>, die </a:t>
            </a:r>
            <a:r>
              <a:rPr dirty="0" err="1"/>
              <a:t>wir</a:t>
            </a:r>
            <a:r>
              <a:rPr dirty="0"/>
              <a:t> für elegante, </a:t>
            </a:r>
            <a:r>
              <a:rPr dirty="0" err="1"/>
              <a:t>langlebige</a:t>
            </a:r>
            <a:r>
              <a:rPr dirty="0"/>
              <a:t> Weine </a:t>
            </a:r>
            <a:r>
              <a:rPr dirty="0" err="1"/>
              <a:t>brauchen</a:t>
            </a:r>
            <a:r>
              <a:rPr dirty="0"/>
              <a:t>. Heute Abend </a:t>
            </a:r>
            <a:r>
              <a:rPr dirty="0" err="1"/>
              <a:t>erkunden</a:t>
            </a:r>
            <a:r>
              <a:rPr dirty="0"/>
              <a:t> </a:t>
            </a:r>
            <a:r>
              <a:rPr dirty="0" err="1"/>
              <a:t>wir</a:t>
            </a:r>
            <a:r>
              <a:rPr dirty="0"/>
              <a:t>, was </a:t>
            </a:r>
            <a:r>
              <a:rPr dirty="0" err="1"/>
              <a:t>passiert</a:t>
            </a:r>
            <a:r>
              <a:rPr dirty="0"/>
              <a:t>, </a:t>
            </a:r>
            <a:r>
              <a:rPr dirty="0" err="1"/>
              <a:t>wenn</a:t>
            </a:r>
            <a:r>
              <a:rPr dirty="0"/>
              <a:t> </a:t>
            </a:r>
            <a:r>
              <a:rPr dirty="0" err="1"/>
              <a:t>alte</a:t>
            </a:r>
            <a:r>
              <a:rPr dirty="0"/>
              <a:t> Reben auf </a:t>
            </a:r>
            <a:r>
              <a:rPr dirty="0" err="1"/>
              <a:t>Hochlagen</a:t>
            </a:r>
            <a:r>
              <a:rPr dirty="0"/>
              <a:t> </a:t>
            </a:r>
            <a:r>
              <a:rPr dirty="0" err="1"/>
              <a:t>treffen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Nur </a:t>
            </a:r>
            <a:r>
              <a:rPr dirty="0" err="1"/>
              <a:t>wenige</a:t>
            </a:r>
            <a:r>
              <a:rPr dirty="0"/>
              <a:t> </a:t>
            </a:r>
            <a:r>
              <a:rPr dirty="0" err="1"/>
              <a:t>hundert</a:t>
            </a:r>
            <a:r>
              <a:rPr dirty="0"/>
              <a:t> </a:t>
            </a:r>
            <a:r>
              <a:rPr dirty="0" err="1"/>
              <a:t>Flaschen</a:t>
            </a:r>
            <a:r>
              <a:rPr dirty="0"/>
              <a:t> dieses Sekts </a:t>
            </a:r>
            <a:r>
              <a:rPr dirty="0" err="1"/>
              <a:t>werden</a:t>
            </a:r>
            <a:r>
              <a:rPr dirty="0"/>
              <a:t> pro Jahr </a:t>
            </a:r>
            <a:r>
              <a:rPr dirty="0" err="1"/>
              <a:t>produziert</a:t>
            </a:r>
            <a:r>
              <a:rPr dirty="0"/>
              <a:t> – </a:t>
            </a:r>
            <a:r>
              <a:rPr dirty="0" err="1"/>
              <a:t>jede</a:t>
            </a:r>
            <a:r>
              <a:rPr dirty="0"/>
              <a:t> </a:t>
            </a:r>
            <a:r>
              <a:rPr dirty="0" err="1"/>
              <a:t>davon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Unikat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Die Zero Dosage </a:t>
            </a:r>
            <a:r>
              <a:rPr dirty="0" err="1"/>
              <a:t>bedeutet</a:t>
            </a:r>
            <a:r>
              <a:rPr dirty="0"/>
              <a:t>: </a:t>
            </a:r>
            <a:r>
              <a:rPr dirty="0" err="1"/>
              <a:t>kein</a:t>
            </a:r>
            <a:r>
              <a:rPr dirty="0"/>
              <a:t> Zucker </a:t>
            </a:r>
            <a:r>
              <a:rPr dirty="0" err="1"/>
              <a:t>nach</a:t>
            </a:r>
            <a:r>
              <a:rPr dirty="0"/>
              <a:t> der </a:t>
            </a:r>
            <a:r>
              <a:rPr dirty="0" err="1"/>
              <a:t>Degorgierung</a:t>
            </a:r>
            <a:r>
              <a:rPr dirty="0"/>
              <a:t>, </a:t>
            </a:r>
            <a:r>
              <a:rPr dirty="0" err="1"/>
              <a:t>nur</a:t>
            </a:r>
            <a:r>
              <a:rPr dirty="0"/>
              <a:t> die </a:t>
            </a:r>
            <a:r>
              <a:rPr dirty="0" err="1"/>
              <a:t>natürliche</a:t>
            </a:r>
            <a:r>
              <a:rPr dirty="0"/>
              <a:t> </a:t>
            </a:r>
            <a:r>
              <a:rPr dirty="0" err="1"/>
              <a:t>Säure</a:t>
            </a:r>
            <a:r>
              <a:rPr dirty="0"/>
              <a:t> der </a:t>
            </a:r>
            <a:r>
              <a:rPr dirty="0" err="1"/>
              <a:t>Vigiriega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/>
              <a:t> </a:t>
            </a:r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mineralisch</a:t>
            </a:r>
            <a:r>
              <a:rPr dirty="0"/>
              <a:t>, </a:t>
            </a:r>
            <a:r>
              <a:rPr dirty="0" err="1"/>
              <a:t>salzig</a:t>
            </a:r>
            <a:r>
              <a:rPr dirty="0"/>
              <a:t>,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Perlage</a:t>
            </a:r>
            <a:r>
              <a:rPr dirty="0"/>
              <a:t> so </a:t>
            </a:r>
            <a:r>
              <a:rPr dirty="0" err="1"/>
              <a:t>fein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Seide – das </a:t>
            </a:r>
            <a:r>
              <a:rPr dirty="0" err="1"/>
              <a:t>sind</a:t>
            </a:r>
            <a:r>
              <a:rPr dirty="0"/>
              <a:t> die 1.280 Meter </a:t>
            </a:r>
            <a:r>
              <a:rPr dirty="0" err="1"/>
              <a:t>Höhe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Zwei Weine einschenken: </a:t>
            </a:r>
          </a:p>
          <a:p>
            <a:endParaRPr lang="de-DE" dirty="0"/>
          </a:p>
          <a:p>
            <a:endParaRPr lang="de-DE" dirty="0"/>
          </a:p>
          <a:p>
            <a:r>
              <a:rPr dirty="0"/>
              <a:t>Wir </a:t>
            </a:r>
            <a:r>
              <a:rPr dirty="0" err="1"/>
              <a:t>verlassen</a:t>
            </a:r>
            <a:r>
              <a:rPr dirty="0"/>
              <a:t> </a:t>
            </a:r>
            <a:r>
              <a:rPr dirty="0" err="1"/>
              <a:t>Andalusien</a:t>
            </a:r>
            <a:r>
              <a:rPr dirty="0"/>
              <a:t> und </a:t>
            </a:r>
            <a:r>
              <a:rPr dirty="0" err="1"/>
              <a:t>reisen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Spaniens</a:t>
            </a:r>
            <a:r>
              <a:rPr dirty="0"/>
              <a:t> </a:t>
            </a:r>
            <a:r>
              <a:rPr dirty="0" err="1"/>
              <a:t>atlantischen</a:t>
            </a:r>
            <a:r>
              <a:rPr dirty="0"/>
              <a:t> </a:t>
            </a:r>
            <a:r>
              <a:rPr dirty="0" err="1"/>
              <a:t>Hochlagen</a:t>
            </a:r>
            <a:r>
              <a:rPr dirty="0"/>
              <a:t> –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. </a:t>
            </a:r>
            <a:r>
              <a:rPr lang="de-DE" dirty="0"/>
              <a:t>V</a:t>
            </a:r>
            <a:r>
              <a:rPr dirty="0" err="1"/>
              <a:t>ulkanische</a:t>
            </a:r>
            <a:r>
              <a:rPr dirty="0"/>
              <a:t> </a:t>
            </a:r>
            <a:r>
              <a:rPr dirty="0" err="1"/>
              <a:t>Böden</a:t>
            </a:r>
            <a:r>
              <a:rPr dirty="0"/>
              <a:t>, </a:t>
            </a:r>
            <a:r>
              <a:rPr dirty="0" err="1"/>
              <a:t>Atlantikklima</a:t>
            </a:r>
            <a:r>
              <a:rPr dirty="0"/>
              <a:t> und Reben, die die </a:t>
            </a:r>
            <a:r>
              <a:rPr dirty="0" err="1"/>
              <a:t>Reblaus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kennengelernt</a:t>
            </a:r>
            <a:r>
              <a:rPr dirty="0"/>
              <a:t> </a:t>
            </a:r>
            <a:r>
              <a:rPr dirty="0" err="1"/>
              <a:t>haben</a:t>
            </a:r>
            <a:r>
              <a:rPr dirty="0"/>
              <a:t>. Zwei </a:t>
            </a:r>
            <a:r>
              <a:rPr dirty="0" err="1"/>
              <a:t>Inseln</a:t>
            </a:r>
            <a:r>
              <a:rPr dirty="0"/>
              <a:t>, </a:t>
            </a:r>
            <a:r>
              <a:rPr dirty="0" err="1"/>
              <a:t>zwei</a:t>
            </a:r>
            <a:r>
              <a:rPr dirty="0"/>
              <a:t> Winzer, </a:t>
            </a:r>
            <a:r>
              <a:rPr dirty="0" err="1"/>
              <a:t>zwei</a:t>
            </a:r>
            <a:r>
              <a:rPr dirty="0"/>
              <a:t> </a:t>
            </a:r>
            <a:r>
              <a:rPr dirty="0" err="1"/>
              <a:t>Charaktere</a:t>
            </a:r>
            <a:r>
              <a:rPr dirty="0"/>
              <a:t> – </a:t>
            </a:r>
            <a:r>
              <a:rPr dirty="0" err="1"/>
              <a:t>Teneriffa</a:t>
            </a:r>
            <a:r>
              <a:rPr dirty="0"/>
              <a:t> und La Palma.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6D4BC-A6C9-63DA-A3F5-56DE2F02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A993E-DDFC-4EFE-F734-01D989056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ein Bild aus dem letzten Urlaub, Man sieht unten ein Weingut und dahinter die Berglandschaft.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7139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Das Valle de la </a:t>
            </a:r>
            <a:r>
              <a:rPr dirty="0" err="1"/>
              <a:t>Orotava</a:t>
            </a:r>
            <a:r>
              <a:rPr dirty="0"/>
              <a:t> </a:t>
            </a:r>
            <a:r>
              <a:rPr dirty="0" err="1"/>
              <a:t>liegt</a:t>
            </a:r>
            <a:r>
              <a:rPr dirty="0"/>
              <a:t> auf den </a:t>
            </a:r>
            <a:r>
              <a:rPr dirty="0" err="1"/>
              <a:t>Nordhängen</a:t>
            </a:r>
            <a:r>
              <a:rPr dirty="0"/>
              <a:t> des Teide – </a:t>
            </a:r>
            <a:r>
              <a:rPr dirty="0" err="1"/>
              <a:t>Europas</a:t>
            </a:r>
            <a:r>
              <a:rPr dirty="0"/>
              <a:t> </a:t>
            </a:r>
            <a:r>
              <a:rPr dirty="0" err="1"/>
              <a:t>höchstem</a:t>
            </a:r>
            <a:r>
              <a:rPr dirty="0"/>
              <a:t> Vulkan </a:t>
            </a:r>
            <a:r>
              <a:rPr dirty="0" err="1"/>
              <a:t>mit</a:t>
            </a:r>
            <a:r>
              <a:rPr dirty="0"/>
              <a:t> 3.718 </a:t>
            </a:r>
            <a:r>
              <a:rPr dirty="0" err="1"/>
              <a:t>Metern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Die </a:t>
            </a:r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steigen</a:t>
            </a:r>
            <a:r>
              <a:rPr dirty="0"/>
              <a:t> von der </a:t>
            </a:r>
            <a:r>
              <a:rPr dirty="0" err="1"/>
              <a:t>Küste</a:t>
            </a:r>
            <a:r>
              <a:rPr dirty="0"/>
              <a:t> auf </a:t>
            </a:r>
            <a:r>
              <a:rPr dirty="0" err="1"/>
              <a:t>über</a:t>
            </a:r>
            <a:r>
              <a:rPr dirty="0"/>
              <a:t> 1.000 Meter </a:t>
            </a:r>
            <a:r>
              <a:rPr dirty="0" err="1"/>
              <a:t>hinauf</a:t>
            </a:r>
            <a:r>
              <a:rPr dirty="0"/>
              <a:t>; </a:t>
            </a:r>
            <a:r>
              <a:rPr dirty="0" err="1"/>
              <a:t>atlantische</a:t>
            </a:r>
            <a:r>
              <a:rPr dirty="0"/>
              <a:t> </a:t>
            </a:r>
            <a:r>
              <a:rPr dirty="0" err="1"/>
              <a:t>Passatwinde</a:t>
            </a:r>
            <a:r>
              <a:rPr dirty="0"/>
              <a:t> </a:t>
            </a:r>
            <a:r>
              <a:rPr dirty="0" err="1"/>
              <a:t>kühlen</a:t>
            </a:r>
            <a:r>
              <a:rPr dirty="0"/>
              <a:t> die Reben </a:t>
            </a:r>
            <a:r>
              <a:rPr dirty="0" err="1"/>
              <a:t>täglich</a:t>
            </a:r>
            <a:r>
              <a:rPr dirty="0"/>
              <a:t> ab. </a:t>
            </a:r>
            <a:endParaRPr lang="de-DE" dirty="0"/>
          </a:p>
          <a:p>
            <a:endParaRPr lang="de-AT" dirty="0"/>
          </a:p>
          <a:p>
            <a:r>
              <a:rPr dirty="0" err="1"/>
              <a:t>Vulkanischer</a:t>
            </a:r>
            <a:r>
              <a:rPr dirty="0"/>
              <a:t> </a:t>
            </a:r>
            <a:r>
              <a:rPr dirty="0" err="1"/>
              <a:t>Basaltboden</a:t>
            </a:r>
            <a:r>
              <a:rPr dirty="0"/>
              <a:t>, der die </a:t>
            </a:r>
            <a:r>
              <a:rPr dirty="0" err="1"/>
              <a:t>Wärme</a:t>
            </a:r>
            <a:r>
              <a:rPr dirty="0"/>
              <a:t> des Tages </a:t>
            </a:r>
            <a:r>
              <a:rPr dirty="0" err="1"/>
              <a:t>speichert</a:t>
            </a:r>
            <a:r>
              <a:rPr dirty="0"/>
              <a:t> und </a:t>
            </a:r>
            <a:r>
              <a:rPr dirty="0" err="1"/>
              <a:t>nachts</a:t>
            </a:r>
            <a:r>
              <a:rPr dirty="0"/>
              <a:t> </a:t>
            </a:r>
            <a:r>
              <a:rPr dirty="0" err="1"/>
              <a:t>langsam</a:t>
            </a:r>
            <a:r>
              <a:rPr dirty="0"/>
              <a:t> </a:t>
            </a:r>
            <a:r>
              <a:rPr dirty="0" err="1"/>
              <a:t>abgibt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natürliches</a:t>
            </a:r>
            <a:r>
              <a:rPr dirty="0"/>
              <a:t> Thermostat.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Jonatan García gilt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aufregendsten</a:t>
            </a:r>
            <a:r>
              <a:rPr dirty="0"/>
              <a:t> Winzer der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 – er hat das Valle de la </a:t>
            </a:r>
            <a:r>
              <a:rPr dirty="0" err="1"/>
              <a:t>Orotava</a:t>
            </a:r>
            <a:r>
              <a:rPr dirty="0"/>
              <a:t> international </a:t>
            </a:r>
            <a:r>
              <a:rPr dirty="0" err="1"/>
              <a:t>bekannt</a:t>
            </a:r>
            <a:r>
              <a:rPr dirty="0"/>
              <a:t> </a:t>
            </a:r>
            <a:r>
              <a:rPr dirty="0" err="1"/>
              <a:t>gemacht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Alle </a:t>
            </a:r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biologisch</a:t>
            </a:r>
            <a:r>
              <a:rPr dirty="0"/>
              <a:t> </a:t>
            </a:r>
            <a:r>
              <a:rPr dirty="0" err="1"/>
              <a:t>bewirtschaftet</a:t>
            </a:r>
            <a:r>
              <a:rPr dirty="0"/>
              <a:t>; die </a:t>
            </a:r>
            <a:r>
              <a:rPr dirty="0" err="1"/>
              <a:t>alten</a:t>
            </a:r>
            <a:r>
              <a:rPr dirty="0"/>
              <a:t> Reben </a:t>
            </a:r>
            <a:r>
              <a:rPr dirty="0" err="1"/>
              <a:t>wachsen</a:t>
            </a:r>
            <a:r>
              <a:rPr dirty="0"/>
              <a:t> auf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Wurzeln</a:t>
            </a:r>
            <a:r>
              <a:rPr dirty="0"/>
              <a:t> (Pie Franco), da die </a:t>
            </a:r>
            <a:r>
              <a:rPr dirty="0" err="1"/>
              <a:t>Reblaus</a:t>
            </a:r>
            <a:r>
              <a:rPr dirty="0"/>
              <a:t> die </a:t>
            </a:r>
            <a:r>
              <a:rPr dirty="0" err="1"/>
              <a:t>Inseln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erreicht</a:t>
            </a:r>
            <a:r>
              <a:rPr dirty="0"/>
              <a:t> hat. </a:t>
            </a:r>
            <a:endParaRPr lang="de-DE" dirty="0"/>
          </a:p>
          <a:p>
            <a:endParaRPr lang="de-AT" dirty="0"/>
          </a:p>
          <a:p>
            <a:r>
              <a:rPr dirty="0"/>
              <a:t>Der Name '</a:t>
            </a:r>
            <a:r>
              <a:rPr dirty="0" err="1"/>
              <a:t>Trenzado</a:t>
            </a:r>
            <a:r>
              <a:rPr dirty="0"/>
              <a:t>' </a:t>
            </a:r>
            <a:r>
              <a:rPr dirty="0" err="1"/>
              <a:t>beschreibt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traditionelle</a:t>
            </a:r>
            <a:r>
              <a:rPr dirty="0"/>
              <a:t> Technik: Junge Reben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Zöpfen</a:t>
            </a:r>
            <a:r>
              <a:rPr dirty="0"/>
              <a:t> </a:t>
            </a:r>
            <a:r>
              <a:rPr dirty="0" err="1"/>
              <a:t>geflochten</a:t>
            </a:r>
            <a:r>
              <a:rPr dirty="0"/>
              <a:t> und so 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Drahtzug</a:t>
            </a:r>
            <a:r>
              <a:rPr dirty="0"/>
              <a:t> </a:t>
            </a:r>
            <a:r>
              <a:rPr dirty="0" err="1"/>
              <a:t>gestützt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Listán</a:t>
            </a:r>
            <a:r>
              <a:rPr dirty="0"/>
              <a:t> Blanco </a:t>
            </a:r>
            <a:r>
              <a:rPr dirty="0" err="1"/>
              <a:t>ist</a:t>
            </a:r>
            <a:r>
              <a:rPr dirty="0"/>
              <a:t> auf dem </a:t>
            </a:r>
            <a:r>
              <a:rPr dirty="0" err="1"/>
              <a:t>Festland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Palomino Fino </a:t>
            </a:r>
            <a:r>
              <a:rPr dirty="0" err="1"/>
              <a:t>bekannt</a:t>
            </a:r>
            <a:r>
              <a:rPr dirty="0"/>
              <a:t> – die </a:t>
            </a:r>
            <a:r>
              <a:rPr lang="de-DE" dirty="0"/>
              <a:t>eigentliche </a:t>
            </a:r>
            <a:r>
              <a:rPr dirty="0"/>
              <a:t>Basis für Sherry. </a:t>
            </a:r>
            <a:endParaRPr lang="de-DE" dirty="0"/>
          </a:p>
          <a:p>
            <a:endParaRPr lang="de-AT" dirty="0"/>
          </a:p>
          <a:p>
            <a:r>
              <a:rPr dirty="0"/>
              <a:t>Hier auf 500–900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Vulkanboden</a:t>
            </a:r>
            <a:r>
              <a:rPr dirty="0"/>
              <a:t> </a:t>
            </a:r>
            <a:r>
              <a:rPr dirty="0" err="1"/>
              <a:t>entsteht</a:t>
            </a:r>
            <a:r>
              <a:rPr dirty="0"/>
              <a:t> </a:t>
            </a:r>
            <a:r>
              <a:rPr dirty="0" err="1"/>
              <a:t>daraus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völlig</a:t>
            </a:r>
            <a:r>
              <a:rPr dirty="0"/>
              <a:t> </a:t>
            </a:r>
            <a:r>
              <a:rPr dirty="0" err="1"/>
              <a:t>anderer</a:t>
            </a:r>
            <a:r>
              <a:rPr dirty="0"/>
              <a:t> Wein: </a:t>
            </a:r>
            <a:r>
              <a:rPr dirty="0" err="1"/>
              <a:t>mineralisch</a:t>
            </a:r>
            <a:r>
              <a:rPr dirty="0"/>
              <a:t>, </a:t>
            </a:r>
            <a:r>
              <a:rPr dirty="0" err="1"/>
              <a:t>salzig</a:t>
            </a:r>
            <a:r>
              <a:rPr dirty="0"/>
              <a:t>,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Frische, die man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warmen</a:t>
            </a:r>
            <a:r>
              <a:rPr dirty="0"/>
              <a:t> Scherry-Klima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erreichen</a:t>
            </a:r>
            <a:r>
              <a:rPr dirty="0"/>
              <a:t> </a:t>
            </a:r>
            <a:r>
              <a:rPr dirty="0" err="1"/>
              <a:t>würde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lang="de-AT" dirty="0"/>
              <a:t>Weniger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1.000 </a:t>
            </a:r>
            <a:r>
              <a:rPr dirty="0" err="1"/>
              <a:t>Flaschen</a:t>
            </a:r>
            <a:r>
              <a:rPr dirty="0"/>
              <a:t> </a:t>
            </a:r>
            <a:r>
              <a:rPr dirty="0" err="1"/>
              <a:t>existieren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echter</a:t>
            </a:r>
            <a:r>
              <a:rPr dirty="0"/>
              <a:t> </a:t>
            </a:r>
            <a:r>
              <a:rPr dirty="0" err="1"/>
              <a:t>Rarität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dem Herzen </a:t>
            </a:r>
            <a:r>
              <a:rPr dirty="0" err="1"/>
              <a:t>Teneriffas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2020er </a:t>
            </a:r>
            <a:r>
              <a:rPr dirty="0" err="1"/>
              <a:t>Jahrgang</a:t>
            </a:r>
            <a:r>
              <a:rPr dirty="0"/>
              <a:t> war auf den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 </a:t>
            </a:r>
            <a:r>
              <a:rPr dirty="0" err="1"/>
              <a:t>ungewöhnlich</a:t>
            </a:r>
            <a:r>
              <a:rPr dirty="0"/>
              <a:t> </a:t>
            </a:r>
            <a:r>
              <a:rPr dirty="0" err="1"/>
              <a:t>kühl</a:t>
            </a:r>
            <a:r>
              <a:rPr dirty="0"/>
              <a:t> – ideal für die </a:t>
            </a:r>
            <a:r>
              <a:rPr dirty="0" err="1"/>
              <a:t>Säureerhaltung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/>
              <a:t> 12,5% </a:t>
            </a:r>
            <a:r>
              <a:rPr dirty="0" err="1"/>
              <a:t>Alkohol</a:t>
            </a:r>
            <a:r>
              <a:rPr dirty="0"/>
              <a:t> </a:t>
            </a:r>
            <a:r>
              <a:rPr dirty="0" err="1"/>
              <a:t>machen</a:t>
            </a:r>
            <a:r>
              <a:rPr dirty="0"/>
              <a:t> </a:t>
            </a:r>
            <a:r>
              <a:rPr dirty="0" err="1"/>
              <a:t>ihn</a:t>
            </a:r>
            <a:r>
              <a:rPr dirty="0"/>
              <a:t>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leichtesten</a:t>
            </a:r>
            <a:r>
              <a:rPr dirty="0"/>
              <a:t> </a:t>
            </a:r>
            <a:r>
              <a:rPr dirty="0" err="1"/>
              <a:t>Weißwein</a:t>
            </a:r>
            <a:r>
              <a:rPr dirty="0"/>
              <a:t> des Abends – und </a:t>
            </a:r>
            <a:r>
              <a:rPr dirty="0" err="1"/>
              <a:t>vielleicht</a:t>
            </a:r>
            <a:r>
              <a:rPr dirty="0"/>
              <a:t> </a:t>
            </a:r>
            <a:r>
              <a:rPr dirty="0" err="1"/>
              <a:t>zum</a:t>
            </a:r>
            <a:r>
              <a:rPr dirty="0"/>
              <a:t> </a:t>
            </a:r>
            <a:r>
              <a:rPr dirty="0" err="1"/>
              <a:t>delikatesten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goldgelb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grünen</a:t>
            </a:r>
            <a:r>
              <a:rPr dirty="0"/>
              <a:t> </a:t>
            </a:r>
            <a:r>
              <a:rPr dirty="0" err="1"/>
              <a:t>Reflexen</a:t>
            </a:r>
            <a:r>
              <a:rPr dirty="0"/>
              <a:t>, </a:t>
            </a:r>
            <a:r>
              <a:rPr dirty="0" err="1"/>
              <a:t>salzig-mineralisch</a:t>
            </a:r>
            <a:r>
              <a:rPr dirty="0"/>
              <a:t> am </a:t>
            </a:r>
            <a:r>
              <a:rPr dirty="0" err="1"/>
              <a:t>Gaumen</a:t>
            </a:r>
            <a:r>
              <a:rPr dirty="0"/>
              <a:t>, lang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Abgang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zweite Insel heute: </a:t>
            </a:r>
          </a:p>
          <a:p>
            <a:endParaRPr lang="de-DE" dirty="0"/>
          </a:p>
          <a:p>
            <a:r>
              <a:rPr dirty="0"/>
              <a:t>La Palma </a:t>
            </a:r>
            <a:r>
              <a:rPr dirty="0" err="1"/>
              <a:t>ist</a:t>
            </a:r>
            <a:r>
              <a:rPr dirty="0"/>
              <a:t> die </a:t>
            </a:r>
            <a:r>
              <a:rPr dirty="0" err="1"/>
              <a:t>nordwestlichste</a:t>
            </a:r>
            <a:r>
              <a:rPr dirty="0"/>
              <a:t> der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 – und die </a:t>
            </a:r>
            <a:r>
              <a:rPr dirty="0" err="1"/>
              <a:t>steilste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erstrecken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von 200 bis 1.500 Meter; die </a:t>
            </a:r>
            <a:r>
              <a:rPr dirty="0" err="1"/>
              <a:t>terrassierten</a:t>
            </a:r>
            <a:r>
              <a:rPr dirty="0"/>
              <a:t> </a:t>
            </a:r>
            <a:r>
              <a:rPr dirty="0" err="1"/>
              <a:t>Hänge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 so </a:t>
            </a:r>
            <a:r>
              <a:rPr dirty="0" err="1"/>
              <a:t>steil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</a:t>
            </a:r>
            <a:r>
              <a:rPr dirty="0" err="1"/>
              <a:t>Maschineneinsatz</a:t>
            </a:r>
            <a:r>
              <a:rPr dirty="0"/>
              <a:t> </a:t>
            </a:r>
            <a:r>
              <a:rPr dirty="0" err="1"/>
              <a:t>völlig</a:t>
            </a:r>
            <a:r>
              <a:rPr dirty="0"/>
              <a:t> </a:t>
            </a:r>
            <a:r>
              <a:rPr dirty="0" err="1"/>
              <a:t>ausgeschlossen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Wie alle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 hat La Palma die </a:t>
            </a:r>
            <a:r>
              <a:rPr dirty="0" err="1"/>
              <a:t>Reblaus-Epidemie</a:t>
            </a:r>
            <a:r>
              <a:rPr dirty="0"/>
              <a:t> des 19. </a:t>
            </a:r>
            <a:r>
              <a:rPr dirty="0" err="1"/>
              <a:t>Jahrhunderts</a:t>
            </a:r>
            <a:r>
              <a:rPr dirty="0"/>
              <a:t> </a:t>
            </a:r>
            <a:r>
              <a:rPr dirty="0" err="1"/>
              <a:t>überlebt</a:t>
            </a:r>
            <a:r>
              <a:rPr dirty="0"/>
              <a:t> – alle Reben </a:t>
            </a:r>
            <a:r>
              <a:rPr dirty="0" err="1"/>
              <a:t>wachsen</a:t>
            </a:r>
            <a:r>
              <a:rPr dirty="0"/>
              <a:t> auf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Wurzeln</a:t>
            </a:r>
            <a:r>
              <a:rPr dirty="0"/>
              <a:t>, manche </a:t>
            </a:r>
            <a:r>
              <a:rPr dirty="0" err="1"/>
              <a:t>seit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200 Jahren.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Azul Perdido ('</a:t>
            </a:r>
            <a:r>
              <a:rPr dirty="0" err="1"/>
              <a:t>verlorenes</a:t>
            </a:r>
            <a:r>
              <a:rPr dirty="0"/>
              <a:t> Blau')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Kleinst</a:t>
            </a:r>
            <a:r>
              <a:rPr dirty="0"/>
              <a:t>-Projekt, das </a:t>
            </a:r>
            <a:r>
              <a:rPr dirty="0" err="1"/>
              <a:t>sich</a:t>
            </a:r>
            <a:r>
              <a:rPr dirty="0"/>
              <a:t> der </a:t>
            </a:r>
            <a:r>
              <a:rPr dirty="0" err="1"/>
              <a:t>Rettung</a:t>
            </a:r>
            <a:r>
              <a:rPr dirty="0"/>
              <a:t> </a:t>
            </a:r>
            <a:r>
              <a:rPr dirty="0" err="1"/>
              <a:t>autochthoner</a:t>
            </a:r>
            <a:r>
              <a:rPr dirty="0"/>
              <a:t> </a:t>
            </a:r>
            <a:r>
              <a:rPr dirty="0" err="1"/>
              <a:t>Rebsorten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vulkanischen</a:t>
            </a:r>
            <a:r>
              <a:rPr dirty="0"/>
              <a:t> </a:t>
            </a:r>
            <a:r>
              <a:rPr dirty="0" err="1"/>
              <a:t>Hochlagen</a:t>
            </a:r>
            <a:r>
              <a:rPr dirty="0"/>
              <a:t> </a:t>
            </a:r>
            <a:r>
              <a:rPr dirty="0" err="1"/>
              <a:t>widmet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Alle </a:t>
            </a:r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bestehen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Pie-Franco-Reben – </a:t>
            </a:r>
            <a:r>
              <a:rPr dirty="0" err="1"/>
              <a:t>viele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100 Jahre alt, </a:t>
            </a:r>
            <a:r>
              <a:rPr dirty="0" err="1"/>
              <a:t>lebende</a:t>
            </a:r>
            <a:r>
              <a:rPr dirty="0"/>
              <a:t> </a:t>
            </a:r>
            <a:r>
              <a:rPr dirty="0" err="1"/>
              <a:t>Zeugen</a:t>
            </a:r>
            <a:r>
              <a:rPr dirty="0"/>
              <a:t> der </a:t>
            </a:r>
            <a:r>
              <a:rPr dirty="0" err="1"/>
              <a:t>vorreblaustischen</a:t>
            </a:r>
            <a:r>
              <a:rPr dirty="0"/>
              <a:t> </a:t>
            </a:r>
            <a:r>
              <a:rPr dirty="0" err="1"/>
              <a:t>Ära</a:t>
            </a:r>
            <a:r>
              <a:rPr dirty="0"/>
              <a:t>. Die Weine </a:t>
            </a:r>
            <a:r>
              <a:rPr dirty="0" err="1"/>
              <a:t>werden</a:t>
            </a:r>
            <a:r>
              <a:rPr dirty="0"/>
              <a:t> in </a:t>
            </a:r>
            <a:r>
              <a:rPr dirty="0" err="1"/>
              <a:t>kleinsten</a:t>
            </a:r>
            <a:r>
              <a:rPr dirty="0"/>
              <a:t> Mengen </a:t>
            </a:r>
            <a:r>
              <a:rPr dirty="0" err="1"/>
              <a:t>vinifiziert</a:t>
            </a:r>
            <a:r>
              <a:rPr dirty="0"/>
              <a:t> und </a:t>
            </a:r>
            <a:r>
              <a:rPr dirty="0" err="1"/>
              <a:t>sind</a:t>
            </a:r>
            <a:r>
              <a:rPr dirty="0"/>
              <a:t> </a:t>
            </a:r>
            <a:r>
              <a:rPr dirty="0" err="1"/>
              <a:t>außerhalb</a:t>
            </a:r>
            <a:r>
              <a:rPr dirty="0"/>
              <a:t> </a:t>
            </a:r>
            <a:r>
              <a:rPr dirty="0" err="1"/>
              <a:t>Spaniens</a:t>
            </a:r>
            <a:r>
              <a:rPr dirty="0"/>
              <a:t> </a:t>
            </a:r>
            <a:r>
              <a:rPr dirty="0" err="1"/>
              <a:t>kaum</a:t>
            </a:r>
            <a:r>
              <a:rPr dirty="0"/>
              <a:t> </a:t>
            </a:r>
            <a:r>
              <a:rPr dirty="0" err="1"/>
              <a:t>erhältlich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-Franco-Reben sind wurzelechte,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ungepfropfte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alte Rebstöcke, die direkt auf ihrem eigenen Fuß wachsen, oft über 50–100 Jahre alt sind und vor der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Reblausplage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verschont blieben. Sie bringen geringe Erträge (2–2,5 kg) von sehr hoher Konzentration und Qualität, besonders bei der Rebsorte 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Monastrell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Spanien</a:t>
            </a:r>
          </a:p>
          <a:p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Tigotan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der Guanche-Name für die Insel La Palma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Verweis</a:t>
            </a:r>
            <a:r>
              <a:rPr dirty="0"/>
              <a:t> auf die </a:t>
            </a:r>
            <a:r>
              <a:rPr dirty="0" err="1"/>
              <a:t>Ureinwohner</a:t>
            </a:r>
            <a:r>
              <a:rPr dirty="0"/>
              <a:t> der </a:t>
            </a:r>
            <a:r>
              <a:rPr dirty="0" err="1"/>
              <a:t>Kanaren</a:t>
            </a:r>
            <a:r>
              <a:rPr dirty="0"/>
              <a:t> </a:t>
            </a:r>
            <a:r>
              <a:rPr dirty="0" err="1"/>
              <a:t>vor</a:t>
            </a:r>
            <a:r>
              <a:rPr dirty="0"/>
              <a:t> der </a:t>
            </a:r>
            <a:r>
              <a:rPr dirty="0" err="1"/>
              <a:t>spanischen</a:t>
            </a:r>
            <a:r>
              <a:rPr dirty="0"/>
              <a:t> </a:t>
            </a:r>
            <a:r>
              <a:rPr dirty="0" err="1"/>
              <a:t>Eroberung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15. </a:t>
            </a:r>
            <a:r>
              <a:rPr dirty="0" err="1"/>
              <a:t>Jahrhundert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Der Wein </a:t>
            </a:r>
            <a:r>
              <a:rPr dirty="0" err="1"/>
              <a:t>stammt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Parzellen</a:t>
            </a:r>
            <a:r>
              <a:rPr dirty="0"/>
              <a:t> auf 800–1.000 </a:t>
            </a:r>
            <a:r>
              <a:rPr dirty="0" err="1"/>
              <a:t>Metern</a:t>
            </a:r>
            <a:r>
              <a:rPr dirty="0"/>
              <a:t> – </a:t>
            </a:r>
            <a:r>
              <a:rPr dirty="0" err="1"/>
              <a:t>vulkanisches</a:t>
            </a:r>
            <a:r>
              <a:rPr dirty="0"/>
              <a:t> Terroir in seiner </a:t>
            </a:r>
            <a:r>
              <a:rPr dirty="0" err="1"/>
              <a:t>reinsten</a:t>
            </a:r>
            <a:r>
              <a:rPr dirty="0"/>
              <a:t> Form, 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jeden</a:t>
            </a:r>
            <a:r>
              <a:rPr dirty="0"/>
              <a:t> </a:t>
            </a:r>
            <a:r>
              <a:rPr dirty="0" err="1"/>
              <a:t>zivilisatorischen</a:t>
            </a:r>
            <a:r>
              <a:rPr dirty="0"/>
              <a:t> </a:t>
            </a:r>
            <a:r>
              <a:rPr dirty="0" err="1"/>
              <a:t>Einfluss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Mit 13% </a:t>
            </a:r>
            <a:r>
              <a:rPr dirty="0" err="1"/>
              <a:t>Alkohol</a:t>
            </a:r>
            <a:r>
              <a:rPr dirty="0"/>
              <a:t> und </a:t>
            </a:r>
            <a:r>
              <a:rPr dirty="0" err="1"/>
              <a:t>intensiver</a:t>
            </a:r>
            <a:r>
              <a:rPr dirty="0"/>
              <a:t> </a:t>
            </a:r>
            <a:r>
              <a:rPr dirty="0" err="1"/>
              <a:t>Vulkanmineralität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er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komplexesten</a:t>
            </a:r>
            <a:r>
              <a:rPr dirty="0"/>
              <a:t> </a:t>
            </a:r>
            <a:r>
              <a:rPr dirty="0" err="1"/>
              <a:t>Weißweine</a:t>
            </a:r>
            <a:r>
              <a:rPr dirty="0"/>
              <a:t> des Abends.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Bitte Wein 1 einschenken. </a:t>
            </a:r>
          </a:p>
          <a:p>
            <a:endParaRPr lang="de-DE" dirty="0"/>
          </a:p>
          <a:p>
            <a:r>
              <a:rPr dirty="0"/>
              <a:t>Wir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heute</a:t>
            </a:r>
            <a:r>
              <a:rPr dirty="0"/>
              <a:t> Abend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sechs</a:t>
            </a:r>
            <a:r>
              <a:rPr dirty="0"/>
              <a:t> </a:t>
            </a:r>
            <a:r>
              <a:rPr dirty="0" err="1"/>
              <a:t>Regionen</a:t>
            </a:r>
            <a:r>
              <a:rPr dirty="0"/>
              <a:t> </a:t>
            </a:r>
            <a:r>
              <a:rPr dirty="0" err="1"/>
              <a:t>reisen</a:t>
            </a:r>
            <a:r>
              <a:rPr dirty="0"/>
              <a:t> – von </a:t>
            </a:r>
            <a:r>
              <a:rPr dirty="0" err="1"/>
              <a:t>Andalusien</a:t>
            </a:r>
            <a:r>
              <a:rPr dirty="0"/>
              <a:t> bis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Kanarischen</a:t>
            </a:r>
            <a:r>
              <a:rPr dirty="0"/>
              <a:t> </a:t>
            </a:r>
            <a:r>
              <a:rPr dirty="0" err="1"/>
              <a:t>Inseln</a:t>
            </a:r>
            <a:r>
              <a:rPr dirty="0"/>
              <a:t>. </a:t>
            </a:r>
            <a:r>
              <a:rPr dirty="0" err="1"/>
              <a:t>Jede</a:t>
            </a:r>
            <a:r>
              <a:rPr dirty="0"/>
              <a:t> Region </a:t>
            </a:r>
            <a:r>
              <a:rPr dirty="0" err="1"/>
              <a:t>erzählt</a:t>
            </a:r>
            <a:r>
              <a:rPr dirty="0"/>
              <a:t> </a:t>
            </a:r>
            <a:r>
              <a:rPr dirty="0" err="1"/>
              <a:t>ihre</a:t>
            </a:r>
            <a:r>
              <a:rPr dirty="0"/>
              <a:t> </a:t>
            </a:r>
            <a:r>
              <a:rPr dirty="0" err="1"/>
              <a:t>eigene</a:t>
            </a:r>
            <a:r>
              <a:rPr dirty="0"/>
              <a:t> </a:t>
            </a:r>
            <a:r>
              <a:rPr dirty="0" err="1"/>
              <a:t>Geschichte</a:t>
            </a:r>
            <a:r>
              <a:rPr dirty="0"/>
              <a:t> von </a:t>
            </a:r>
            <a:r>
              <a:rPr dirty="0" err="1"/>
              <a:t>Höhe</a:t>
            </a:r>
            <a:r>
              <a:rPr dirty="0"/>
              <a:t>, Terroir und </a:t>
            </a:r>
            <a:r>
              <a:rPr dirty="0" err="1"/>
              <a:t>Leidenschaft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Tigotan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in seiner </a:t>
            </a:r>
            <a:r>
              <a:rPr dirty="0" err="1"/>
              <a:t>Kategorie</a:t>
            </a:r>
            <a:r>
              <a:rPr dirty="0"/>
              <a:t> </a:t>
            </a:r>
            <a:r>
              <a:rPr dirty="0" err="1"/>
              <a:t>kaum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anderen</a:t>
            </a:r>
            <a:r>
              <a:rPr dirty="0"/>
              <a:t> </a:t>
            </a:r>
            <a:r>
              <a:rPr dirty="0" err="1"/>
              <a:t>Weißweinen</a:t>
            </a:r>
            <a:r>
              <a:rPr dirty="0"/>
              <a:t> </a:t>
            </a:r>
            <a:r>
              <a:rPr dirty="0" err="1"/>
              <a:t>vergleichbar</a:t>
            </a:r>
            <a:r>
              <a:rPr dirty="0"/>
              <a:t> –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eigenartig</a:t>
            </a:r>
            <a:r>
              <a:rPr dirty="0"/>
              <a:t>,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vulkanisch</a:t>
            </a:r>
            <a:r>
              <a:rPr dirty="0"/>
              <a:t>,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intensiv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Die </a:t>
            </a:r>
            <a:r>
              <a:rPr dirty="0" err="1"/>
              <a:t>extrem</a:t>
            </a:r>
            <a:r>
              <a:rPr dirty="0"/>
              <a:t> </a:t>
            </a:r>
            <a:r>
              <a:rPr dirty="0" err="1"/>
              <a:t>kleine</a:t>
            </a:r>
            <a:r>
              <a:rPr dirty="0"/>
              <a:t> Produktion </a:t>
            </a:r>
            <a:r>
              <a:rPr dirty="0" err="1"/>
              <a:t>macht</a:t>
            </a:r>
            <a:r>
              <a:rPr dirty="0"/>
              <a:t> </a:t>
            </a:r>
            <a:r>
              <a:rPr dirty="0" err="1"/>
              <a:t>ihn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der </a:t>
            </a:r>
            <a:r>
              <a:rPr dirty="0" err="1"/>
              <a:t>gesuchten</a:t>
            </a:r>
            <a:r>
              <a:rPr dirty="0"/>
              <a:t> </a:t>
            </a:r>
            <a:r>
              <a:rPr dirty="0" err="1"/>
              <a:t>Naturweine</a:t>
            </a:r>
            <a:r>
              <a:rPr dirty="0"/>
              <a:t> </a:t>
            </a:r>
            <a:r>
              <a:rPr dirty="0" err="1"/>
              <a:t>Spaniens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bernsteinfarben</a:t>
            </a:r>
            <a:r>
              <a:rPr dirty="0"/>
              <a:t>, </a:t>
            </a:r>
            <a:r>
              <a:rPr dirty="0" err="1"/>
              <a:t>rauchig</a:t>
            </a:r>
            <a:r>
              <a:rPr dirty="0"/>
              <a:t>,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fast </a:t>
            </a:r>
            <a:r>
              <a:rPr dirty="0" err="1"/>
              <a:t>jodinen</a:t>
            </a:r>
            <a:r>
              <a:rPr dirty="0"/>
              <a:t> </a:t>
            </a:r>
            <a:r>
              <a:rPr dirty="0" err="1"/>
              <a:t>Salzgehalt</a:t>
            </a:r>
            <a:r>
              <a:rPr dirty="0"/>
              <a:t> – der Atlantik und der Vulkan in </a:t>
            </a:r>
            <a:r>
              <a:rPr dirty="0" err="1"/>
              <a:t>einem</a:t>
            </a:r>
            <a:r>
              <a:rPr dirty="0"/>
              <a:t> Glas.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Ein Wein einschenken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660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Wir </a:t>
            </a:r>
            <a:r>
              <a:rPr dirty="0" err="1"/>
              <a:t>kehren</a:t>
            </a:r>
            <a:r>
              <a:rPr dirty="0"/>
              <a:t> </a:t>
            </a:r>
            <a:r>
              <a:rPr dirty="0" err="1"/>
              <a:t>aufs</a:t>
            </a:r>
            <a:r>
              <a:rPr dirty="0"/>
              <a:t> </a:t>
            </a:r>
            <a:r>
              <a:rPr dirty="0" err="1"/>
              <a:t>Festland</a:t>
            </a:r>
            <a:r>
              <a:rPr dirty="0"/>
              <a:t> </a:t>
            </a:r>
            <a:r>
              <a:rPr dirty="0" err="1"/>
              <a:t>zurück</a:t>
            </a:r>
            <a:r>
              <a:rPr dirty="0"/>
              <a:t> –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Kastilien</a:t>
            </a:r>
            <a:r>
              <a:rPr dirty="0"/>
              <a:t>-León, ins </a:t>
            </a:r>
            <a:r>
              <a:rPr dirty="0" err="1"/>
              <a:t>Hochplateau</a:t>
            </a:r>
            <a:r>
              <a:rPr dirty="0"/>
              <a:t> von Segovia. </a:t>
            </a:r>
            <a:endParaRPr lang="de-DE" dirty="0"/>
          </a:p>
          <a:p>
            <a:endParaRPr lang="de-AT" dirty="0"/>
          </a:p>
          <a:p>
            <a:r>
              <a:rPr lang="de-DE" dirty="0"/>
              <a:t>I</a:t>
            </a:r>
            <a:r>
              <a:rPr dirty="0" err="1"/>
              <a:t>smael</a:t>
            </a:r>
            <a:r>
              <a:rPr dirty="0"/>
              <a:t> </a:t>
            </a:r>
            <a:r>
              <a:rPr dirty="0" err="1"/>
              <a:t>Gozalo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der </a:t>
            </a:r>
            <a:r>
              <a:rPr dirty="0" err="1"/>
              <a:t>kontroversesten</a:t>
            </a:r>
            <a:r>
              <a:rPr dirty="0"/>
              <a:t> und </a:t>
            </a:r>
            <a:r>
              <a:rPr dirty="0" err="1"/>
              <a:t>faszinierenden</a:t>
            </a:r>
            <a:r>
              <a:rPr dirty="0"/>
              <a:t> </a:t>
            </a:r>
            <a:r>
              <a:rPr dirty="0" err="1"/>
              <a:t>Figuren</a:t>
            </a:r>
            <a:r>
              <a:rPr dirty="0"/>
              <a:t> der </a:t>
            </a:r>
            <a:r>
              <a:rPr dirty="0" err="1"/>
              <a:t>spanischen</a:t>
            </a:r>
            <a:r>
              <a:rPr dirty="0"/>
              <a:t> </a:t>
            </a:r>
            <a:r>
              <a:rPr dirty="0" err="1"/>
              <a:t>Weinszene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Gleiche</a:t>
            </a:r>
            <a:r>
              <a:rPr dirty="0"/>
              <a:t> Reben, </a:t>
            </a:r>
            <a:r>
              <a:rPr dirty="0" err="1"/>
              <a:t>gleiche</a:t>
            </a:r>
            <a:r>
              <a:rPr dirty="0"/>
              <a:t> </a:t>
            </a:r>
            <a:r>
              <a:rPr dirty="0" err="1"/>
              <a:t>Böden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lang="de-DE" dirty="0"/>
              <a:t>die Weine von Ossian (ein ebenfalls sehr interessantes Projekt mit hohen Lagen --&gt; Weine wurden leider nicht rechtzeitig </a:t>
            </a:r>
            <a:r>
              <a:rPr lang="de-DE" dirty="0" err="1"/>
              <a:t>gelieftt</a:t>
            </a:r>
            <a:r>
              <a:rPr dirty="0"/>
              <a:t> –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Weinphilosophie</a:t>
            </a:r>
            <a:r>
              <a:rPr dirty="0"/>
              <a:t>, die </a:t>
            </a:r>
            <a:r>
              <a:rPr dirty="0" err="1"/>
              <a:t>konsequenter</a:t>
            </a:r>
            <a:r>
              <a:rPr dirty="0"/>
              <a:t> </a:t>
            </a:r>
            <a:r>
              <a:rPr dirty="0" err="1"/>
              <a:t>kaum</a:t>
            </a:r>
            <a:r>
              <a:rPr dirty="0"/>
              <a:t> sein </a:t>
            </a:r>
            <a:r>
              <a:rPr dirty="0" err="1"/>
              <a:t>könnte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Hochplateau von Segovia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5289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Gozalo</a:t>
            </a:r>
            <a:r>
              <a:rPr dirty="0"/>
              <a:t> </a:t>
            </a:r>
            <a:r>
              <a:rPr dirty="0" err="1"/>
              <a:t>verkauft</a:t>
            </a:r>
            <a:r>
              <a:rPr dirty="0"/>
              <a:t> </a:t>
            </a:r>
            <a:r>
              <a:rPr dirty="0" err="1"/>
              <a:t>tatsächlich</a:t>
            </a:r>
            <a:r>
              <a:rPr dirty="0"/>
              <a:t> </a:t>
            </a:r>
            <a:r>
              <a:rPr dirty="0" err="1"/>
              <a:t>noch</a:t>
            </a:r>
            <a:r>
              <a:rPr dirty="0"/>
              <a:t> 75–80% seiner </a:t>
            </a:r>
            <a:r>
              <a:rPr dirty="0" err="1"/>
              <a:t>Trauben</a:t>
            </a:r>
            <a:r>
              <a:rPr dirty="0"/>
              <a:t> an Ossian – das </a:t>
            </a:r>
            <a:r>
              <a:rPr dirty="0" err="1"/>
              <a:t>Weingut</a:t>
            </a:r>
            <a:r>
              <a:rPr dirty="0"/>
              <a:t>, das er </a:t>
            </a:r>
            <a:r>
              <a:rPr dirty="0" err="1"/>
              <a:t>mitgegründet</a:t>
            </a:r>
            <a:r>
              <a:rPr dirty="0"/>
              <a:t> und </a:t>
            </a:r>
            <a:r>
              <a:rPr dirty="0" err="1"/>
              <a:t>verlassen</a:t>
            </a:r>
            <a:r>
              <a:rPr dirty="0"/>
              <a:t> hat. </a:t>
            </a:r>
            <a:r>
              <a:rPr lang="de-DE" dirty="0"/>
              <a:t>Dort eher klassischer Stil mit </a:t>
            </a:r>
            <a:r>
              <a:rPr lang="de-DE" dirty="0" err="1"/>
              <a:t>Verdejo</a:t>
            </a:r>
            <a:endParaRPr lang="de-DE" dirty="0"/>
          </a:p>
          <a:p>
            <a:endParaRPr lang="de-AT" dirty="0"/>
          </a:p>
          <a:p>
            <a:endParaRPr lang="de-AT" dirty="0"/>
          </a:p>
          <a:p>
            <a:r>
              <a:rPr dirty="0"/>
              <a:t>Sein </a:t>
            </a:r>
            <a:r>
              <a:rPr dirty="0" err="1"/>
              <a:t>mittelalterlicher</a:t>
            </a:r>
            <a:r>
              <a:rPr dirty="0"/>
              <a:t> Keller in Nieva auf 800–900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Labor für </a:t>
            </a:r>
            <a:r>
              <a:rPr dirty="0" err="1"/>
              <a:t>Experimente</a:t>
            </a:r>
            <a:r>
              <a:rPr dirty="0"/>
              <a:t>: </a:t>
            </a:r>
            <a:r>
              <a:rPr dirty="0" err="1"/>
              <a:t>Amphoren</a:t>
            </a:r>
            <a:r>
              <a:rPr dirty="0"/>
              <a:t>, </a:t>
            </a:r>
            <a:r>
              <a:rPr dirty="0" err="1"/>
              <a:t>Glasballons</a:t>
            </a:r>
            <a:r>
              <a:rPr dirty="0"/>
              <a:t>, </a:t>
            </a:r>
            <a:r>
              <a:rPr dirty="0" err="1"/>
              <a:t>trübe</a:t>
            </a:r>
            <a:r>
              <a:rPr dirty="0"/>
              <a:t> Moste, </a:t>
            </a:r>
            <a:r>
              <a:rPr dirty="0" err="1"/>
              <a:t>keine</a:t>
            </a:r>
            <a:r>
              <a:rPr dirty="0"/>
              <a:t> Filtration. </a:t>
            </a:r>
            <a:endParaRPr lang="de-DE" dirty="0"/>
          </a:p>
          <a:p>
            <a:endParaRPr lang="de-AT" dirty="0"/>
          </a:p>
          <a:p>
            <a:r>
              <a:rPr dirty="0"/>
              <a:t>Er </a:t>
            </a:r>
            <a:r>
              <a:rPr dirty="0" err="1"/>
              <a:t>nennt</a:t>
            </a:r>
            <a:r>
              <a:rPr dirty="0"/>
              <a:t> die DO Rueda </a:t>
            </a:r>
            <a:r>
              <a:rPr dirty="0" err="1"/>
              <a:t>einen</a:t>
            </a:r>
            <a:r>
              <a:rPr dirty="0"/>
              <a:t> '</a:t>
            </a:r>
            <a:r>
              <a:rPr dirty="0" err="1"/>
              <a:t>Kompromiss</a:t>
            </a:r>
            <a:r>
              <a:rPr dirty="0"/>
              <a:t>' – </a:t>
            </a:r>
            <a:r>
              <a:rPr dirty="0" err="1"/>
              <a:t>deshalb</a:t>
            </a:r>
            <a:r>
              <a:rPr dirty="0"/>
              <a:t> </a:t>
            </a:r>
            <a:r>
              <a:rPr dirty="0" err="1"/>
              <a:t>etikettiert</a:t>
            </a:r>
            <a:r>
              <a:rPr dirty="0"/>
              <a:t> er seine Weine </a:t>
            </a:r>
            <a:r>
              <a:rPr dirty="0" err="1"/>
              <a:t>als</a:t>
            </a:r>
            <a:r>
              <a:rPr dirty="0"/>
              <a:t> Vinos de la Tierra.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Rack </a:t>
            </a:r>
            <a:r>
              <a:rPr dirty="0" err="1"/>
              <a:t>ist</a:t>
            </a:r>
            <a:r>
              <a:rPr dirty="0"/>
              <a:t> das </a:t>
            </a:r>
            <a:r>
              <a:rPr dirty="0" err="1"/>
              <a:t>englische</a:t>
            </a:r>
            <a:r>
              <a:rPr dirty="0"/>
              <a:t> Wort für '</a:t>
            </a:r>
            <a:r>
              <a:rPr dirty="0" err="1"/>
              <a:t>Abstich</a:t>
            </a:r>
            <a:r>
              <a:rPr dirty="0"/>
              <a:t>' –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direkte</a:t>
            </a:r>
            <a:r>
              <a:rPr dirty="0"/>
              <a:t>, </a:t>
            </a:r>
            <a:r>
              <a:rPr dirty="0" err="1"/>
              <a:t>technische</a:t>
            </a:r>
            <a:r>
              <a:rPr dirty="0"/>
              <a:t> </a:t>
            </a:r>
            <a:r>
              <a:rPr dirty="0" err="1"/>
              <a:t>Benennung</a:t>
            </a:r>
            <a:r>
              <a:rPr dirty="0"/>
              <a:t> 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Romantik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zugesetzten</a:t>
            </a:r>
            <a:r>
              <a:rPr dirty="0"/>
              <a:t> Schwefel und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reduktivem</a:t>
            </a:r>
            <a:r>
              <a:rPr dirty="0"/>
              <a:t> </a:t>
            </a:r>
            <a:r>
              <a:rPr dirty="0" err="1"/>
              <a:t>Ausbau</a:t>
            </a:r>
            <a:r>
              <a:rPr dirty="0"/>
              <a:t> </a:t>
            </a:r>
            <a:r>
              <a:rPr dirty="0" err="1"/>
              <a:t>entsteht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Verdejo, der </a:t>
            </a:r>
            <a:r>
              <a:rPr dirty="0" err="1"/>
              <a:t>nichts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den </a:t>
            </a:r>
            <a:r>
              <a:rPr dirty="0" err="1"/>
              <a:t>frischen</a:t>
            </a:r>
            <a:r>
              <a:rPr dirty="0"/>
              <a:t>, </a:t>
            </a:r>
            <a:r>
              <a:rPr dirty="0" err="1"/>
              <a:t>klaren</a:t>
            </a:r>
            <a:r>
              <a:rPr dirty="0"/>
              <a:t> </a:t>
            </a:r>
            <a:r>
              <a:rPr dirty="0" err="1"/>
              <a:t>Massenweinen</a:t>
            </a:r>
            <a:r>
              <a:rPr dirty="0"/>
              <a:t> von Rueda </a:t>
            </a:r>
            <a:r>
              <a:rPr dirty="0" err="1"/>
              <a:t>gemeinsam</a:t>
            </a:r>
            <a:r>
              <a:rPr dirty="0"/>
              <a:t> hat. </a:t>
            </a:r>
            <a:endParaRPr lang="de-DE" dirty="0"/>
          </a:p>
          <a:p>
            <a:endParaRPr lang="de-AT" dirty="0"/>
          </a:p>
          <a:p>
            <a:r>
              <a:rPr dirty="0" err="1"/>
              <a:t>Trüb</a:t>
            </a:r>
            <a:r>
              <a:rPr dirty="0"/>
              <a:t>, </a:t>
            </a:r>
            <a:r>
              <a:rPr dirty="0" err="1"/>
              <a:t>cremig</a:t>
            </a:r>
            <a:r>
              <a:rPr dirty="0"/>
              <a:t>, fast </a:t>
            </a:r>
            <a:r>
              <a:rPr dirty="0" err="1"/>
              <a:t>fermentativ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Wein, der </a:t>
            </a:r>
            <a:r>
              <a:rPr dirty="0" err="1"/>
              <a:t>polarisiert</a:t>
            </a:r>
            <a:r>
              <a:rPr dirty="0"/>
              <a:t> und </a:t>
            </a:r>
            <a:r>
              <a:rPr dirty="0" err="1"/>
              <a:t>begeistert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2022er </a:t>
            </a:r>
            <a:r>
              <a:rPr dirty="0" err="1"/>
              <a:t>Jahrgang</a:t>
            </a:r>
            <a:r>
              <a:rPr dirty="0"/>
              <a:t> war auf dem </a:t>
            </a:r>
            <a:r>
              <a:rPr dirty="0" err="1"/>
              <a:t>kastilischen</a:t>
            </a:r>
            <a:r>
              <a:rPr dirty="0"/>
              <a:t> </a:t>
            </a:r>
            <a:r>
              <a:rPr dirty="0" err="1"/>
              <a:t>Hochplateau</a:t>
            </a:r>
            <a:r>
              <a:rPr dirty="0"/>
              <a:t> </a:t>
            </a:r>
            <a:r>
              <a:rPr dirty="0" err="1"/>
              <a:t>kühl</a:t>
            </a:r>
            <a:r>
              <a:rPr dirty="0"/>
              <a:t> und </a:t>
            </a:r>
            <a:r>
              <a:rPr dirty="0" err="1"/>
              <a:t>trocken</a:t>
            </a:r>
            <a:r>
              <a:rPr dirty="0"/>
              <a:t> – </a:t>
            </a:r>
            <a:r>
              <a:rPr dirty="0" err="1"/>
              <a:t>Gozalos</a:t>
            </a:r>
            <a:r>
              <a:rPr dirty="0"/>
              <a:t> </a:t>
            </a:r>
            <a:r>
              <a:rPr dirty="0" err="1"/>
              <a:t>ideale</a:t>
            </a:r>
            <a:r>
              <a:rPr dirty="0"/>
              <a:t> </a:t>
            </a:r>
            <a:r>
              <a:rPr dirty="0" err="1"/>
              <a:t>Bedingungen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Mit </a:t>
            </a:r>
            <a:r>
              <a:rPr dirty="0" err="1"/>
              <a:t>nur</a:t>
            </a:r>
            <a:r>
              <a:rPr dirty="0"/>
              <a:t> 12% </a:t>
            </a:r>
            <a:r>
              <a:rPr dirty="0" err="1"/>
              <a:t>Alkohol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er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leichtesten</a:t>
            </a:r>
            <a:r>
              <a:rPr dirty="0"/>
              <a:t> Verdejo-Weine </a:t>
            </a:r>
            <a:r>
              <a:rPr dirty="0" err="1"/>
              <a:t>überhaupt</a:t>
            </a:r>
            <a:r>
              <a:rPr dirty="0"/>
              <a:t> –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intensivsten</a:t>
            </a:r>
            <a:r>
              <a:rPr dirty="0"/>
              <a:t> </a:t>
            </a:r>
            <a:r>
              <a:rPr dirty="0" err="1"/>
              <a:t>im</a:t>
            </a:r>
            <a:r>
              <a:rPr dirty="0"/>
              <a:t> Aroma.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trüb-goldgelb</a:t>
            </a:r>
            <a:r>
              <a:rPr dirty="0"/>
              <a:t>, </a:t>
            </a:r>
            <a:r>
              <a:rPr dirty="0" err="1"/>
              <a:t>hefig</a:t>
            </a:r>
            <a:r>
              <a:rPr dirty="0"/>
              <a:t>-umami,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langen</a:t>
            </a:r>
            <a:r>
              <a:rPr dirty="0"/>
              <a:t>, </a:t>
            </a:r>
            <a:r>
              <a:rPr dirty="0" err="1"/>
              <a:t>cremigen</a:t>
            </a:r>
            <a:r>
              <a:rPr dirty="0"/>
              <a:t> </a:t>
            </a:r>
            <a:r>
              <a:rPr dirty="0" err="1"/>
              <a:t>Länge</a:t>
            </a:r>
            <a:r>
              <a:rPr dirty="0"/>
              <a:t> am </a:t>
            </a:r>
            <a:r>
              <a:rPr dirty="0" err="1"/>
              <a:t>Gaumen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Zwei Weine </a:t>
            </a:r>
          </a:p>
          <a:p>
            <a:endParaRPr lang="de-DE" dirty="0"/>
          </a:p>
          <a:p>
            <a:r>
              <a:rPr dirty="0"/>
              <a:t>Wir </a:t>
            </a:r>
            <a:r>
              <a:rPr dirty="0" err="1"/>
              <a:t>verlassen</a:t>
            </a:r>
            <a:r>
              <a:rPr dirty="0"/>
              <a:t> die </a:t>
            </a:r>
            <a:r>
              <a:rPr dirty="0" err="1"/>
              <a:t>weißen</a:t>
            </a:r>
            <a:r>
              <a:rPr dirty="0"/>
              <a:t> </a:t>
            </a:r>
            <a:r>
              <a:rPr dirty="0" err="1"/>
              <a:t>Hochlagen</a:t>
            </a:r>
            <a:r>
              <a:rPr dirty="0"/>
              <a:t> und </a:t>
            </a:r>
            <a:r>
              <a:rPr dirty="0" err="1"/>
              <a:t>tauchen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in die Garnacha-Revolution der Sierra de </a:t>
            </a:r>
            <a:r>
              <a:rPr dirty="0" err="1"/>
              <a:t>Gredos</a:t>
            </a:r>
            <a:r>
              <a:rPr dirty="0"/>
              <a:t>. Der </a:t>
            </a:r>
            <a:r>
              <a:rPr dirty="0" err="1"/>
              <a:t>Wechsel</a:t>
            </a:r>
            <a:r>
              <a:rPr dirty="0"/>
              <a:t> von Weiß </a:t>
            </a:r>
            <a:r>
              <a:rPr dirty="0" err="1"/>
              <a:t>zu</a:t>
            </a:r>
            <a:r>
              <a:rPr dirty="0"/>
              <a:t> Rot </a:t>
            </a:r>
            <a:r>
              <a:rPr dirty="0" err="1"/>
              <a:t>markiert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Stilwechsel</a:t>
            </a:r>
            <a:r>
              <a:rPr dirty="0"/>
              <a:t>: von </a:t>
            </a:r>
            <a:r>
              <a:rPr dirty="0" err="1"/>
              <a:t>mineralischer</a:t>
            </a:r>
            <a:r>
              <a:rPr dirty="0"/>
              <a:t> </a:t>
            </a:r>
            <a:r>
              <a:rPr dirty="0" err="1"/>
              <a:t>Eleganz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Tiefe</a:t>
            </a:r>
            <a:r>
              <a:rPr dirty="0"/>
              <a:t> und </a:t>
            </a:r>
            <a:r>
              <a:rPr dirty="0" err="1"/>
              <a:t>Würze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Gredos</a:t>
            </a:r>
            <a:r>
              <a:rPr dirty="0"/>
              <a:t> hat die </a:t>
            </a:r>
            <a:r>
              <a:rPr dirty="0" err="1"/>
              <a:t>spanische</a:t>
            </a:r>
            <a:r>
              <a:rPr dirty="0"/>
              <a:t> </a:t>
            </a:r>
            <a:r>
              <a:rPr dirty="0" err="1"/>
              <a:t>Rotweinwelt</a:t>
            </a:r>
            <a:r>
              <a:rPr dirty="0"/>
              <a:t> in den </a:t>
            </a:r>
            <a:r>
              <a:rPr dirty="0" err="1"/>
              <a:t>letzten</a:t>
            </a:r>
            <a:r>
              <a:rPr dirty="0"/>
              <a:t> 20 Jahren </a:t>
            </a:r>
            <a:r>
              <a:rPr dirty="0" err="1"/>
              <a:t>revolutioniert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Sierra de </a:t>
            </a:r>
            <a:r>
              <a:rPr dirty="0" err="1"/>
              <a:t>Gredos</a:t>
            </a:r>
            <a:r>
              <a:rPr dirty="0"/>
              <a:t> </a:t>
            </a:r>
            <a:r>
              <a:rPr dirty="0" err="1"/>
              <a:t>trennt</a:t>
            </a:r>
            <a:r>
              <a:rPr dirty="0"/>
              <a:t> die Ebene von Madrid von der Extremadura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Gebirgszug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Granit und </a:t>
            </a:r>
            <a:r>
              <a:rPr dirty="0" err="1"/>
              <a:t>Quarzit</a:t>
            </a:r>
            <a:r>
              <a:rPr dirty="0"/>
              <a:t> auf 600 bis 1.200 </a:t>
            </a:r>
            <a:r>
              <a:rPr dirty="0" err="1"/>
              <a:t>Metern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Hier </a:t>
            </a:r>
            <a:r>
              <a:rPr dirty="0" err="1"/>
              <a:t>wachsen</a:t>
            </a:r>
            <a:r>
              <a:rPr dirty="0"/>
              <a:t> </a:t>
            </a:r>
            <a:r>
              <a:rPr dirty="0" err="1"/>
              <a:t>uralte</a:t>
            </a:r>
            <a:r>
              <a:rPr dirty="0"/>
              <a:t> Garnacha-</a:t>
            </a:r>
            <a:r>
              <a:rPr dirty="0" err="1"/>
              <a:t>Buschreben</a:t>
            </a:r>
            <a:r>
              <a:rPr dirty="0"/>
              <a:t>, die die Welt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ihrer</a:t>
            </a:r>
            <a:r>
              <a:rPr dirty="0"/>
              <a:t> pinot-</a:t>
            </a:r>
            <a:r>
              <a:rPr dirty="0" err="1"/>
              <a:t>artigen</a:t>
            </a:r>
            <a:r>
              <a:rPr dirty="0"/>
              <a:t> </a:t>
            </a:r>
            <a:r>
              <a:rPr dirty="0" err="1"/>
              <a:t>Eleganz</a:t>
            </a:r>
            <a:r>
              <a:rPr dirty="0"/>
              <a:t> </a:t>
            </a:r>
            <a:r>
              <a:rPr dirty="0" err="1"/>
              <a:t>verblüfft</a:t>
            </a:r>
            <a:r>
              <a:rPr dirty="0"/>
              <a:t> </a:t>
            </a:r>
            <a:r>
              <a:rPr dirty="0" err="1"/>
              <a:t>haben</a:t>
            </a:r>
            <a:endParaRPr lang="de-DE" dirty="0"/>
          </a:p>
          <a:p>
            <a:endParaRPr lang="de-AT" dirty="0"/>
          </a:p>
          <a:p>
            <a:r>
              <a:rPr dirty="0"/>
              <a:t> Drei </a:t>
            </a:r>
            <a:r>
              <a:rPr dirty="0" err="1"/>
              <a:t>verschiedene</a:t>
            </a:r>
            <a:r>
              <a:rPr dirty="0"/>
              <a:t> DOs (Cebreros, </a:t>
            </a:r>
            <a:r>
              <a:rPr dirty="0" err="1"/>
              <a:t>Méntrida</a:t>
            </a:r>
            <a:r>
              <a:rPr dirty="0"/>
              <a:t>, Vinos de Madrid) </a:t>
            </a:r>
            <a:r>
              <a:rPr dirty="0" err="1"/>
              <a:t>teilen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das </a:t>
            </a:r>
            <a:r>
              <a:rPr dirty="0" err="1"/>
              <a:t>Gebiet</a:t>
            </a:r>
            <a:r>
              <a:rPr dirty="0"/>
              <a:t> – </a:t>
            </a:r>
            <a:r>
              <a:rPr dirty="0" err="1"/>
              <a:t>politisch</a:t>
            </a:r>
            <a:r>
              <a:rPr dirty="0"/>
              <a:t> </a:t>
            </a:r>
            <a:r>
              <a:rPr dirty="0" err="1"/>
              <a:t>aufgeteilt</a:t>
            </a:r>
            <a:r>
              <a:rPr dirty="0"/>
              <a:t>, </a:t>
            </a:r>
            <a:r>
              <a:rPr dirty="0" err="1"/>
              <a:t>weinbaulich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Einheit.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Südlich Rueda, Westlich von Madrid</a:t>
            </a:r>
          </a:p>
        </p:txBody>
      </p:sp>
    </p:spTree>
    <p:extLst>
      <p:ext uri="{BB962C8B-B14F-4D97-AF65-F5344CB8AC3E}">
        <p14:creationId xmlns:p14="http://schemas.microsoft.com/office/powerpoint/2010/main" val="146588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Höhenlagen</a:t>
            </a:r>
          </a:p>
          <a:p>
            <a:endParaRPr lang="de-AT" dirty="0"/>
          </a:p>
          <a:p>
            <a:r>
              <a:rPr dirty="0"/>
              <a:t>Der </a:t>
            </a:r>
            <a:r>
              <a:rPr dirty="0" err="1"/>
              <a:t>Temperaturunterschied</a:t>
            </a:r>
            <a:r>
              <a:rPr dirty="0"/>
              <a:t> </a:t>
            </a:r>
            <a:r>
              <a:rPr dirty="0" err="1"/>
              <a:t>zwischen</a:t>
            </a:r>
            <a:r>
              <a:rPr dirty="0"/>
              <a:t> Tag und Nacht </a:t>
            </a:r>
            <a:r>
              <a:rPr dirty="0" err="1"/>
              <a:t>beträgt</a:t>
            </a:r>
            <a:r>
              <a:rPr dirty="0"/>
              <a:t> in </a:t>
            </a:r>
            <a:r>
              <a:rPr dirty="0" err="1"/>
              <a:t>Spaniens</a:t>
            </a:r>
            <a:r>
              <a:rPr dirty="0"/>
              <a:t> </a:t>
            </a:r>
            <a:r>
              <a:rPr dirty="0" err="1"/>
              <a:t>Hochlagen</a:t>
            </a:r>
            <a:r>
              <a:rPr dirty="0"/>
              <a:t> bis </a:t>
            </a:r>
            <a:r>
              <a:rPr dirty="0" err="1"/>
              <a:t>zu</a:t>
            </a:r>
            <a:r>
              <a:rPr dirty="0"/>
              <a:t> 25°C – das </a:t>
            </a:r>
            <a:r>
              <a:rPr dirty="0" err="1"/>
              <a:t>ist</a:t>
            </a:r>
            <a:r>
              <a:rPr dirty="0"/>
              <a:t> der </a:t>
            </a:r>
            <a:r>
              <a:rPr dirty="0" err="1"/>
              <a:t>entscheidende</a:t>
            </a:r>
            <a:r>
              <a:rPr dirty="0"/>
              <a:t> Faktor für </a:t>
            </a:r>
            <a:r>
              <a:rPr dirty="0" err="1"/>
              <a:t>Säureerhalt</a:t>
            </a:r>
            <a:r>
              <a:rPr dirty="0"/>
              <a:t> und </a:t>
            </a:r>
            <a:r>
              <a:rPr dirty="0" err="1"/>
              <a:t>Aromakomplexität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Je </a:t>
            </a:r>
            <a:r>
              <a:rPr dirty="0" err="1"/>
              <a:t>höher</a:t>
            </a:r>
            <a:r>
              <a:rPr dirty="0"/>
              <a:t> der Weinberg, </a:t>
            </a:r>
            <a:r>
              <a:rPr dirty="0" err="1"/>
              <a:t>desto</a:t>
            </a:r>
            <a:r>
              <a:rPr dirty="0"/>
              <a:t> </a:t>
            </a:r>
            <a:r>
              <a:rPr dirty="0" err="1"/>
              <a:t>länger</a:t>
            </a:r>
            <a:r>
              <a:rPr dirty="0"/>
              <a:t> </a:t>
            </a:r>
            <a:r>
              <a:rPr dirty="0" err="1"/>
              <a:t>dauert</a:t>
            </a:r>
            <a:r>
              <a:rPr dirty="0"/>
              <a:t> die Reife – und </a:t>
            </a:r>
            <a:r>
              <a:rPr dirty="0" err="1"/>
              <a:t>desto</a:t>
            </a:r>
            <a:r>
              <a:rPr dirty="0"/>
              <a:t> </a:t>
            </a:r>
            <a:r>
              <a:rPr dirty="0" err="1"/>
              <a:t>komplexer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die </a:t>
            </a:r>
            <a:r>
              <a:rPr dirty="0" err="1"/>
              <a:t>Aromen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Der </a:t>
            </a:r>
            <a:r>
              <a:rPr dirty="0" err="1"/>
              <a:t>Klimawandel</a:t>
            </a:r>
            <a:r>
              <a:rPr dirty="0"/>
              <a:t> </a:t>
            </a:r>
            <a:r>
              <a:rPr dirty="0" err="1"/>
              <a:t>macht</a:t>
            </a:r>
            <a:r>
              <a:rPr dirty="0"/>
              <a:t> </a:t>
            </a:r>
            <a:r>
              <a:rPr dirty="0" err="1"/>
              <a:t>Hochlagen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wichtigsten</a:t>
            </a:r>
            <a:r>
              <a:rPr dirty="0"/>
              <a:t> </a:t>
            </a:r>
            <a:r>
              <a:rPr dirty="0" err="1"/>
              <a:t>Reservaten</a:t>
            </a:r>
            <a:r>
              <a:rPr dirty="0"/>
              <a:t> für </a:t>
            </a:r>
            <a:r>
              <a:rPr dirty="0" err="1"/>
              <a:t>Qualitätsweinbau</a:t>
            </a:r>
            <a:r>
              <a:rPr dirty="0"/>
              <a:t> </a:t>
            </a:r>
            <a:r>
              <a:rPr dirty="0" err="1"/>
              <a:t>weltweit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Gredos</a:t>
            </a:r>
            <a:r>
              <a:rPr dirty="0"/>
              <a:t> gilt </a:t>
            </a:r>
            <a:r>
              <a:rPr dirty="0" err="1"/>
              <a:t>heute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das 'Burgund </a:t>
            </a:r>
            <a:r>
              <a:rPr dirty="0" err="1"/>
              <a:t>Spaniens</a:t>
            </a:r>
            <a:r>
              <a:rPr dirty="0"/>
              <a:t>'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Vergleich</a:t>
            </a:r>
            <a:r>
              <a:rPr dirty="0"/>
              <a:t>, den die Winzer nicht </a:t>
            </a:r>
            <a:r>
              <a:rPr dirty="0" err="1"/>
              <a:t>mögen</a:t>
            </a:r>
            <a:r>
              <a:rPr dirty="0"/>
              <a:t>, der </a:t>
            </a:r>
            <a:r>
              <a:rPr dirty="0" err="1"/>
              <a:t>aber</a:t>
            </a:r>
            <a:r>
              <a:rPr dirty="0"/>
              <a:t> den Stil gut </a:t>
            </a:r>
            <a:r>
              <a:rPr dirty="0" err="1"/>
              <a:t>beschreibt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/>
              <a:t> Die Revolution </a:t>
            </a:r>
            <a:r>
              <a:rPr dirty="0" err="1"/>
              <a:t>begann</a:t>
            </a:r>
            <a:r>
              <a:rPr dirty="0"/>
              <a:t> 2005 </a:t>
            </a:r>
            <a:r>
              <a:rPr dirty="0" err="1"/>
              <a:t>mit</a:t>
            </a:r>
            <a:r>
              <a:rPr dirty="0"/>
              <a:t> Dani Landi und Fernando García (</a:t>
            </a:r>
            <a:r>
              <a:rPr dirty="0" err="1"/>
              <a:t>Comando</a:t>
            </a:r>
            <a:r>
              <a:rPr dirty="0"/>
              <a:t> G), die </a:t>
            </a:r>
            <a:r>
              <a:rPr dirty="0" err="1"/>
              <a:t>zeigten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Garnacha auf Granit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Weltklasse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kann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Heute </a:t>
            </a:r>
            <a:r>
              <a:rPr dirty="0" err="1"/>
              <a:t>investieren</a:t>
            </a:r>
            <a:r>
              <a:rPr dirty="0"/>
              <a:t> </a:t>
            </a:r>
            <a:r>
              <a:rPr dirty="0" err="1"/>
              <a:t>argentinische</a:t>
            </a:r>
            <a:r>
              <a:rPr dirty="0"/>
              <a:t>, </a:t>
            </a:r>
            <a:r>
              <a:rPr dirty="0" err="1"/>
              <a:t>amerikanische</a:t>
            </a:r>
            <a:r>
              <a:rPr dirty="0"/>
              <a:t> und </a:t>
            </a:r>
            <a:r>
              <a:rPr dirty="0" err="1"/>
              <a:t>europäische</a:t>
            </a:r>
            <a:r>
              <a:rPr dirty="0"/>
              <a:t> </a:t>
            </a:r>
            <a:r>
              <a:rPr dirty="0" err="1"/>
              <a:t>Weinhäuser</a:t>
            </a:r>
            <a:r>
              <a:rPr dirty="0"/>
              <a:t> </a:t>
            </a:r>
            <a:r>
              <a:rPr lang="de-DE" dirty="0"/>
              <a:t>in die Region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Granitsandböden</a:t>
            </a:r>
            <a:r>
              <a:rPr dirty="0"/>
              <a:t> auf 600–1.200 </a:t>
            </a:r>
            <a:r>
              <a:rPr dirty="0" err="1"/>
              <a:t>Metern</a:t>
            </a:r>
            <a:r>
              <a:rPr dirty="0"/>
              <a:t>: Die </a:t>
            </a:r>
            <a:r>
              <a:rPr dirty="0" err="1"/>
              <a:t>Kombination</a:t>
            </a:r>
            <a:r>
              <a:rPr dirty="0"/>
              <a:t> hat die </a:t>
            </a:r>
            <a:r>
              <a:rPr dirty="0" err="1"/>
              <a:t>Reblaus</a:t>
            </a:r>
            <a:r>
              <a:rPr dirty="0"/>
              <a:t> </a:t>
            </a:r>
            <a:r>
              <a:rPr dirty="0" err="1"/>
              <a:t>ferngehalten</a:t>
            </a:r>
            <a:r>
              <a:rPr dirty="0"/>
              <a:t> – </a:t>
            </a:r>
            <a:r>
              <a:rPr dirty="0" err="1"/>
              <a:t>viele</a:t>
            </a:r>
            <a:r>
              <a:rPr dirty="0"/>
              <a:t> Reben </a:t>
            </a:r>
            <a:r>
              <a:rPr dirty="0" err="1"/>
              <a:t>sind</a:t>
            </a:r>
            <a:r>
              <a:rPr dirty="0"/>
              <a:t> </a:t>
            </a:r>
            <a:r>
              <a:rPr dirty="0" err="1"/>
              <a:t>präreblausisch</a:t>
            </a:r>
            <a:r>
              <a:rPr dirty="0"/>
              <a:t> und </a:t>
            </a:r>
            <a:r>
              <a:rPr dirty="0" err="1"/>
              <a:t>wachsen</a:t>
            </a:r>
            <a:r>
              <a:rPr dirty="0"/>
              <a:t> auf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Wurzeln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Die </a:t>
            </a:r>
            <a:r>
              <a:rPr dirty="0" err="1"/>
              <a:t>Terrassen</a:t>
            </a:r>
            <a:r>
              <a:rPr dirty="0"/>
              <a:t> </a:t>
            </a:r>
            <a:r>
              <a:rPr dirty="0" err="1"/>
              <a:t>wurden</a:t>
            </a:r>
            <a:r>
              <a:rPr dirty="0"/>
              <a:t> </a:t>
            </a:r>
            <a:r>
              <a:rPr dirty="0" err="1"/>
              <a:t>jahrhundertelang</a:t>
            </a:r>
            <a:r>
              <a:rPr dirty="0"/>
              <a:t> </a:t>
            </a:r>
            <a:r>
              <a:rPr dirty="0" err="1"/>
              <a:t>aufgegeben</a:t>
            </a:r>
            <a:r>
              <a:rPr dirty="0"/>
              <a:t>; erst Landi und García </a:t>
            </a:r>
            <a:r>
              <a:rPr dirty="0" err="1"/>
              <a:t>erkannten</a:t>
            </a:r>
            <a:r>
              <a:rPr dirty="0"/>
              <a:t> </a:t>
            </a:r>
            <a:r>
              <a:rPr dirty="0" err="1"/>
              <a:t>ihr</a:t>
            </a:r>
            <a:r>
              <a:rPr dirty="0"/>
              <a:t> </a:t>
            </a:r>
            <a:r>
              <a:rPr dirty="0" err="1"/>
              <a:t>Potenzial</a:t>
            </a:r>
            <a:r>
              <a:rPr dirty="0"/>
              <a:t>. Heute </a:t>
            </a:r>
            <a:r>
              <a:rPr dirty="0" err="1"/>
              <a:t>sind</a:t>
            </a:r>
            <a:r>
              <a:rPr dirty="0"/>
              <a:t> </a:t>
            </a:r>
            <a:r>
              <a:rPr dirty="0" err="1"/>
              <a:t>Parzellen</a:t>
            </a:r>
            <a:r>
              <a:rPr dirty="0"/>
              <a:t> in </a:t>
            </a:r>
            <a:r>
              <a:rPr dirty="0" err="1"/>
              <a:t>Gredos</a:t>
            </a:r>
            <a:r>
              <a:rPr dirty="0"/>
              <a:t> intern</a:t>
            </a:r>
            <a:endParaRPr lang="de-DE" dirty="0"/>
          </a:p>
          <a:p>
            <a:endParaRPr lang="de-AT" dirty="0"/>
          </a:p>
          <a:p>
            <a:r>
              <a:rPr dirty="0" err="1"/>
              <a:t>ational</a:t>
            </a:r>
            <a:r>
              <a:rPr dirty="0"/>
              <a:t> </a:t>
            </a:r>
            <a:r>
              <a:rPr dirty="0" err="1"/>
              <a:t>begehrt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Daniel Landi -&gt; Commando 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Man sieht hier bereits die Buschreben. Noch deutlicher im nächsten Bild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022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Buschreben</a:t>
            </a:r>
          </a:p>
          <a:p>
            <a:endParaRPr lang="de-DE" dirty="0"/>
          </a:p>
          <a:p>
            <a:r>
              <a:rPr lang="de-DE" dirty="0"/>
              <a:t>Etwas verpixelt aber klar ersichtlich.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85386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'3 Gs' – Grenache, </a:t>
            </a:r>
            <a:r>
              <a:rPr dirty="0" err="1"/>
              <a:t>Gredos</a:t>
            </a:r>
            <a:r>
              <a:rPr dirty="0"/>
              <a:t>, Granit – </a:t>
            </a:r>
            <a:r>
              <a:rPr dirty="0" err="1"/>
              <a:t>sind</a:t>
            </a:r>
            <a:r>
              <a:rPr dirty="0"/>
              <a:t> das Mantra </a:t>
            </a:r>
            <a:r>
              <a:rPr dirty="0" err="1"/>
              <a:t>dieser</a:t>
            </a:r>
            <a:r>
              <a:rPr dirty="0"/>
              <a:t> </a:t>
            </a:r>
            <a:r>
              <a:rPr dirty="0" err="1"/>
              <a:t>neuen</a:t>
            </a:r>
            <a:r>
              <a:rPr dirty="0"/>
              <a:t> </a:t>
            </a:r>
            <a:r>
              <a:rPr dirty="0" err="1"/>
              <a:t>Weingeneration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Granitsandböden</a:t>
            </a:r>
            <a:r>
              <a:rPr dirty="0"/>
              <a:t> plus </a:t>
            </a:r>
            <a:r>
              <a:rPr dirty="0" err="1"/>
              <a:t>Meereshöhe</a:t>
            </a:r>
            <a:r>
              <a:rPr dirty="0"/>
              <a:t> plus </a:t>
            </a:r>
            <a:r>
              <a:rPr dirty="0" err="1"/>
              <a:t>atlantische</a:t>
            </a:r>
            <a:r>
              <a:rPr dirty="0"/>
              <a:t> </a:t>
            </a:r>
            <a:r>
              <a:rPr dirty="0" err="1"/>
              <a:t>Einflüsse</a:t>
            </a:r>
            <a:r>
              <a:rPr dirty="0"/>
              <a:t> </a:t>
            </a:r>
            <a:r>
              <a:rPr dirty="0" err="1"/>
              <a:t>ergeben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Säure</a:t>
            </a:r>
            <a:r>
              <a:rPr dirty="0"/>
              <a:t>, die in </a:t>
            </a:r>
            <a:r>
              <a:rPr dirty="0" err="1"/>
              <a:t>dieser</a:t>
            </a:r>
            <a:r>
              <a:rPr dirty="0"/>
              <a:t> </a:t>
            </a:r>
            <a:r>
              <a:rPr dirty="0" err="1"/>
              <a:t>Höhe</a:t>
            </a:r>
            <a:r>
              <a:rPr dirty="0"/>
              <a:t> </a:t>
            </a:r>
            <a:r>
              <a:rPr dirty="0" err="1"/>
              <a:t>Spaniens</a:t>
            </a:r>
            <a:r>
              <a:rPr dirty="0"/>
              <a:t> </a:t>
            </a:r>
            <a:r>
              <a:rPr dirty="0" err="1"/>
              <a:t>unerwartet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Das </a:t>
            </a:r>
            <a:r>
              <a:rPr dirty="0" err="1"/>
              <a:t>Ergebnis</a:t>
            </a:r>
            <a:r>
              <a:rPr dirty="0"/>
              <a:t>: Garnacha-Weine </a:t>
            </a:r>
            <a:r>
              <a:rPr dirty="0" err="1"/>
              <a:t>mit</a:t>
            </a:r>
            <a:r>
              <a:rPr dirty="0"/>
              <a:t> 12–13,5% </a:t>
            </a:r>
            <a:r>
              <a:rPr dirty="0" err="1"/>
              <a:t>Alkohol</a:t>
            </a:r>
            <a:r>
              <a:rPr dirty="0"/>
              <a:t> und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Delikatesse</a:t>
            </a:r>
            <a:r>
              <a:rPr dirty="0"/>
              <a:t>, die </a:t>
            </a:r>
            <a:r>
              <a:rPr dirty="0" err="1"/>
              <a:t>klassische</a:t>
            </a:r>
            <a:r>
              <a:rPr dirty="0"/>
              <a:t> </a:t>
            </a:r>
            <a:r>
              <a:rPr dirty="0" err="1"/>
              <a:t>Vorstellungen</a:t>
            </a:r>
            <a:r>
              <a:rPr dirty="0"/>
              <a:t> </a:t>
            </a:r>
            <a:r>
              <a:rPr dirty="0" err="1"/>
              <a:t>dieser</a:t>
            </a:r>
            <a:r>
              <a:rPr dirty="0"/>
              <a:t> </a:t>
            </a:r>
            <a:r>
              <a:rPr dirty="0" err="1"/>
              <a:t>Rebsorte</a:t>
            </a:r>
            <a:r>
              <a:rPr dirty="0"/>
              <a:t> </a:t>
            </a:r>
            <a:r>
              <a:rPr dirty="0" err="1"/>
              <a:t>komplett</a:t>
            </a:r>
            <a:r>
              <a:rPr dirty="0"/>
              <a:t> auf den Kopf </a:t>
            </a:r>
            <a:r>
              <a:rPr dirty="0" err="1"/>
              <a:t>stellt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lang="de-AT" dirty="0"/>
              <a:t>Beispiel Grenache aus Priorat mit 15+%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Heute Abend </a:t>
            </a:r>
            <a:r>
              <a:rPr dirty="0" err="1"/>
              <a:t>erleben</a:t>
            </a:r>
            <a:r>
              <a:rPr dirty="0"/>
              <a:t> </a:t>
            </a:r>
            <a:r>
              <a:rPr dirty="0" err="1"/>
              <a:t>wir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direktes</a:t>
            </a:r>
            <a:r>
              <a:rPr dirty="0"/>
              <a:t> Duell: </a:t>
            </a:r>
            <a:r>
              <a:rPr dirty="0" err="1"/>
              <a:t>Comando</a:t>
            </a:r>
            <a:r>
              <a:rPr dirty="0"/>
              <a:t> G </a:t>
            </a:r>
            <a:r>
              <a:rPr dirty="0" err="1"/>
              <a:t>gegen</a:t>
            </a:r>
            <a:r>
              <a:rPr dirty="0"/>
              <a:t> El </a:t>
            </a:r>
            <a:r>
              <a:rPr dirty="0" err="1"/>
              <a:t>Reventón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Gleiche</a:t>
            </a:r>
            <a:r>
              <a:rPr dirty="0"/>
              <a:t> Region, </a:t>
            </a:r>
            <a:r>
              <a:rPr dirty="0" err="1"/>
              <a:t>ähnliche</a:t>
            </a:r>
            <a:r>
              <a:rPr dirty="0"/>
              <a:t> Reben –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unterschiedliche</a:t>
            </a:r>
            <a:r>
              <a:rPr dirty="0"/>
              <a:t> </a:t>
            </a:r>
            <a:r>
              <a:rPr dirty="0" err="1"/>
              <a:t>Böden</a:t>
            </a:r>
            <a:r>
              <a:rPr dirty="0"/>
              <a:t> (Granit vs. Schiefer) und </a:t>
            </a:r>
            <a:r>
              <a:rPr dirty="0" err="1"/>
              <a:t>unterschiedliche</a:t>
            </a:r>
            <a:r>
              <a:rPr dirty="0"/>
              <a:t> </a:t>
            </a:r>
            <a:r>
              <a:rPr dirty="0" err="1"/>
              <a:t>Philosophien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/>
              <a:t> </a:t>
            </a:r>
            <a:r>
              <a:rPr dirty="0" err="1"/>
              <a:t>Interessant</a:t>
            </a:r>
            <a:r>
              <a:rPr dirty="0"/>
              <a:t>: El </a:t>
            </a:r>
            <a:r>
              <a:rPr dirty="0" err="1"/>
              <a:t>Reventón</a:t>
            </a:r>
            <a:r>
              <a:rPr dirty="0"/>
              <a:t> hat </a:t>
            </a:r>
            <a:r>
              <a:rPr dirty="0" err="1"/>
              <a:t>buchstäblich</a:t>
            </a:r>
            <a:r>
              <a:rPr dirty="0"/>
              <a:t> den </a:t>
            </a:r>
            <a:r>
              <a:rPr dirty="0" err="1"/>
              <a:t>ehemaligen</a:t>
            </a:r>
            <a:r>
              <a:rPr dirty="0"/>
              <a:t> Weinberg von Dani Landi </a:t>
            </a:r>
            <a:r>
              <a:rPr dirty="0" err="1"/>
              <a:t>gekauft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Fernando García und Dani Landi </a:t>
            </a:r>
            <a:r>
              <a:rPr dirty="0" err="1"/>
              <a:t>gründeten</a:t>
            </a:r>
            <a:r>
              <a:rPr dirty="0"/>
              <a:t> </a:t>
            </a:r>
            <a:r>
              <a:rPr dirty="0" err="1"/>
              <a:t>Comando</a:t>
            </a:r>
            <a:r>
              <a:rPr dirty="0"/>
              <a:t> G 2008 in Las Rozas de Puerto Real – </a:t>
            </a:r>
            <a:r>
              <a:rPr dirty="0" err="1"/>
              <a:t>einem</a:t>
            </a:r>
            <a:r>
              <a:rPr dirty="0"/>
              <a:t> Dorf auf 1.200 </a:t>
            </a:r>
            <a:r>
              <a:rPr dirty="0" err="1"/>
              <a:t>Metern</a:t>
            </a:r>
            <a:endParaRPr lang="de-DE" dirty="0"/>
          </a:p>
          <a:p>
            <a:endParaRPr lang="de-AT" dirty="0"/>
          </a:p>
          <a:p>
            <a:r>
              <a:rPr dirty="0" err="1"/>
              <a:t>Biodynamisch</a:t>
            </a:r>
            <a:r>
              <a:rPr dirty="0"/>
              <a:t>, </a:t>
            </a:r>
            <a:r>
              <a:rPr dirty="0" err="1"/>
              <a:t>Ganztrauben-Vergärung</a:t>
            </a:r>
            <a:r>
              <a:rPr dirty="0"/>
              <a:t>, </a:t>
            </a:r>
            <a:r>
              <a:rPr dirty="0" err="1"/>
              <a:t>lange</a:t>
            </a:r>
            <a:r>
              <a:rPr dirty="0"/>
              <a:t> </a:t>
            </a:r>
            <a:r>
              <a:rPr dirty="0" err="1"/>
              <a:t>Mazeration</a:t>
            </a:r>
            <a:r>
              <a:rPr dirty="0"/>
              <a:t> – </a:t>
            </a:r>
            <a:r>
              <a:rPr dirty="0" err="1"/>
              <a:t>ihre</a:t>
            </a:r>
            <a:r>
              <a:rPr dirty="0"/>
              <a:t> Methode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radikal</a:t>
            </a:r>
            <a:r>
              <a:rPr dirty="0"/>
              <a:t> </a:t>
            </a:r>
            <a:r>
              <a:rPr dirty="0" err="1"/>
              <a:t>traditionell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/>
              <a:t> La Bruja de Rozas ('Die Hexe von Rozas')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ihr</a:t>
            </a:r>
            <a:r>
              <a:rPr dirty="0"/>
              <a:t> </a:t>
            </a:r>
            <a:r>
              <a:rPr dirty="0" err="1"/>
              <a:t>Einstiegswein</a:t>
            </a:r>
            <a:r>
              <a:rPr dirty="0"/>
              <a:t> – es </a:t>
            </a:r>
            <a:r>
              <a:rPr dirty="0" err="1"/>
              <a:t>gibt</a:t>
            </a:r>
            <a:r>
              <a:rPr dirty="0"/>
              <a:t> </a:t>
            </a:r>
            <a:r>
              <a:rPr dirty="0" err="1"/>
              <a:t>auch</a:t>
            </a:r>
            <a:r>
              <a:rPr dirty="0"/>
              <a:t> </a:t>
            </a:r>
            <a:r>
              <a:rPr dirty="0" err="1"/>
              <a:t>teurere</a:t>
            </a:r>
            <a:r>
              <a:rPr dirty="0"/>
              <a:t> </a:t>
            </a:r>
            <a:r>
              <a:rPr dirty="0" err="1"/>
              <a:t>Einzellagen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Rozas 1er Cru.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La Bruja de Rozas </a:t>
            </a:r>
            <a:r>
              <a:rPr dirty="0" err="1"/>
              <a:t>ist</a:t>
            </a:r>
            <a:r>
              <a:rPr dirty="0"/>
              <a:t> auf 900–1.200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angesiedelt</a:t>
            </a:r>
            <a:r>
              <a:rPr dirty="0"/>
              <a:t> – die </a:t>
            </a:r>
            <a:r>
              <a:rPr dirty="0" err="1"/>
              <a:t>Granitböden</a:t>
            </a:r>
            <a:r>
              <a:rPr dirty="0"/>
              <a:t> </a:t>
            </a:r>
            <a:r>
              <a:rPr dirty="0" err="1"/>
              <a:t>bringen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knackige</a:t>
            </a:r>
            <a:r>
              <a:rPr dirty="0"/>
              <a:t> </a:t>
            </a:r>
            <a:r>
              <a:rPr dirty="0" err="1"/>
              <a:t>Säure</a:t>
            </a:r>
            <a:r>
              <a:rPr dirty="0"/>
              <a:t> und rote Frucht, die </a:t>
            </a:r>
            <a:r>
              <a:rPr dirty="0" err="1"/>
              <a:t>wirklich</a:t>
            </a:r>
            <a:r>
              <a:rPr dirty="0"/>
              <a:t> an Burgund </a:t>
            </a:r>
            <a:r>
              <a:rPr dirty="0" err="1"/>
              <a:t>erinnert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94 </a:t>
            </a:r>
            <a:r>
              <a:rPr dirty="0" err="1"/>
              <a:t>Punkte</a:t>
            </a:r>
            <a:r>
              <a:rPr dirty="0"/>
              <a:t> </a:t>
            </a:r>
            <a:r>
              <a:rPr dirty="0" err="1"/>
              <a:t>vom</a:t>
            </a:r>
            <a:r>
              <a:rPr dirty="0"/>
              <a:t> Wine Advocate für </a:t>
            </a:r>
            <a:r>
              <a:rPr dirty="0" err="1"/>
              <a:t>einen</a:t>
            </a:r>
            <a:r>
              <a:rPr dirty="0"/>
              <a:t> Wein </a:t>
            </a:r>
            <a:r>
              <a:rPr dirty="0" err="1"/>
              <a:t>unter</a:t>
            </a:r>
            <a:r>
              <a:rPr dirty="0"/>
              <a:t> 30 Euro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außergewöhnliches</a:t>
            </a:r>
            <a:r>
              <a:rPr dirty="0"/>
              <a:t> Preis-</a:t>
            </a:r>
            <a:r>
              <a:rPr dirty="0" err="1"/>
              <a:t>Qualitäts</a:t>
            </a:r>
            <a:r>
              <a:rPr dirty="0"/>
              <a:t>-</a:t>
            </a:r>
            <a:r>
              <a:rPr dirty="0" err="1"/>
              <a:t>Verhältnis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Tipp: </a:t>
            </a:r>
            <a:r>
              <a:rPr dirty="0" err="1"/>
              <a:t>Im</a:t>
            </a:r>
            <a:r>
              <a:rPr dirty="0"/>
              <a:t> Glas </a:t>
            </a:r>
            <a:r>
              <a:rPr dirty="0" err="1"/>
              <a:t>öffnet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der Wein </a:t>
            </a:r>
            <a:r>
              <a:rPr dirty="0" err="1"/>
              <a:t>deutlich</a:t>
            </a:r>
            <a:r>
              <a:rPr dirty="0"/>
              <a:t>, </a:t>
            </a:r>
            <a:r>
              <a:rPr dirty="0" err="1"/>
              <a:t>wenn</a:t>
            </a:r>
            <a:r>
              <a:rPr dirty="0"/>
              <a:t> man </a:t>
            </a:r>
            <a:r>
              <a:rPr dirty="0" err="1"/>
              <a:t>ihn</a:t>
            </a:r>
            <a:r>
              <a:rPr dirty="0"/>
              <a:t> 30 </a:t>
            </a:r>
            <a:r>
              <a:rPr dirty="0" err="1"/>
              <a:t>Minuten</a:t>
            </a:r>
            <a:r>
              <a:rPr dirty="0"/>
              <a:t> </a:t>
            </a:r>
            <a:r>
              <a:rPr dirty="0" err="1"/>
              <a:t>dekantiert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2022er </a:t>
            </a:r>
            <a:r>
              <a:rPr dirty="0" err="1"/>
              <a:t>Jahrgang</a:t>
            </a:r>
            <a:r>
              <a:rPr dirty="0"/>
              <a:t> gilt in </a:t>
            </a:r>
            <a:r>
              <a:rPr dirty="0" err="1"/>
              <a:t>Gredos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sehr</a:t>
            </a:r>
            <a:r>
              <a:rPr dirty="0"/>
              <a:t> gut – </a:t>
            </a:r>
            <a:r>
              <a:rPr dirty="0" err="1"/>
              <a:t>wenig</a:t>
            </a:r>
            <a:r>
              <a:rPr dirty="0"/>
              <a:t> </a:t>
            </a:r>
            <a:r>
              <a:rPr dirty="0" err="1"/>
              <a:t>Sommerhitze</a:t>
            </a:r>
            <a:r>
              <a:rPr dirty="0"/>
              <a:t>, </a:t>
            </a:r>
            <a:r>
              <a:rPr dirty="0" err="1"/>
              <a:t>gute</a:t>
            </a:r>
            <a:r>
              <a:rPr dirty="0"/>
              <a:t> Reife, </a:t>
            </a:r>
            <a:r>
              <a:rPr dirty="0" err="1"/>
              <a:t>lebendige</a:t>
            </a:r>
            <a:r>
              <a:rPr dirty="0"/>
              <a:t> </a:t>
            </a:r>
            <a:r>
              <a:rPr dirty="0" err="1"/>
              <a:t>Säure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rubinrot</a:t>
            </a:r>
            <a:r>
              <a:rPr dirty="0"/>
              <a:t>, fast transparent – </a:t>
            </a:r>
            <a:r>
              <a:rPr dirty="0" err="1"/>
              <a:t>helleres</a:t>
            </a:r>
            <a:r>
              <a:rPr dirty="0"/>
              <a:t> Rot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erwartet</a:t>
            </a:r>
            <a:r>
              <a:rPr dirty="0"/>
              <a:t> für </a:t>
            </a:r>
            <a:r>
              <a:rPr dirty="0" err="1"/>
              <a:t>einen</a:t>
            </a:r>
            <a:r>
              <a:rPr dirty="0"/>
              <a:t> </a:t>
            </a:r>
            <a:r>
              <a:rPr dirty="0" err="1"/>
              <a:t>Rotwein</a:t>
            </a:r>
            <a:r>
              <a:rPr dirty="0"/>
              <a:t> von der </a:t>
            </a:r>
            <a:r>
              <a:rPr dirty="0" err="1"/>
              <a:t>Iberischen</a:t>
            </a:r>
            <a:r>
              <a:rPr dirty="0"/>
              <a:t> </a:t>
            </a:r>
            <a:r>
              <a:rPr dirty="0" err="1"/>
              <a:t>Halbinsel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Das </a:t>
            </a:r>
            <a:r>
              <a:rPr dirty="0" err="1"/>
              <a:t>ist</a:t>
            </a:r>
            <a:r>
              <a:rPr dirty="0"/>
              <a:t> das </a:t>
            </a:r>
            <a:r>
              <a:rPr dirty="0" err="1"/>
              <a:t>Gredos-Markenzeichen</a:t>
            </a:r>
            <a:r>
              <a:rPr dirty="0"/>
              <a:t>: </a:t>
            </a:r>
            <a:r>
              <a:rPr dirty="0" err="1"/>
              <a:t>Eleganz</a:t>
            </a:r>
            <a:r>
              <a:rPr dirty="0"/>
              <a:t> </a:t>
            </a:r>
            <a:r>
              <a:rPr dirty="0" err="1"/>
              <a:t>statt</a:t>
            </a:r>
            <a:r>
              <a:rPr dirty="0"/>
              <a:t> Kraft.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El </a:t>
            </a:r>
            <a:r>
              <a:rPr dirty="0" err="1"/>
              <a:t>Reventón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das </a:t>
            </a:r>
            <a:r>
              <a:rPr dirty="0" err="1"/>
              <a:t>aufsehenerregendste</a:t>
            </a:r>
            <a:r>
              <a:rPr dirty="0"/>
              <a:t> </a:t>
            </a:r>
            <a:r>
              <a:rPr dirty="0" err="1"/>
              <a:t>neue</a:t>
            </a:r>
            <a:r>
              <a:rPr dirty="0"/>
              <a:t> Projekt in </a:t>
            </a:r>
            <a:r>
              <a:rPr dirty="0" err="1"/>
              <a:t>Gredos</a:t>
            </a:r>
            <a:r>
              <a:rPr dirty="0"/>
              <a:t> – 2022 </a:t>
            </a:r>
            <a:r>
              <a:rPr dirty="0" err="1"/>
              <a:t>kauften</a:t>
            </a:r>
            <a:r>
              <a:rPr dirty="0"/>
              <a:t> Adrianna Catena (Catena Zapata, </a:t>
            </a:r>
            <a:r>
              <a:rPr dirty="0" err="1"/>
              <a:t>Argentinien</a:t>
            </a:r>
            <a:r>
              <a:rPr dirty="0"/>
              <a:t>) und </a:t>
            </a:r>
            <a:r>
              <a:rPr dirty="0" err="1"/>
              <a:t>Kellermeister</a:t>
            </a:r>
            <a:r>
              <a:rPr dirty="0"/>
              <a:t> Alejandro Vigil den </a:t>
            </a:r>
            <a:r>
              <a:rPr dirty="0" err="1"/>
              <a:t>ehemaligen</a:t>
            </a:r>
            <a:r>
              <a:rPr dirty="0"/>
              <a:t> Landi-Weinberg.</a:t>
            </a:r>
            <a:endParaRPr lang="de-DE" dirty="0"/>
          </a:p>
          <a:p>
            <a:endParaRPr lang="de-AT" dirty="0"/>
          </a:p>
          <a:p>
            <a:r>
              <a:rPr dirty="0"/>
              <a:t>Vigil </a:t>
            </a:r>
            <a:r>
              <a:rPr dirty="0" err="1"/>
              <a:t>vinifizierte</a:t>
            </a:r>
            <a:r>
              <a:rPr dirty="0"/>
              <a:t> den </a:t>
            </a:r>
            <a:r>
              <a:rPr dirty="0" err="1"/>
              <a:t>ersten</a:t>
            </a:r>
            <a:r>
              <a:rPr dirty="0"/>
              <a:t> 100-Parker-Wein </a:t>
            </a:r>
            <a:r>
              <a:rPr dirty="0" err="1"/>
              <a:t>Argentiniens</a:t>
            </a:r>
            <a:r>
              <a:rPr dirty="0"/>
              <a:t> – seine </a:t>
            </a:r>
            <a:r>
              <a:rPr dirty="0" err="1"/>
              <a:t>Erfahrung</a:t>
            </a:r>
            <a:r>
              <a:rPr dirty="0"/>
              <a:t> </a:t>
            </a:r>
            <a:r>
              <a:rPr dirty="0" err="1"/>
              <a:t>trifft</a:t>
            </a:r>
            <a:r>
              <a:rPr dirty="0"/>
              <a:t> </a:t>
            </a:r>
            <a:r>
              <a:rPr dirty="0" err="1"/>
              <a:t>jetzt</a:t>
            </a:r>
            <a:r>
              <a:rPr dirty="0"/>
              <a:t> auf Schiefer </a:t>
            </a:r>
            <a:r>
              <a:rPr dirty="0" err="1"/>
              <a:t>statt</a:t>
            </a:r>
            <a:r>
              <a:rPr dirty="0"/>
              <a:t> Kalkstein. </a:t>
            </a:r>
            <a:endParaRPr lang="de-DE" dirty="0"/>
          </a:p>
          <a:p>
            <a:endParaRPr lang="de-AT" dirty="0"/>
          </a:p>
          <a:p>
            <a:r>
              <a:rPr dirty="0"/>
              <a:t>Zwei </a:t>
            </a:r>
            <a:r>
              <a:rPr dirty="0" err="1"/>
              <a:t>Weinwelten</a:t>
            </a:r>
            <a:r>
              <a:rPr dirty="0"/>
              <a:t> </a:t>
            </a:r>
            <a:r>
              <a:rPr dirty="0" err="1"/>
              <a:t>begegnen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: </a:t>
            </a:r>
            <a:r>
              <a:rPr dirty="0" err="1"/>
              <a:t>argentinische</a:t>
            </a:r>
            <a:r>
              <a:rPr dirty="0"/>
              <a:t> </a:t>
            </a:r>
            <a:r>
              <a:rPr dirty="0" err="1"/>
              <a:t>Präzision</a:t>
            </a:r>
            <a:r>
              <a:rPr dirty="0"/>
              <a:t> auf </a:t>
            </a:r>
            <a:r>
              <a:rPr dirty="0" err="1"/>
              <a:t>spanischem</a:t>
            </a:r>
            <a:r>
              <a:rPr dirty="0"/>
              <a:t> Terroir.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Abend </a:t>
            </a:r>
            <a:r>
              <a:rPr dirty="0" err="1"/>
              <a:t>ist</a:t>
            </a:r>
            <a:r>
              <a:rPr dirty="0"/>
              <a:t> in </a:t>
            </a:r>
            <a:r>
              <a:rPr dirty="0" err="1"/>
              <a:t>fünf</a:t>
            </a:r>
            <a:r>
              <a:rPr dirty="0"/>
              <a:t> </a:t>
            </a:r>
            <a:r>
              <a:rPr dirty="0" err="1"/>
              <a:t>Akte</a:t>
            </a:r>
            <a:r>
              <a:rPr dirty="0"/>
              <a:t> </a:t>
            </a:r>
            <a:r>
              <a:rPr dirty="0" err="1"/>
              <a:t>gegliedert</a:t>
            </a:r>
            <a:r>
              <a:rPr dirty="0"/>
              <a:t>: </a:t>
            </a:r>
            <a:endParaRPr lang="de-DE" dirty="0"/>
          </a:p>
          <a:p>
            <a:endParaRPr lang="de-AT" dirty="0"/>
          </a:p>
          <a:p>
            <a:r>
              <a:rPr dirty="0" err="1"/>
              <a:t>Eröffnung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dem Sekt, </a:t>
            </a:r>
            <a:r>
              <a:rPr dirty="0" err="1"/>
              <a:t>dann</a:t>
            </a:r>
            <a:r>
              <a:rPr dirty="0"/>
              <a:t> vier </a:t>
            </a:r>
            <a:r>
              <a:rPr dirty="0" err="1"/>
              <a:t>Weiße</a:t>
            </a:r>
            <a:r>
              <a:rPr dirty="0"/>
              <a:t>, das </a:t>
            </a:r>
            <a:r>
              <a:rPr dirty="0" err="1"/>
              <a:t>Gredos</a:t>
            </a:r>
            <a:r>
              <a:rPr dirty="0"/>
              <a:t>-Duell, die </a:t>
            </a:r>
            <a:r>
              <a:rPr dirty="0" err="1"/>
              <a:t>Essensweine</a:t>
            </a:r>
            <a:r>
              <a:rPr dirty="0"/>
              <a:t> und der Finale-</a:t>
            </a:r>
            <a:r>
              <a:rPr dirty="0" err="1"/>
              <a:t>Aufstieg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Wein Nr. 1 </a:t>
            </a:r>
            <a:r>
              <a:rPr dirty="0" err="1"/>
              <a:t>ist</a:t>
            </a:r>
            <a:r>
              <a:rPr dirty="0"/>
              <a:t> der Aperitif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Schaumwein</a:t>
            </a:r>
            <a:r>
              <a:rPr dirty="0"/>
              <a:t>, der den </a:t>
            </a:r>
            <a:r>
              <a:rPr dirty="0" err="1"/>
              <a:t>Gaumen</a:t>
            </a:r>
            <a:r>
              <a:rPr dirty="0"/>
              <a:t> auf das </a:t>
            </a:r>
            <a:r>
              <a:rPr dirty="0" err="1"/>
              <a:t>vorbereitet</a:t>
            </a:r>
            <a:r>
              <a:rPr dirty="0"/>
              <a:t>, was </a:t>
            </a:r>
            <a:r>
              <a:rPr dirty="0" err="1"/>
              <a:t>folgt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So sieht der Weinberg dorten aus. </a:t>
            </a:r>
          </a:p>
        </p:txBody>
      </p:sp>
    </p:spTree>
    <p:extLst>
      <p:ext uri="{BB962C8B-B14F-4D97-AF65-F5344CB8AC3E}">
        <p14:creationId xmlns:p14="http://schemas.microsoft.com/office/powerpoint/2010/main" val="2887251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La Reina ('die Königin') </a:t>
            </a:r>
            <a:r>
              <a:rPr dirty="0" err="1"/>
              <a:t>stammt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einzigen</a:t>
            </a:r>
            <a:r>
              <a:rPr dirty="0"/>
              <a:t> 6,2 Hektar </a:t>
            </a:r>
            <a:r>
              <a:rPr dirty="0" err="1"/>
              <a:t>großen</a:t>
            </a:r>
            <a:r>
              <a:rPr dirty="0"/>
              <a:t> Schiefer-Weinberg – die </a:t>
            </a:r>
            <a:r>
              <a:rPr dirty="0" err="1"/>
              <a:t>Schieferböden</a:t>
            </a:r>
            <a:r>
              <a:rPr dirty="0"/>
              <a:t> </a:t>
            </a:r>
            <a:r>
              <a:rPr dirty="0" err="1"/>
              <a:t>unterscheiden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deutlich</a:t>
            </a:r>
            <a:r>
              <a:rPr dirty="0"/>
              <a:t> von den Granit-</a:t>
            </a:r>
            <a:r>
              <a:rPr dirty="0" err="1"/>
              <a:t>Böden</a:t>
            </a:r>
            <a:r>
              <a:rPr dirty="0"/>
              <a:t> der </a:t>
            </a:r>
            <a:r>
              <a:rPr dirty="0" err="1"/>
              <a:t>meisten</a:t>
            </a:r>
            <a:r>
              <a:rPr dirty="0"/>
              <a:t> </a:t>
            </a:r>
            <a:r>
              <a:rPr dirty="0" err="1"/>
              <a:t>Gredos</a:t>
            </a:r>
            <a:r>
              <a:rPr dirty="0"/>
              <a:t>-Lagen. </a:t>
            </a:r>
            <a:endParaRPr lang="de-DE" dirty="0"/>
          </a:p>
          <a:p>
            <a:endParaRPr lang="de-AT" dirty="0"/>
          </a:p>
          <a:p>
            <a:r>
              <a:rPr dirty="0"/>
              <a:t>70% </a:t>
            </a:r>
            <a:r>
              <a:rPr dirty="0" err="1"/>
              <a:t>entrappt</a:t>
            </a:r>
            <a:r>
              <a:rPr dirty="0"/>
              <a:t>, 30% </a:t>
            </a:r>
            <a:r>
              <a:rPr dirty="0" err="1"/>
              <a:t>Ganztrauben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Gleichgewicht</a:t>
            </a:r>
            <a:r>
              <a:rPr dirty="0"/>
              <a:t>, das </a:t>
            </a:r>
            <a:r>
              <a:rPr dirty="0" err="1"/>
              <a:t>Struktur</a:t>
            </a:r>
            <a:r>
              <a:rPr dirty="0"/>
              <a:t> und Frische </a:t>
            </a:r>
            <a:r>
              <a:rPr dirty="0" err="1"/>
              <a:t>vereint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95–96 </a:t>
            </a:r>
            <a:r>
              <a:rPr dirty="0" err="1"/>
              <a:t>Punkte</a:t>
            </a:r>
            <a:r>
              <a:rPr dirty="0"/>
              <a:t> Tim Atkin und James Suckling – </a:t>
            </a:r>
            <a:r>
              <a:rPr dirty="0" err="1"/>
              <a:t>bereits</a:t>
            </a:r>
            <a:r>
              <a:rPr dirty="0"/>
              <a:t> </a:t>
            </a:r>
            <a:r>
              <a:rPr dirty="0" err="1"/>
              <a:t>jetzt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begehrtes</a:t>
            </a:r>
            <a:r>
              <a:rPr dirty="0"/>
              <a:t> </a:t>
            </a:r>
            <a:r>
              <a:rPr dirty="0" err="1"/>
              <a:t>Sammlerstück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Cru </a:t>
            </a:r>
            <a:r>
              <a:rPr dirty="0" err="1"/>
              <a:t>Artesano</a:t>
            </a:r>
            <a:r>
              <a:rPr dirty="0"/>
              <a:t> </a:t>
            </a:r>
            <a:r>
              <a:rPr dirty="0" err="1"/>
              <a:t>bedeutet</a:t>
            </a:r>
            <a:r>
              <a:rPr dirty="0"/>
              <a:t> '</a:t>
            </a:r>
            <a:r>
              <a:rPr dirty="0" err="1"/>
              <a:t>handwerkliche</a:t>
            </a:r>
            <a:r>
              <a:rPr dirty="0"/>
              <a:t> </a:t>
            </a:r>
            <a:r>
              <a:rPr dirty="0" err="1"/>
              <a:t>Einzellage</a:t>
            </a:r>
            <a:r>
              <a:rPr dirty="0"/>
              <a:t>' –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Aussage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</a:t>
            </a:r>
            <a:r>
              <a:rPr dirty="0" err="1"/>
              <a:t>Qualität</a:t>
            </a:r>
            <a:r>
              <a:rPr dirty="0"/>
              <a:t> und </a:t>
            </a:r>
            <a:r>
              <a:rPr dirty="0" err="1"/>
              <a:t>Handarbeit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Der 2023er </a:t>
            </a:r>
            <a:r>
              <a:rPr dirty="0" err="1"/>
              <a:t>Jahrgang</a:t>
            </a:r>
            <a:r>
              <a:rPr dirty="0"/>
              <a:t> war in </a:t>
            </a:r>
            <a:r>
              <a:rPr dirty="0" err="1"/>
              <a:t>Gredos</a:t>
            </a:r>
            <a:r>
              <a:rPr dirty="0"/>
              <a:t> warm und </a:t>
            </a:r>
            <a:r>
              <a:rPr dirty="0" err="1"/>
              <a:t>reif</a:t>
            </a:r>
            <a:r>
              <a:rPr dirty="0"/>
              <a:t>; Vigil </a:t>
            </a:r>
            <a:r>
              <a:rPr dirty="0" err="1"/>
              <a:t>erntete</a:t>
            </a:r>
            <a:r>
              <a:rPr dirty="0"/>
              <a:t> </a:t>
            </a:r>
            <a:r>
              <a:rPr dirty="0" err="1"/>
              <a:t>früh</a:t>
            </a:r>
            <a:r>
              <a:rPr dirty="0"/>
              <a:t>, um die </a:t>
            </a:r>
            <a:r>
              <a:rPr dirty="0" err="1"/>
              <a:t>natürliche</a:t>
            </a:r>
            <a:r>
              <a:rPr dirty="0"/>
              <a:t> Frische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erhalten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direkten</a:t>
            </a:r>
            <a:r>
              <a:rPr dirty="0"/>
              <a:t> </a:t>
            </a:r>
            <a:r>
              <a:rPr dirty="0" err="1"/>
              <a:t>Vergleich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La Bruja: </a:t>
            </a:r>
            <a:r>
              <a:rPr dirty="0" err="1"/>
              <a:t>mineralischer</a:t>
            </a:r>
            <a:r>
              <a:rPr dirty="0"/>
              <a:t>, </a:t>
            </a:r>
            <a:r>
              <a:rPr dirty="0" err="1"/>
              <a:t>kühler</a:t>
            </a:r>
            <a:r>
              <a:rPr dirty="0"/>
              <a:t>, </a:t>
            </a:r>
            <a:r>
              <a:rPr dirty="0" err="1"/>
              <a:t>straffer</a:t>
            </a:r>
            <a:r>
              <a:rPr dirty="0"/>
              <a:t> – Schiefer versus Granit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Jetzt gibts essen</a:t>
            </a:r>
          </a:p>
        </p:txBody>
      </p:sp>
    </p:spTree>
    <p:extLst>
      <p:ext uri="{BB962C8B-B14F-4D97-AF65-F5344CB8AC3E}">
        <p14:creationId xmlns:p14="http://schemas.microsoft.com/office/powerpoint/2010/main" val="2270228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Jetzt</a:t>
            </a:r>
            <a:r>
              <a:rPr dirty="0"/>
              <a:t> </a:t>
            </a:r>
            <a:r>
              <a:rPr dirty="0" err="1"/>
              <a:t>kommen</a:t>
            </a:r>
            <a:r>
              <a:rPr dirty="0"/>
              <a:t> die </a:t>
            </a:r>
            <a:r>
              <a:rPr dirty="0" err="1"/>
              <a:t>Essensweine</a:t>
            </a:r>
            <a:r>
              <a:rPr dirty="0"/>
              <a:t> – </a:t>
            </a:r>
            <a:r>
              <a:rPr dirty="0" err="1"/>
              <a:t>zwei</a:t>
            </a:r>
            <a:r>
              <a:rPr dirty="0"/>
              <a:t> Weine, die das Essen </a:t>
            </a:r>
            <a:r>
              <a:rPr dirty="0" err="1"/>
              <a:t>begleiten</a:t>
            </a:r>
            <a:r>
              <a:rPr dirty="0"/>
              <a:t>, </a:t>
            </a:r>
            <a:r>
              <a:rPr dirty="0" err="1"/>
              <a:t>ohne</a:t>
            </a:r>
            <a:r>
              <a:rPr dirty="0"/>
              <a:t> es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dominieren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Beide</a:t>
            </a:r>
            <a:r>
              <a:rPr dirty="0"/>
              <a:t> </a:t>
            </a:r>
            <a:r>
              <a:rPr dirty="0" err="1"/>
              <a:t>stammen</a:t>
            </a:r>
            <a:r>
              <a:rPr dirty="0"/>
              <a:t> von Álvaro Palacios </a:t>
            </a:r>
            <a:r>
              <a:rPr dirty="0" err="1"/>
              <a:t>aus</a:t>
            </a:r>
            <a:r>
              <a:rPr dirty="0"/>
              <a:t> dem Priorat – </a:t>
            </a:r>
            <a:r>
              <a:rPr dirty="0" err="1"/>
              <a:t>einem</a:t>
            </a:r>
            <a:r>
              <a:rPr dirty="0"/>
              <a:t> der </a:t>
            </a:r>
            <a:r>
              <a:rPr dirty="0" err="1"/>
              <a:t>berühmtesten</a:t>
            </a:r>
            <a:r>
              <a:rPr dirty="0"/>
              <a:t> Winzer </a:t>
            </a:r>
            <a:r>
              <a:rPr dirty="0" err="1"/>
              <a:t>Spaniens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Ein </a:t>
            </a:r>
            <a:r>
              <a:rPr dirty="0" err="1"/>
              <a:t>interessanter</a:t>
            </a:r>
            <a:r>
              <a:rPr dirty="0"/>
              <a:t> </a:t>
            </a:r>
            <a:r>
              <a:rPr dirty="0" err="1"/>
              <a:t>Kontrast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den </a:t>
            </a:r>
            <a:r>
              <a:rPr dirty="0" err="1"/>
              <a:t>Hochlagen</a:t>
            </a:r>
            <a:r>
              <a:rPr dirty="0"/>
              <a:t>-Weinen: Priorat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tief</a:t>
            </a:r>
            <a:r>
              <a:rPr dirty="0"/>
              <a:t> </a:t>
            </a:r>
            <a:r>
              <a:rPr dirty="0" err="1"/>
              <a:t>gelegen</a:t>
            </a:r>
            <a:r>
              <a:rPr dirty="0"/>
              <a:t>, </a:t>
            </a:r>
            <a:r>
              <a:rPr dirty="0" err="1"/>
              <a:t>aber</a:t>
            </a:r>
            <a:r>
              <a:rPr dirty="0"/>
              <a:t> die </a:t>
            </a:r>
            <a:r>
              <a:rPr dirty="0" err="1"/>
              <a:t>steilen</a:t>
            </a:r>
            <a:r>
              <a:rPr dirty="0"/>
              <a:t> </a:t>
            </a:r>
            <a:r>
              <a:rPr dirty="0" err="1"/>
              <a:t>Schieferterrassen</a:t>
            </a:r>
            <a:r>
              <a:rPr dirty="0"/>
              <a:t> </a:t>
            </a:r>
            <a:r>
              <a:rPr dirty="0" err="1"/>
              <a:t>bringen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eigene</a:t>
            </a:r>
            <a:r>
              <a:rPr dirty="0"/>
              <a:t> Art von </a:t>
            </a:r>
            <a:r>
              <a:rPr dirty="0" err="1"/>
              <a:t>Intensität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Beide</a:t>
            </a:r>
            <a:r>
              <a:rPr dirty="0"/>
              <a:t> </a:t>
            </a:r>
            <a:r>
              <a:rPr dirty="0" err="1"/>
              <a:t>Essensweine</a:t>
            </a:r>
            <a:r>
              <a:rPr dirty="0"/>
              <a:t> </a:t>
            </a:r>
            <a:r>
              <a:rPr dirty="0" err="1"/>
              <a:t>dieser</a:t>
            </a:r>
            <a:r>
              <a:rPr dirty="0"/>
              <a:t> Pause </a:t>
            </a:r>
            <a:r>
              <a:rPr dirty="0" err="1"/>
              <a:t>kommen</a:t>
            </a:r>
            <a:r>
              <a:rPr dirty="0"/>
              <a:t> von </a:t>
            </a:r>
            <a:r>
              <a:rPr dirty="0" err="1"/>
              <a:t>einem</a:t>
            </a:r>
            <a:r>
              <a:rPr dirty="0"/>
              <a:t> </a:t>
            </a:r>
            <a:r>
              <a:rPr dirty="0" err="1"/>
              <a:t>einzigen</a:t>
            </a:r>
            <a:r>
              <a:rPr dirty="0"/>
              <a:t> Meister – Álvaro Palacios </a:t>
            </a:r>
            <a:r>
              <a:rPr dirty="0" err="1"/>
              <a:t>aus</a:t>
            </a:r>
            <a:r>
              <a:rPr dirty="0"/>
              <a:t> dem Priorat. L</a:t>
            </a:r>
            <a:endParaRPr lang="de-DE" dirty="0"/>
          </a:p>
          <a:p>
            <a:endParaRPr lang="de-AT" dirty="0"/>
          </a:p>
          <a:p>
            <a:r>
              <a:rPr dirty="0"/>
              <a:t>es Terrasses </a:t>
            </a:r>
            <a:r>
              <a:rPr dirty="0" err="1"/>
              <a:t>ist</a:t>
            </a:r>
            <a:r>
              <a:rPr dirty="0"/>
              <a:t> der </a:t>
            </a:r>
            <a:r>
              <a:rPr dirty="0" err="1"/>
              <a:t>kräftigere</a:t>
            </a:r>
            <a:r>
              <a:rPr dirty="0"/>
              <a:t> der </a:t>
            </a:r>
            <a:r>
              <a:rPr dirty="0" err="1"/>
              <a:t>beiden</a:t>
            </a:r>
            <a:r>
              <a:rPr dirty="0"/>
              <a:t>; </a:t>
            </a:r>
            <a:r>
              <a:rPr dirty="0" err="1"/>
              <a:t>Camins</a:t>
            </a:r>
            <a:r>
              <a:rPr dirty="0"/>
              <a:t> del Priorat der </a:t>
            </a:r>
            <a:r>
              <a:rPr dirty="0" err="1"/>
              <a:t>zugänglichere</a:t>
            </a:r>
            <a:r>
              <a:rPr dirty="0"/>
              <a:t> </a:t>
            </a:r>
            <a:r>
              <a:rPr dirty="0" err="1"/>
              <a:t>Klassiker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  <a:p>
            <a:r>
              <a:rPr lang="de-AT" dirty="0" err="1"/>
              <a:t>Les</a:t>
            </a:r>
            <a:r>
              <a:rPr lang="de-AT" dirty="0"/>
              <a:t> </a:t>
            </a:r>
            <a:r>
              <a:rPr lang="de-AT" dirty="0" err="1"/>
              <a:t>Terrasses</a:t>
            </a:r>
            <a:r>
              <a:rPr lang="de-AT" dirty="0"/>
              <a:t> liegt in der Qualitätshierarchie zwischen </a:t>
            </a:r>
            <a:r>
              <a:rPr lang="de-AT" dirty="0" err="1"/>
              <a:t>Camins</a:t>
            </a:r>
            <a:r>
              <a:rPr lang="de-AT" dirty="0"/>
              <a:t> del Priorat und Palacios' großen Einzellagen. Die '</a:t>
            </a:r>
            <a:r>
              <a:rPr lang="de-AT" dirty="0" err="1"/>
              <a:t>Laderas</a:t>
            </a:r>
            <a:r>
              <a:rPr lang="de-AT" dirty="0"/>
              <a:t> de </a:t>
            </a:r>
            <a:r>
              <a:rPr lang="de-AT" dirty="0" err="1"/>
              <a:t>Pizarra</a:t>
            </a:r>
            <a:r>
              <a:rPr lang="de-AT" dirty="0"/>
              <a:t>' (Schieferterrassen) geben dem Wein eine spezifische Mineralität, die </a:t>
            </a:r>
            <a:r>
              <a:rPr lang="de-AT" dirty="0" err="1"/>
              <a:t>Camins</a:t>
            </a:r>
            <a:r>
              <a:rPr lang="de-AT" dirty="0"/>
              <a:t> in dieser Form nicht hat. </a:t>
            </a:r>
            <a:r>
              <a:rPr lang="de-AT" dirty="0" err="1"/>
              <a:t>Garnacha</a:t>
            </a:r>
            <a:r>
              <a:rPr lang="de-AT" dirty="0"/>
              <a:t>, </a:t>
            </a:r>
            <a:r>
              <a:rPr lang="de-AT" dirty="0" err="1"/>
              <a:t>Cariñena</a:t>
            </a:r>
            <a:r>
              <a:rPr lang="de-AT" dirty="0"/>
              <a:t> und Cabernet Sauvignon – eine Assemblage, die das mediterrane Priorat-Terroir perfekt widerspiegelt.</a:t>
            </a:r>
          </a:p>
          <a:p>
            <a:endParaRPr lang="de-AT" dirty="0"/>
          </a:p>
          <a:p>
            <a:r>
              <a:rPr lang="de-AT" dirty="0" err="1"/>
              <a:t>Camins</a:t>
            </a:r>
            <a:r>
              <a:rPr lang="de-AT" dirty="0"/>
              <a:t> del Priorat bedeutet 'Wege des Priorats' – ein Einstieg in die große Welt des Palacios-Priorats. </a:t>
            </a:r>
            <a:r>
              <a:rPr lang="de-AT" dirty="0" err="1"/>
              <a:t>Garnacha</a:t>
            </a:r>
            <a:r>
              <a:rPr lang="de-AT" dirty="0"/>
              <a:t>, </a:t>
            </a:r>
            <a:r>
              <a:rPr lang="de-AT" dirty="0" err="1"/>
              <a:t>Cariñena</a:t>
            </a:r>
            <a:r>
              <a:rPr lang="de-AT" dirty="0"/>
              <a:t> und Cabernet Sauvignon auf </a:t>
            </a:r>
            <a:r>
              <a:rPr lang="de-AT" dirty="0" err="1"/>
              <a:t>Llicorella</a:t>
            </a:r>
            <a:r>
              <a:rPr lang="de-AT" dirty="0"/>
              <a:t>, 12 Monate in französischen Fässern – ein zugänglicher Klassiker. Als Speisebegleiter perfekt: ausreichend Körper und Struktur ohne die Gaumenfrische zu erschlagen.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Nach dem Essen gehts weiter mit zwei Weinen. </a:t>
            </a:r>
          </a:p>
        </p:txBody>
      </p:sp>
    </p:spTree>
    <p:extLst>
      <p:ext uri="{BB962C8B-B14F-4D97-AF65-F5344CB8AC3E}">
        <p14:creationId xmlns:p14="http://schemas.microsoft.com/office/powerpoint/2010/main" val="12592395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</a:t>
            </a:r>
            <a:r>
              <a:rPr dirty="0" err="1"/>
              <a:t>Arribes</a:t>
            </a:r>
            <a:r>
              <a:rPr dirty="0"/>
              <a:t> del Duero </a:t>
            </a:r>
            <a:r>
              <a:rPr dirty="0" err="1"/>
              <a:t>liegen</a:t>
            </a:r>
            <a:r>
              <a:rPr dirty="0"/>
              <a:t> an der </a:t>
            </a:r>
            <a:r>
              <a:rPr dirty="0" err="1"/>
              <a:t>portugiesischen</a:t>
            </a:r>
            <a:r>
              <a:rPr dirty="0"/>
              <a:t> </a:t>
            </a:r>
            <a:r>
              <a:rPr dirty="0" err="1"/>
              <a:t>Grenze</a:t>
            </a:r>
            <a:r>
              <a:rPr dirty="0"/>
              <a:t> –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abgelegensten</a:t>
            </a:r>
            <a:r>
              <a:rPr dirty="0"/>
              <a:t> Winkel </a:t>
            </a:r>
            <a:r>
              <a:rPr dirty="0" err="1"/>
              <a:t>Kastilien</a:t>
            </a:r>
            <a:r>
              <a:rPr dirty="0"/>
              <a:t>-Leóns. </a:t>
            </a:r>
            <a:endParaRPr lang="de-DE" dirty="0"/>
          </a:p>
          <a:p>
            <a:endParaRPr lang="de-AT" dirty="0"/>
          </a:p>
          <a:p>
            <a:endParaRPr lang="de-AT" dirty="0"/>
          </a:p>
          <a:p>
            <a:r>
              <a:rPr dirty="0"/>
              <a:t>Der Duero </a:t>
            </a:r>
            <a:r>
              <a:rPr dirty="0" err="1"/>
              <a:t>gräbt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</a:t>
            </a:r>
            <a:r>
              <a:rPr dirty="0" err="1"/>
              <a:t>hier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300 Meter </a:t>
            </a:r>
            <a:r>
              <a:rPr dirty="0" err="1"/>
              <a:t>tiefe</a:t>
            </a:r>
            <a:r>
              <a:rPr dirty="0"/>
              <a:t> </a:t>
            </a:r>
            <a:r>
              <a:rPr dirty="0" err="1"/>
              <a:t>Schluchten</a:t>
            </a:r>
            <a:r>
              <a:rPr dirty="0"/>
              <a:t> und </a:t>
            </a:r>
            <a:r>
              <a:rPr dirty="0" err="1"/>
              <a:t>schafft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Mikroklima</a:t>
            </a:r>
            <a:r>
              <a:rPr dirty="0"/>
              <a:t>, das </a:t>
            </a:r>
            <a:r>
              <a:rPr dirty="0" err="1"/>
              <a:t>eigentlich</a:t>
            </a:r>
            <a:r>
              <a:rPr dirty="0"/>
              <a:t> </a:t>
            </a:r>
            <a:r>
              <a:rPr dirty="0" err="1"/>
              <a:t>mehr</a:t>
            </a:r>
            <a:r>
              <a:rPr dirty="0"/>
              <a:t> Alentejo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Kastilien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Mit </a:t>
            </a:r>
            <a:r>
              <a:rPr dirty="0" err="1"/>
              <a:t>nur</a:t>
            </a:r>
            <a:r>
              <a:rPr dirty="0"/>
              <a:t> 270 Hektar </a:t>
            </a:r>
            <a:r>
              <a:rPr dirty="0" err="1"/>
              <a:t>Rebfläche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Arribes</a:t>
            </a:r>
            <a:r>
              <a:rPr dirty="0"/>
              <a:t> </a:t>
            </a:r>
            <a:r>
              <a:rPr dirty="0" err="1"/>
              <a:t>winzig</a:t>
            </a:r>
            <a:r>
              <a:rPr dirty="0"/>
              <a:t> –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vinologisch</a:t>
            </a:r>
            <a:r>
              <a:rPr dirty="0"/>
              <a:t> </a:t>
            </a:r>
            <a:r>
              <a:rPr dirty="0" err="1"/>
              <a:t>umso</a:t>
            </a:r>
            <a:r>
              <a:rPr dirty="0"/>
              <a:t> </a:t>
            </a:r>
            <a:r>
              <a:rPr dirty="0" err="1"/>
              <a:t>bedeutsamer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Wie sich der Duero durch die Landschaft gräbt</a:t>
            </a:r>
          </a:p>
        </p:txBody>
      </p:sp>
    </p:spTree>
    <p:extLst>
      <p:ext uri="{BB962C8B-B14F-4D97-AF65-F5344CB8AC3E}">
        <p14:creationId xmlns:p14="http://schemas.microsoft.com/office/powerpoint/2010/main" val="2115758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C536-2026-78F9-A4C2-98C1D06F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84ED3-D4C3-1389-BD77-B43BFD12D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ED5E3-7720-9AB0-68B0-05FFFB599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</a:t>
            </a:r>
            <a:r>
              <a:rPr dirty="0" err="1"/>
              <a:t>erste</a:t>
            </a:r>
            <a:r>
              <a:rPr dirty="0"/>
              <a:t> Wein </a:t>
            </a:r>
            <a:r>
              <a:rPr dirty="0" err="1"/>
              <a:t>aus</a:t>
            </a:r>
            <a:r>
              <a:rPr dirty="0"/>
              <a:t> der Alpujarra </a:t>
            </a:r>
            <a:r>
              <a:rPr dirty="0" err="1"/>
              <a:t>wartet</a:t>
            </a:r>
            <a:r>
              <a:rPr dirty="0"/>
              <a:t> – </a:t>
            </a:r>
            <a:r>
              <a:rPr dirty="0" err="1"/>
              <a:t>wir</a:t>
            </a:r>
            <a:r>
              <a:rPr dirty="0"/>
              <a:t> </a:t>
            </a:r>
            <a:r>
              <a:rPr dirty="0" err="1"/>
              <a:t>befinden</a:t>
            </a:r>
            <a:r>
              <a:rPr dirty="0"/>
              <a:t> </a:t>
            </a:r>
            <a:r>
              <a:rPr dirty="0" err="1"/>
              <a:t>uns</a:t>
            </a:r>
            <a:r>
              <a:rPr dirty="0"/>
              <a:t> in </a:t>
            </a:r>
            <a:r>
              <a:rPr dirty="0" err="1"/>
              <a:t>Europas</a:t>
            </a:r>
            <a:r>
              <a:rPr dirty="0"/>
              <a:t> </a:t>
            </a:r>
            <a:r>
              <a:rPr dirty="0" err="1"/>
              <a:t>höchstgelegenen</a:t>
            </a:r>
            <a:r>
              <a:rPr dirty="0"/>
              <a:t> </a:t>
            </a:r>
            <a:r>
              <a:rPr dirty="0" err="1"/>
              <a:t>Weinbergen</a:t>
            </a:r>
            <a:r>
              <a:rPr dirty="0"/>
              <a:t>. Ein </a:t>
            </a:r>
            <a:r>
              <a:rPr dirty="0" err="1"/>
              <a:t>perfekter</a:t>
            </a:r>
            <a:r>
              <a:rPr dirty="0"/>
              <a:t> Start, der </a:t>
            </a:r>
            <a:r>
              <a:rPr dirty="0" err="1"/>
              <a:t>zeigt</a:t>
            </a:r>
            <a:r>
              <a:rPr dirty="0"/>
              <a:t>, was </a:t>
            </a:r>
            <a:r>
              <a:rPr dirty="0" err="1"/>
              <a:t>Höhe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fast </a:t>
            </a:r>
            <a:r>
              <a:rPr dirty="0" err="1"/>
              <a:t>ausgestorbenen</a:t>
            </a:r>
            <a:r>
              <a:rPr dirty="0"/>
              <a:t> </a:t>
            </a:r>
            <a:r>
              <a:rPr dirty="0" err="1"/>
              <a:t>Rebsorte</a:t>
            </a:r>
            <a:r>
              <a:rPr dirty="0"/>
              <a:t> </a:t>
            </a:r>
            <a:r>
              <a:rPr dirty="0" err="1"/>
              <a:t>herausholen</a:t>
            </a:r>
            <a:r>
              <a:rPr dirty="0"/>
              <a:t> </a:t>
            </a:r>
            <a:r>
              <a:rPr dirty="0" err="1"/>
              <a:t>kann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lang="de-AT" dirty="0"/>
              <a:t>Man sieht auch gleich dass die Arbeit auf solchen Weinbergen natürlich nicht ganz so einfach ist. </a:t>
            </a:r>
          </a:p>
          <a:p>
            <a:endParaRPr lang="de-AT" dirty="0"/>
          </a:p>
          <a:p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9C7F-F319-00DF-B4C0-C27B386AE8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097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</a:t>
            </a:r>
            <a:r>
              <a:rPr dirty="0" err="1"/>
              <a:t>Schluchtenwände</a:t>
            </a:r>
            <a:r>
              <a:rPr dirty="0"/>
              <a:t> </a:t>
            </a:r>
            <a:r>
              <a:rPr dirty="0" err="1"/>
              <a:t>schützen</a:t>
            </a:r>
            <a:r>
              <a:rPr dirty="0"/>
              <a:t> die </a:t>
            </a:r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vor</a:t>
            </a:r>
            <a:r>
              <a:rPr dirty="0"/>
              <a:t> </a:t>
            </a:r>
            <a:r>
              <a:rPr dirty="0" err="1"/>
              <a:t>kalten</a:t>
            </a:r>
            <a:r>
              <a:rPr dirty="0"/>
              <a:t> </a:t>
            </a:r>
            <a:r>
              <a:rPr dirty="0" err="1"/>
              <a:t>atlantischen</a:t>
            </a:r>
            <a:r>
              <a:rPr dirty="0"/>
              <a:t> Winden und </a:t>
            </a:r>
            <a:r>
              <a:rPr dirty="0" err="1"/>
              <a:t>schaffen</a:t>
            </a:r>
            <a:r>
              <a:rPr dirty="0"/>
              <a:t>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warmes</a:t>
            </a:r>
            <a:r>
              <a:rPr dirty="0"/>
              <a:t>, fast </a:t>
            </a:r>
            <a:r>
              <a:rPr dirty="0" err="1"/>
              <a:t>mediterranes</a:t>
            </a:r>
            <a:r>
              <a:rPr dirty="0"/>
              <a:t> </a:t>
            </a:r>
            <a:r>
              <a:rPr dirty="0" err="1"/>
              <a:t>Mikroklima</a:t>
            </a:r>
            <a:r>
              <a:rPr dirty="0"/>
              <a:t> – auf 600–800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Höhe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dirty="0" err="1"/>
              <a:t>Arribes</a:t>
            </a:r>
            <a:r>
              <a:rPr dirty="0"/>
              <a:t> </a:t>
            </a:r>
            <a:r>
              <a:rPr dirty="0" err="1"/>
              <a:t>steht</a:t>
            </a:r>
            <a:r>
              <a:rPr dirty="0"/>
              <a:t> </a:t>
            </a:r>
            <a:r>
              <a:rPr dirty="0" err="1"/>
              <a:t>kurz</a:t>
            </a:r>
            <a:r>
              <a:rPr dirty="0"/>
              <a:t> </a:t>
            </a:r>
            <a:r>
              <a:rPr dirty="0" err="1"/>
              <a:t>vor</a:t>
            </a:r>
            <a:r>
              <a:rPr dirty="0"/>
              <a:t> seiner </a:t>
            </a:r>
            <a:r>
              <a:rPr dirty="0" err="1"/>
              <a:t>Entdeckung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internationale</a:t>
            </a:r>
            <a:r>
              <a:rPr dirty="0"/>
              <a:t> </a:t>
            </a:r>
            <a:r>
              <a:rPr dirty="0" err="1"/>
              <a:t>Weinkenner</a:t>
            </a:r>
            <a:r>
              <a:rPr dirty="0"/>
              <a:t> – die </a:t>
            </a:r>
            <a:r>
              <a:rPr dirty="0" err="1"/>
              <a:t>Preise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 </a:t>
            </a:r>
            <a:r>
              <a:rPr dirty="0" err="1"/>
              <a:t>noch</a:t>
            </a:r>
            <a:r>
              <a:rPr dirty="0"/>
              <a:t> </a:t>
            </a:r>
            <a:r>
              <a:rPr dirty="0" err="1"/>
              <a:t>erschwinglich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Fast alle Reben </a:t>
            </a:r>
            <a:r>
              <a:rPr dirty="0" err="1"/>
              <a:t>hier</a:t>
            </a:r>
            <a:r>
              <a:rPr dirty="0"/>
              <a:t> </a:t>
            </a:r>
            <a:r>
              <a:rPr dirty="0" err="1"/>
              <a:t>sind</a:t>
            </a:r>
            <a:r>
              <a:rPr dirty="0"/>
              <a:t> </a:t>
            </a:r>
            <a:r>
              <a:rPr dirty="0" err="1"/>
              <a:t>präreblausisch</a:t>
            </a:r>
            <a:r>
              <a:rPr dirty="0"/>
              <a:t> und </a:t>
            </a:r>
            <a:r>
              <a:rPr dirty="0" err="1"/>
              <a:t>wachsen</a:t>
            </a:r>
            <a:r>
              <a:rPr dirty="0"/>
              <a:t> auf </a:t>
            </a:r>
            <a:r>
              <a:rPr dirty="0" err="1"/>
              <a:t>eigenen</a:t>
            </a:r>
            <a:r>
              <a:rPr dirty="0"/>
              <a:t> </a:t>
            </a:r>
            <a:r>
              <a:rPr dirty="0" err="1"/>
              <a:t>Wurzeln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lebendiges</a:t>
            </a:r>
            <a:r>
              <a:rPr dirty="0"/>
              <a:t> </a:t>
            </a:r>
            <a:r>
              <a:rPr dirty="0" err="1"/>
              <a:t>Weinbau-Archiv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Juan García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genetisch</a:t>
            </a:r>
            <a:r>
              <a:rPr dirty="0"/>
              <a:t> </a:t>
            </a:r>
            <a:r>
              <a:rPr dirty="0" err="1"/>
              <a:t>einzigartige</a:t>
            </a:r>
            <a:r>
              <a:rPr dirty="0"/>
              <a:t> Sorte, die </a:t>
            </a:r>
            <a:r>
              <a:rPr dirty="0" err="1"/>
              <a:t>ausschließlich</a:t>
            </a:r>
            <a:r>
              <a:rPr dirty="0"/>
              <a:t> in </a:t>
            </a:r>
            <a:r>
              <a:rPr dirty="0" err="1"/>
              <a:t>Arribes</a:t>
            </a:r>
            <a:r>
              <a:rPr dirty="0"/>
              <a:t> und dem </a:t>
            </a:r>
            <a:r>
              <a:rPr dirty="0" err="1"/>
              <a:t>portugiesischen</a:t>
            </a:r>
            <a:r>
              <a:rPr dirty="0"/>
              <a:t> Douro </a:t>
            </a:r>
            <a:r>
              <a:rPr dirty="0" err="1"/>
              <a:t>vorkommt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lebendes</a:t>
            </a:r>
            <a:r>
              <a:rPr dirty="0"/>
              <a:t> Fossil. </a:t>
            </a:r>
            <a:endParaRPr lang="de-DE" dirty="0"/>
          </a:p>
          <a:p>
            <a:endParaRPr lang="de-AT" dirty="0"/>
          </a:p>
          <a:p>
            <a:r>
              <a:rPr dirty="0" err="1"/>
              <a:t>Bruñal</a:t>
            </a:r>
            <a:r>
              <a:rPr dirty="0"/>
              <a:t> war fast </a:t>
            </a:r>
            <a:r>
              <a:rPr dirty="0" err="1"/>
              <a:t>ausgestorben</a:t>
            </a:r>
            <a:r>
              <a:rPr dirty="0"/>
              <a:t>, bis Winzer </a:t>
            </a:r>
            <a:r>
              <a:rPr dirty="0" err="1"/>
              <a:t>wie</a:t>
            </a:r>
            <a:r>
              <a:rPr dirty="0"/>
              <a:t> El Hato y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Garabato</a:t>
            </a:r>
            <a:r>
              <a:rPr dirty="0"/>
              <a:t> </a:t>
            </a:r>
            <a:r>
              <a:rPr dirty="0" err="1"/>
              <a:t>begannen</a:t>
            </a:r>
            <a:r>
              <a:rPr dirty="0"/>
              <a:t>, </a:t>
            </a:r>
            <a:r>
              <a:rPr dirty="0" err="1"/>
              <a:t>alte</a:t>
            </a:r>
            <a:r>
              <a:rPr dirty="0"/>
              <a:t> </a:t>
            </a:r>
            <a:r>
              <a:rPr dirty="0" err="1"/>
              <a:t>Stöcke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retten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Sorten</a:t>
            </a:r>
            <a:r>
              <a:rPr dirty="0"/>
              <a:t> </a:t>
            </a:r>
            <a:r>
              <a:rPr dirty="0" err="1"/>
              <a:t>wurden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die </a:t>
            </a:r>
            <a:r>
              <a:rPr dirty="0" err="1"/>
              <a:t>Reblaus</a:t>
            </a:r>
            <a:r>
              <a:rPr dirty="0"/>
              <a:t>-Krise </a:t>
            </a:r>
            <a:r>
              <a:rPr dirty="0" err="1"/>
              <a:t>unterbrochen</a:t>
            </a:r>
            <a:r>
              <a:rPr dirty="0"/>
              <a:t> – </a:t>
            </a:r>
            <a:r>
              <a:rPr dirty="0" err="1"/>
              <a:t>sie</a:t>
            </a:r>
            <a:r>
              <a:rPr dirty="0"/>
              <a:t> </a:t>
            </a:r>
            <a:r>
              <a:rPr dirty="0" err="1"/>
              <a:t>wachsen</a:t>
            </a:r>
            <a:r>
              <a:rPr dirty="0"/>
              <a:t> auf den </a:t>
            </a:r>
            <a:r>
              <a:rPr dirty="0" err="1"/>
              <a:t>gleichen</a:t>
            </a:r>
            <a:r>
              <a:rPr dirty="0"/>
              <a:t> </a:t>
            </a:r>
            <a:r>
              <a:rPr dirty="0" err="1"/>
              <a:t>Wurzeln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vor</a:t>
            </a:r>
            <a:r>
              <a:rPr dirty="0"/>
              <a:t> 500 Jahren.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José </a:t>
            </a:r>
            <a:r>
              <a:rPr dirty="0" err="1"/>
              <a:t>Beneitez</a:t>
            </a:r>
            <a:r>
              <a:rPr dirty="0"/>
              <a:t> und Liliana Fernández </a:t>
            </a:r>
            <a:r>
              <a:rPr dirty="0" err="1"/>
              <a:t>kamen</a:t>
            </a:r>
            <a:r>
              <a:rPr dirty="0"/>
              <a:t> 2015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Arribes</a:t>
            </a:r>
            <a:r>
              <a:rPr dirty="0"/>
              <a:t> –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Erfahrungen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Australien</a:t>
            </a:r>
            <a:r>
              <a:rPr dirty="0"/>
              <a:t>, </a:t>
            </a:r>
            <a:r>
              <a:rPr dirty="0" err="1"/>
              <a:t>Kalifornien</a:t>
            </a:r>
            <a:r>
              <a:rPr dirty="0"/>
              <a:t> und Portugal </a:t>
            </a:r>
            <a:r>
              <a:rPr dirty="0" err="1"/>
              <a:t>im</a:t>
            </a:r>
            <a:r>
              <a:rPr dirty="0"/>
              <a:t> </a:t>
            </a:r>
            <a:r>
              <a:rPr dirty="0" err="1"/>
              <a:t>Gepäck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Sie </a:t>
            </a:r>
            <a:r>
              <a:rPr dirty="0" err="1"/>
              <a:t>arbeiten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8 Hektar </a:t>
            </a:r>
            <a:r>
              <a:rPr dirty="0" err="1"/>
              <a:t>extrem</a:t>
            </a:r>
            <a:r>
              <a:rPr dirty="0"/>
              <a:t> alter Reben (70–110 Jahre) und </a:t>
            </a:r>
            <a:r>
              <a:rPr dirty="0" err="1"/>
              <a:t>produzieren</a:t>
            </a:r>
            <a:r>
              <a:rPr dirty="0"/>
              <a:t> 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Schönung</a:t>
            </a:r>
            <a:r>
              <a:rPr dirty="0"/>
              <a:t> </a:t>
            </a:r>
            <a:r>
              <a:rPr dirty="0" err="1"/>
              <a:t>oder</a:t>
            </a:r>
            <a:r>
              <a:rPr dirty="0"/>
              <a:t> Filtration. </a:t>
            </a:r>
            <a:endParaRPr lang="de-DE" dirty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Sin Blanca </a:t>
            </a:r>
            <a:r>
              <a:rPr dirty="0" err="1"/>
              <a:t>bedeutet</a:t>
            </a:r>
            <a:r>
              <a:rPr dirty="0"/>
              <a:t> '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einen</a:t>
            </a:r>
            <a:r>
              <a:rPr dirty="0"/>
              <a:t> Cent' –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Anspielung</a:t>
            </a:r>
            <a:r>
              <a:rPr dirty="0"/>
              <a:t> auf die </a:t>
            </a:r>
            <a:r>
              <a:rPr dirty="0" err="1"/>
              <a:t>Armut</a:t>
            </a:r>
            <a:r>
              <a:rPr dirty="0"/>
              <a:t> der Region und die </a:t>
            </a:r>
            <a:r>
              <a:rPr dirty="0" err="1"/>
              <a:t>Hingabe</a:t>
            </a:r>
            <a:r>
              <a:rPr dirty="0"/>
              <a:t> der Winzer. </a:t>
            </a:r>
            <a:endParaRPr lang="de-DE" dirty="0"/>
          </a:p>
          <a:p>
            <a:endParaRPr lang="de-AT" dirty="0"/>
          </a:p>
          <a:p>
            <a:r>
              <a:rPr dirty="0"/>
              <a:t>Der </a:t>
            </a:r>
            <a:r>
              <a:rPr dirty="0" err="1"/>
              <a:t>Feldblend</a:t>
            </a:r>
            <a:r>
              <a:rPr dirty="0"/>
              <a:t> </a:t>
            </a:r>
            <a:r>
              <a:rPr dirty="0" err="1"/>
              <a:t>aus</a:t>
            </a:r>
            <a:r>
              <a:rPr dirty="0"/>
              <a:t> Juan García, </a:t>
            </a:r>
            <a:r>
              <a:rPr dirty="0" err="1"/>
              <a:t>Bruñal</a:t>
            </a:r>
            <a:r>
              <a:rPr dirty="0"/>
              <a:t> und </a:t>
            </a:r>
            <a:r>
              <a:rPr dirty="0" err="1"/>
              <a:t>Rufete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vinologische</a:t>
            </a:r>
            <a:r>
              <a:rPr dirty="0"/>
              <a:t> </a:t>
            </a:r>
            <a:r>
              <a:rPr dirty="0" err="1"/>
              <a:t>Archäologie</a:t>
            </a:r>
            <a:r>
              <a:rPr dirty="0"/>
              <a:t>: </a:t>
            </a:r>
            <a:r>
              <a:rPr dirty="0" err="1"/>
              <a:t>drei</a:t>
            </a:r>
            <a:r>
              <a:rPr dirty="0"/>
              <a:t> </a:t>
            </a:r>
            <a:r>
              <a:rPr dirty="0" err="1"/>
              <a:t>Sorten</a:t>
            </a:r>
            <a:r>
              <a:rPr dirty="0"/>
              <a:t>, die </a:t>
            </a:r>
            <a:r>
              <a:rPr dirty="0" err="1"/>
              <a:t>seit</a:t>
            </a:r>
            <a:r>
              <a:rPr dirty="0"/>
              <a:t> </a:t>
            </a:r>
            <a:r>
              <a:rPr dirty="0" err="1"/>
              <a:t>Jahrhunderten</a:t>
            </a:r>
            <a:r>
              <a:rPr dirty="0"/>
              <a:t> </a:t>
            </a:r>
            <a:r>
              <a:rPr dirty="0" err="1"/>
              <a:t>Seite</a:t>
            </a:r>
            <a:r>
              <a:rPr dirty="0"/>
              <a:t> an </a:t>
            </a:r>
            <a:r>
              <a:rPr dirty="0" err="1"/>
              <a:t>Seite</a:t>
            </a:r>
            <a:r>
              <a:rPr dirty="0"/>
              <a:t> </a:t>
            </a:r>
            <a:r>
              <a:rPr dirty="0" err="1"/>
              <a:t>wachsen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Elegant, </a:t>
            </a:r>
            <a:r>
              <a:rPr dirty="0" err="1"/>
              <a:t>frisch</a:t>
            </a:r>
            <a:r>
              <a:rPr dirty="0"/>
              <a:t>, </a:t>
            </a:r>
            <a:r>
              <a:rPr dirty="0" err="1"/>
              <a:t>trinkig</a:t>
            </a:r>
            <a:r>
              <a:rPr dirty="0"/>
              <a:t> – und </a:t>
            </a:r>
            <a:r>
              <a:rPr dirty="0" err="1"/>
              <a:t>mit</a:t>
            </a:r>
            <a:r>
              <a:rPr dirty="0"/>
              <a:t> ca. 19 Euro </a:t>
            </a:r>
            <a:r>
              <a:rPr lang="de-DE" dirty="0"/>
              <a:t>ein</a:t>
            </a:r>
            <a:r>
              <a:rPr dirty="0"/>
              <a:t> absolute </a:t>
            </a:r>
            <a:r>
              <a:rPr lang="de-DE" dirty="0"/>
              <a:t>Preis </a:t>
            </a:r>
            <a:r>
              <a:rPr lang="de-DE" dirty="0" err="1"/>
              <a:t>Leistungs</a:t>
            </a:r>
            <a:r>
              <a:rPr lang="de-DE" dirty="0"/>
              <a:t> Wein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Der 2022er </a:t>
            </a:r>
            <a:r>
              <a:rPr dirty="0" err="1"/>
              <a:t>Jahrgang</a:t>
            </a:r>
            <a:r>
              <a:rPr dirty="0"/>
              <a:t> war in </a:t>
            </a:r>
            <a:r>
              <a:rPr dirty="0" err="1"/>
              <a:t>Arribes</a:t>
            </a:r>
            <a:r>
              <a:rPr dirty="0"/>
              <a:t> warm und </a:t>
            </a:r>
            <a:r>
              <a:rPr dirty="0" err="1"/>
              <a:t>trocken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idealer</a:t>
            </a:r>
            <a:r>
              <a:rPr dirty="0"/>
              <a:t> </a:t>
            </a:r>
            <a:r>
              <a:rPr dirty="0" err="1"/>
              <a:t>Jahrgang</a:t>
            </a:r>
            <a:r>
              <a:rPr dirty="0"/>
              <a:t> für </a:t>
            </a:r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autochthonen</a:t>
            </a:r>
            <a:r>
              <a:rPr dirty="0"/>
              <a:t> </a:t>
            </a:r>
            <a:r>
              <a:rPr dirty="0" err="1"/>
              <a:t>Sorten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hellrubin</a:t>
            </a:r>
            <a:r>
              <a:rPr dirty="0"/>
              <a:t>, transparent –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einer</a:t>
            </a:r>
            <a:r>
              <a:rPr dirty="0"/>
              <a:t> </a:t>
            </a:r>
            <a:r>
              <a:rPr dirty="0" err="1"/>
              <a:t>Delikatesse</a:t>
            </a:r>
            <a:r>
              <a:rPr dirty="0"/>
              <a:t>, die an Pinot Noir </a:t>
            </a:r>
            <a:r>
              <a:rPr dirty="0" err="1"/>
              <a:t>erinnert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Ein Wein, der </a:t>
            </a:r>
            <a:r>
              <a:rPr dirty="0" err="1"/>
              <a:t>zeigt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'</a:t>
            </a:r>
            <a:r>
              <a:rPr dirty="0" err="1"/>
              <a:t>unbekannte</a:t>
            </a:r>
            <a:r>
              <a:rPr dirty="0"/>
              <a:t> Region' nicht '</a:t>
            </a:r>
            <a:r>
              <a:rPr dirty="0" err="1"/>
              <a:t>minderwertige</a:t>
            </a:r>
            <a:r>
              <a:rPr dirty="0"/>
              <a:t> </a:t>
            </a:r>
            <a:r>
              <a:rPr dirty="0" err="1"/>
              <a:t>Qualität</a:t>
            </a:r>
            <a:r>
              <a:rPr dirty="0"/>
              <a:t>' </a:t>
            </a:r>
            <a:r>
              <a:rPr dirty="0" err="1"/>
              <a:t>bedeutet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Tierra de León </a:t>
            </a:r>
            <a:r>
              <a:rPr dirty="0" err="1"/>
              <a:t>liegt</a:t>
            </a:r>
            <a:r>
              <a:rPr dirty="0"/>
              <a:t> </a:t>
            </a:r>
            <a:r>
              <a:rPr dirty="0" err="1"/>
              <a:t>südlich</a:t>
            </a:r>
            <a:r>
              <a:rPr dirty="0"/>
              <a:t> von León auf der </a:t>
            </a:r>
            <a:r>
              <a:rPr dirty="0" err="1"/>
              <a:t>nördlichen</a:t>
            </a:r>
            <a:r>
              <a:rPr dirty="0"/>
              <a:t> </a:t>
            </a:r>
            <a:r>
              <a:rPr dirty="0" err="1"/>
              <a:t>Meseta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vergessenes</a:t>
            </a:r>
            <a:r>
              <a:rPr dirty="0"/>
              <a:t> </a:t>
            </a:r>
            <a:r>
              <a:rPr dirty="0" err="1"/>
              <a:t>Weingebiet</a:t>
            </a:r>
            <a:r>
              <a:rPr dirty="0"/>
              <a:t>, das von </a:t>
            </a:r>
            <a:r>
              <a:rPr lang="de-DE" dirty="0"/>
              <a:t>gerade </a:t>
            </a:r>
            <a:r>
              <a:rPr dirty="0" err="1"/>
              <a:t>Insidern</a:t>
            </a:r>
            <a:r>
              <a:rPr dirty="0"/>
              <a:t> </a:t>
            </a:r>
            <a:r>
              <a:rPr dirty="0" err="1"/>
              <a:t>entdeckt</a:t>
            </a:r>
            <a:r>
              <a:rPr dirty="0"/>
              <a:t> </a:t>
            </a:r>
            <a:r>
              <a:rPr dirty="0" err="1"/>
              <a:t>wird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Auf 750–900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wächst</a:t>
            </a:r>
            <a:r>
              <a:rPr dirty="0"/>
              <a:t> Prieto </a:t>
            </a:r>
            <a:r>
              <a:rPr dirty="0" err="1"/>
              <a:t>Picudo</a:t>
            </a:r>
            <a:r>
              <a:rPr dirty="0"/>
              <a:t> – </a:t>
            </a:r>
            <a:r>
              <a:rPr dirty="0" err="1"/>
              <a:t>eine</a:t>
            </a:r>
            <a:r>
              <a:rPr dirty="0"/>
              <a:t> autochthone Sorte, die fast </a:t>
            </a:r>
            <a:r>
              <a:rPr dirty="0" err="1"/>
              <a:t>ausschließlich</a:t>
            </a:r>
            <a:r>
              <a:rPr dirty="0"/>
              <a:t> </a:t>
            </a:r>
            <a:r>
              <a:rPr dirty="0" err="1"/>
              <a:t>hier</a:t>
            </a:r>
            <a:r>
              <a:rPr dirty="0"/>
              <a:t> </a:t>
            </a:r>
            <a:r>
              <a:rPr dirty="0" err="1"/>
              <a:t>vorkommt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Das extreme </a:t>
            </a:r>
            <a:r>
              <a:rPr dirty="0" err="1"/>
              <a:t>Kontinentalklima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arktischen</a:t>
            </a:r>
            <a:r>
              <a:rPr dirty="0"/>
              <a:t> </a:t>
            </a:r>
            <a:r>
              <a:rPr dirty="0" err="1"/>
              <a:t>Wintern</a:t>
            </a:r>
            <a:r>
              <a:rPr dirty="0"/>
              <a:t> und </a:t>
            </a:r>
            <a:r>
              <a:rPr dirty="0" err="1"/>
              <a:t>heißen</a:t>
            </a:r>
            <a:r>
              <a:rPr dirty="0"/>
              <a:t> </a:t>
            </a:r>
            <a:r>
              <a:rPr dirty="0" err="1"/>
              <a:t>Sommern</a:t>
            </a:r>
            <a:r>
              <a:rPr dirty="0"/>
              <a:t> </a:t>
            </a:r>
            <a:r>
              <a:rPr dirty="0" err="1"/>
              <a:t>macht</a:t>
            </a:r>
            <a:r>
              <a:rPr dirty="0"/>
              <a:t> </a:t>
            </a:r>
            <a:r>
              <a:rPr dirty="0" err="1"/>
              <a:t>diese</a:t>
            </a:r>
            <a:r>
              <a:rPr dirty="0"/>
              <a:t> Weine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echten</a:t>
            </a:r>
            <a:r>
              <a:rPr dirty="0"/>
              <a:t> </a:t>
            </a:r>
            <a:r>
              <a:rPr dirty="0" err="1"/>
              <a:t>Charakterköpfen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9253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Prieto </a:t>
            </a:r>
            <a:r>
              <a:rPr dirty="0" err="1"/>
              <a:t>Picudo</a:t>
            </a:r>
            <a:r>
              <a:rPr dirty="0"/>
              <a:t> ('</a:t>
            </a:r>
            <a:r>
              <a:rPr dirty="0" err="1"/>
              <a:t>dunkelspitzige</a:t>
            </a:r>
            <a:r>
              <a:rPr dirty="0"/>
              <a:t> Traube') </a:t>
            </a:r>
            <a:r>
              <a:rPr dirty="0" err="1"/>
              <a:t>verdankt</a:t>
            </a:r>
            <a:r>
              <a:rPr dirty="0"/>
              <a:t> </a:t>
            </a:r>
            <a:r>
              <a:rPr dirty="0" err="1"/>
              <a:t>ihren</a:t>
            </a:r>
            <a:r>
              <a:rPr dirty="0"/>
              <a:t> Namen der </a:t>
            </a:r>
            <a:r>
              <a:rPr dirty="0" err="1"/>
              <a:t>charakteristischen</a:t>
            </a:r>
            <a:r>
              <a:rPr dirty="0"/>
              <a:t> </a:t>
            </a:r>
            <a:r>
              <a:rPr dirty="0" err="1"/>
              <a:t>Spitze</a:t>
            </a:r>
            <a:r>
              <a:rPr dirty="0"/>
              <a:t> der Beere. </a:t>
            </a:r>
            <a:endParaRPr lang="de-DE" dirty="0"/>
          </a:p>
          <a:p>
            <a:endParaRPr lang="de-AT" dirty="0"/>
          </a:p>
          <a:p>
            <a:r>
              <a:rPr dirty="0"/>
              <a:t>Die Region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ca. 1.200 Hektar </a:t>
            </a:r>
            <a:r>
              <a:rPr dirty="0" err="1"/>
              <a:t>noch</a:t>
            </a:r>
            <a:r>
              <a:rPr dirty="0"/>
              <a:t> </a:t>
            </a:r>
            <a:r>
              <a:rPr dirty="0" err="1"/>
              <a:t>klein</a:t>
            </a:r>
            <a:r>
              <a:rPr dirty="0"/>
              <a:t>, </a:t>
            </a:r>
            <a:r>
              <a:rPr dirty="0" err="1"/>
              <a:t>aber</a:t>
            </a:r>
            <a:r>
              <a:rPr dirty="0"/>
              <a:t> </a:t>
            </a:r>
            <a:r>
              <a:rPr dirty="0" err="1"/>
              <a:t>Pardevalles</a:t>
            </a:r>
            <a:r>
              <a:rPr dirty="0"/>
              <a:t> hat </a:t>
            </a:r>
            <a:r>
              <a:rPr dirty="0" err="1"/>
              <a:t>jahrzehntelang</a:t>
            </a:r>
            <a:r>
              <a:rPr dirty="0"/>
              <a:t> für </a:t>
            </a:r>
            <a:r>
              <a:rPr dirty="0" err="1"/>
              <a:t>Qualität</a:t>
            </a:r>
            <a:r>
              <a:rPr dirty="0"/>
              <a:t> </a:t>
            </a:r>
            <a:r>
              <a:rPr dirty="0" err="1"/>
              <a:t>gekämpft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Heute gilt Prieto </a:t>
            </a:r>
            <a:r>
              <a:rPr dirty="0" err="1"/>
              <a:t>Picudo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der </a:t>
            </a:r>
            <a:r>
              <a:rPr dirty="0" err="1"/>
              <a:t>spannendsten</a:t>
            </a:r>
            <a:r>
              <a:rPr dirty="0"/>
              <a:t> </a:t>
            </a:r>
            <a:r>
              <a:rPr dirty="0" err="1"/>
              <a:t>autochthonen</a:t>
            </a:r>
            <a:r>
              <a:rPr dirty="0"/>
              <a:t> </a:t>
            </a:r>
            <a:r>
              <a:rPr dirty="0" err="1"/>
              <a:t>Sorten</a:t>
            </a:r>
            <a:r>
              <a:rPr dirty="0"/>
              <a:t> des </a:t>
            </a:r>
            <a:r>
              <a:rPr dirty="0" err="1"/>
              <a:t>kastilischen</a:t>
            </a:r>
            <a:r>
              <a:rPr dirty="0"/>
              <a:t> </a:t>
            </a:r>
            <a:r>
              <a:rPr dirty="0" err="1"/>
              <a:t>Hochplateaus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Hier sieht man die Spitzen</a:t>
            </a:r>
          </a:p>
          <a:p>
            <a:endParaRPr lang="de-DE" dirty="0"/>
          </a:p>
          <a:p>
            <a:r>
              <a:rPr lang="de-AT" dirty="0"/>
              <a:t>Prieto </a:t>
            </a:r>
            <a:r>
              <a:rPr lang="de-AT" dirty="0" err="1"/>
              <a:t>Picudo</a:t>
            </a:r>
            <a:r>
              <a:rPr lang="de-AT" dirty="0"/>
              <a:t> ('dunkelspitzige Traube') verdankt ihren Namen der charakteristischen Spitze der Beere.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5498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Pardevalles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seit</a:t>
            </a:r>
            <a:r>
              <a:rPr dirty="0"/>
              <a:t> </a:t>
            </a:r>
            <a:r>
              <a:rPr dirty="0" err="1"/>
              <a:t>Generationen</a:t>
            </a:r>
            <a:r>
              <a:rPr dirty="0"/>
              <a:t> der </a:t>
            </a:r>
            <a:r>
              <a:rPr dirty="0" err="1"/>
              <a:t>Hüter</a:t>
            </a:r>
            <a:r>
              <a:rPr dirty="0"/>
              <a:t> der Prieto </a:t>
            </a:r>
            <a:r>
              <a:rPr dirty="0" err="1"/>
              <a:t>Picudo</a:t>
            </a:r>
            <a:r>
              <a:rPr dirty="0"/>
              <a:t>-Traube in Tierra de León. </a:t>
            </a:r>
            <a:endParaRPr lang="de-DE" dirty="0"/>
          </a:p>
          <a:p>
            <a:endParaRPr lang="de-AT" dirty="0"/>
          </a:p>
          <a:p>
            <a:r>
              <a:rPr dirty="0"/>
              <a:t>Das </a:t>
            </a:r>
            <a:r>
              <a:rPr dirty="0" err="1"/>
              <a:t>Familienweingut</a:t>
            </a:r>
            <a:r>
              <a:rPr dirty="0"/>
              <a:t> auf ~800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bewirtschaftet</a:t>
            </a:r>
            <a:r>
              <a:rPr dirty="0"/>
              <a:t> </a:t>
            </a:r>
            <a:r>
              <a:rPr dirty="0" err="1"/>
              <a:t>biologisch</a:t>
            </a:r>
            <a:r>
              <a:rPr dirty="0"/>
              <a:t> und </a:t>
            </a:r>
            <a:r>
              <a:rPr dirty="0" err="1"/>
              <a:t>kämpft</a:t>
            </a:r>
            <a:r>
              <a:rPr dirty="0"/>
              <a:t> </a:t>
            </a:r>
            <a:r>
              <a:rPr dirty="0" err="1"/>
              <a:t>aktiv</a:t>
            </a:r>
            <a:r>
              <a:rPr dirty="0"/>
              <a:t> für die </a:t>
            </a:r>
            <a:r>
              <a:rPr dirty="0" err="1"/>
              <a:t>Erhaltung</a:t>
            </a:r>
            <a:r>
              <a:rPr dirty="0"/>
              <a:t> </a:t>
            </a:r>
            <a:r>
              <a:rPr dirty="0" err="1"/>
              <a:t>dieser</a:t>
            </a:r>
            <a:r>
              <a:rPr dirty="0"/>
              <a:t> fast </a:t>
            </a:r>
            <a:r>
              <a:rPr dirty="0" err="1"/>
              <a:t>vergessenen</a:t>
            </a:r>
            <a:r>
              <a:rPr dirty="0"/>
              <a:t> Sorte.</a:t>
            </a:r>
            <a:endParaRPr lang="de-DE" dirty="0"/>
          </a:p>
          <a:p>
            <a:endParaRPr lang="de-AT" dirty="0"/>
          </a:p>
          <a:p>
            <a:r>
              <a:rPr dirty="0"/>
              <a:t> </a:t>
            </a:r>
            <a:r>
              <a:rPr dirty="0" err="1"/>
              <a:t>Gamonal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ihr</a:t>
            </a:r>
            <a:r>
              <a:rPr dirty="0"/>
              <a:t> </a:t>
            </a:r>
            <a:r>
              <a:rPr dirty="0" err="1"/>
              <a:t>Flaggschiff</a:t>
            </a:r>
            <a:r>
              <a:rPr dirty="0"/>
              <a:t> – </a:t>
            </a:r>
            <a:r>
              <a:rPr dirty="0" err="1"/>
              <a:t>ein</a:t>
            </a:r>
            <a:r>
              <a:rPr dirty="0"/>
              <a:t> Wein, der </a:t>
            </a:r>
            <a:r>
              <a:rPr dirty="0" err="1"/>
              <a:t>zeigt</a:t>
            </a:r>
            <a:r>
              <a:rPr dirty="0"/>
              <a:t>, was Prieto </a:t>
            </a:r>
            <a:r>
              <a:rPr dirty="0" err="1"/>
              <a:t>Picudo</a:t>
            </a:r>
            <a:r>
              <a:rPr dirty="0"/>
              <a:t> in den </a:t>
            </a:r>
            <a:r>
              <a:rPr dirty="0" err="1"/>
              <a:t>richtigen</a:t>
            </a:r>
            <a:r>
              <a:rPr dirty="0"/>
              <a:t> </a:t>
            </a:r>
            <a:r>
              <a:rPr dirty="0" err="1"/>
              <a:t>Händen</a:t>
            </a:r>
            <a:r>
              <a:rPr dirty="0"/>
              <a:t> </a:t>
            </a:r>
            <a:r>
              <a:rPr dirty="0" err="1"/>
              <a:t>leisten</a:t>
            </a:r>
            <a:r>
              <a:rPr dirty="0"/>
              <a:t> </a:t>
            </a:r>
            <a:r>
              <a:rPr dirty="0" err="1"/>
              <a:t>kann</a:t>
            </a:r>
            <a:r>
              <a:rPr dirty="0"/>
              <a:t>.</a:t>
            </a:r>
            <a:endParaRPr lang="de-DE" dirty="0"/>
          </a:p>
          <a:p>
            <a:endParaRPr lang="de-AT" dirty="0"/>
          </a:p>
          <a:p>
            <a:r>
              <a:rPr lang="de-AT" dirty="0" err="1"/>
              <a:t>Rafaek</a:t>
            </a:r>
            <a:r>
              <a:rPr lang="de-AT" dirty="0"/>
              <a:t> Alonso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Alpujarra </a:t>
            </a:r>
            <a:r>
              <a:rPr dirty="0" err="1"/>
              <a:t>liegt</a:t>
            </a:r>
            <a:r>
              <a:rPr dirty="0"/>
              <a:t> am </a:t>
            </a:r>
            <a:r>
              <a:rPr dirty="0" err="1"/>
              <a:t>Südhang</a:t>
            </a:r>
            <a:r>
              <a:rPr dirty="0"/>
              <a:t> der Sierra Nevada –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Weinbergen</a:t>
            </a:r>
            <a:r>
              <a:rPr dirty="0"/>
              <a:t> bis 1.400 </a:t>
            </a:r>
            <a:r>
              <a:rPr dirty="0" err="1"/>
              <a:t>Metern</a:t>
            </a:r>
            <a:r>
              <a:rPr dirty="0"/>
              <a:t> die </a:t>
            </a:r>
            <a:r>
              <a:rPr dirty="0" err="1"/>
              <a:t>höchstgelegenen</a:t>
            </a:r>
            <a:r>
              <a:rPr dirty="0"/>
              <a:t> auf dem </a:t>
            </a:r>
            <a:r>
              <a:rPr dirty="0" err="1"/>
              <a:t>europäischen</a:t>
            </a:r>
            <a:r>
              <a:rPr dirty="0"/>
              <a:t> </a:t>
            </a:r>
            <a:r>
              <a:rPr dirty="0" err="1"/>
              <a:t>Festland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Manuel Valenzuela </a:t>
            </a:r>
            <a:r>
              <a:rPr dirty="0" err="1"/>
              <a:t>bewirtschaftet</a:t>
            </a:r>
            <a:r>
              <a:rPr dirty="0"/>
              <a:t> sein </a:t>
            </a:r>
            <a:r>
              <a:rPr dirty="0" err="1"/>
              <a:t>Weingut</a:t>
            </a:r>
            <a:r>
              <a:rPr dirty="0"/>
              <a:t> Barranco Oscuro </a:t>
            </a:r>
            <a:r>
              <a:rPr dirty="0" err="1"/>
              <a:t>seit</a:t>
            </a:r>
            <a:r>
              <a:rPr dirty="0"/>
              <a:t> 1979 </a:t>
            </a:r>
            <a:r>
              <a:rPr dirty="0" err="1"/>
              <a:t>biodynamisch</a:t>
            </a:r>
            <a:r>
              <a:rPr dirty="0"/>
              <a:t>, </a:t>
            </a:r>
            <a:r>
              <a:rPr dirty="0" err="1"/>
              <a:t>ohne</a:t>
            </a:r>
            <a:r>
              <a:rPr dirty="0"/>
              <a:t> </a:t>
            </a:r>
            <a:r>
              <a:rPr dirty="0" err="1"/>
              <a:t>jegliche</a:t>
            </a:r>
            <a:r>
              <a:rPr dirty="0"/>
              <a:t> </a:t>
            </a:r>
            <a:r>
              <a:rPr dirty="0" err="1"/>
              <a:t>Unterstützung</a:t>
            </a:r>
            <a:r>
              <a:rPr dirty="0"/>
              <a:t>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moderne</a:t>
            </a:r>
            <a:r>
              <a:rPr dirty="0"/>
              <a:t> Technik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Bewässerung</a:t>
            </a:r>
            <a:r>
              <a:rPr dirty="0"/>
              <a:t>. Kein Strom, </a:t>
            </a:r>
            <a:r>
              <a:rPr dirty="0" err="1"/>
              <a:t>kein</a:t>
            </a:r>
            <a:r>
              <a:rPr dirty="0"/>
              <a:t> Internet – </a:t>
            </a:r>
            <a:r>
              <a:rPr dirty="0" err="1"/>
              <a:t>nur</a:t>
            </a:r>
            <a:r>
              <a:rPr dirty="0"/>
              <a:t> Reben, Stein und </a:t>
            </a:r>
            <a:r>
              <a:rPr dirty="0" err="1"/>
              <a:t>Leidenschaft</a:t>
            </a:r>
            <a:r>
              <a:rPr dirty="0"/>
              <a:t> auf dem Dach </a:t>
            </a:r>
            <a:r>
              <a:rPr dirty="0" err="1"/>
              <a:t>Europas</a:t>
            </a:r>
            <a:r>
              <a:rPr dirty="0"/>
              <a:t>.</a:t>
            </a:r>
            <a:r>
              <a:rPr lang="de-DE" dirty="0"/>
              <a:t> (Inklusive Muli)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Pardevalles</a:t>
            </a:r>
            <a:r>
              <a:rPr dirty="0"/>
              <a:t> </a:t>
            </a:r>
            <a:r>
              <a:rPr dirty="0" err="1"/>
              <a:t>Gamonal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der </a:t>
            </a:r>
            <a:r>
              <a:rPr dirty="0" err="1"/>
              <a:t>Beweis</a:t>
            </a:r>
            <a:r>
              <a:rPr dirty="0"/>
              <a:t>, </a:t>
            </a:r>
            <a:r>
              <a:rPr dirty="0" err="1"/>
              <a:t>dass</a:t>
            </a:r>
            <a:r>
              <a:rPr dirty="0"/>
              <a:t> Prieto </a:t>
            </a:r>
            <a:r>
              <a:rPr dirty="0" err="1"/>
              <a:t>Picudo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der </a:t>
            </a:r>
            <a:r>
              <a:rPr dirty="0" err="1"/>
              <a:t>elegantesten</a:t>
            </a:r>
            <a:r>
              <a:rPr dirty="0"/>
              <a:t> </a:t>
            </a:r>
            <a:r>
              <a:rPr dirty="0" err="1"/>
              <a:t>Rotweine</a:t>
            </a:r>
            <a:r>
              <a:rPr dirty="0"/>
              <a:t> </a:t>
            </a:r>
            <a:r>
              <a:rPr dirty="0" err="1"/>
              <a:t>Spaniens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 </a:t>
            </a:r>
            <a:r>
              <a:rPr dirty="0" err="1"/>
              <a:t>kann</a:t>
            </a:r>
            <a:r>
              <a:rPr dirty="0"/>
              <a:t>. M</a:t>
            </a:r>
            <a:endParaRPr lang="de-DE" dirty="0"/>
          </a:p>
          <a:p>
            <a:endParaRPr lang="de-AT" dirty="0"/>
          </a:p>
          <a:p>
            <a:r>
              <a:rPr dirty="0"/>
              <a:t>it ca. 13 Euro </a:t>
            </a:r>
            <a:r>
              <a:rPr dirty="0" err="1"/>
              <a:t>ist</a:t>
            </a:r>
            <a:r>
              <a:rPr dirty="0"/>
              <a:t> er </a:t>
            </a:r>
            <a:r>
              <a:rPr dirty="0" err="1"/>
              <a:t>einer</a:t>
            </a:r>
            <a:r>
              <a:rPr dirty="0"/>
              <a:t> der </a:t>
            </a:r>
            <a:r>
              <a:rPr dirty="0" err="1"/>
              <a:t>günstigsten</a:t>
            </a:r>
            <a:r>
              <a:rPr dirty="0"/>
              <a:t> Weine des Abends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tiefes</a:t>
            </a:r>
            <a:r>
              <a:rPr dirty="0"/>
              <a:t> </a:t>
            </a:r>
            <a:r>
              <a:rPr dirty="0" err="1"/>
              <a:t>Rubinrot</a:t>
            </a:r>
            <a:r>
              <a:rPr dirty="0"/>
              <a:t>, </a:t>
            </a:r>
            <a:r>
              <a:rPr dirty="0" err="1"/>
              <a:t>fruchtig-würzig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lebendiger</a:t>
            </a:r>
            <a:r>
              <a:rPr dirty="0"/>
              <a:t> </a:t>
            </a:r>
            <a:r>
              <a:rPr dirty="0" err="1"/>
              <a:t>Säure</a:t>
            </a:r>
            <a:r>
              <a:rPr dirty="0"/>
              <a:t> – </a:t>
            </a:r>
            <a:r>
              <a:rPr dirty="0" err="1"/>
              <a:t>typisch</a:t>
            </a:r>
            <a:r>
              <a:rPr dirty="0"/>
              <a:t> für die </a:t>
            </a:r>
            <a:r>
              <a:rPr dirty="0" err="1"/>
              <a:t>nördliche</a:t>
            </a:r>
            <a:r>
              <a:rPr dirty="0"/>
              <a:t> </a:t>
            </a:r>
            <a:r>
              <a:rPr dirty="0" err="1"/>
              <a:t>Meseta</a:t>
            </a:r>
            <a:r>
              <a:rPr dirty="0"/>
              <a:t>.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Zwei Weine</a:t>
            </a:r>
          </a:p>
        </p:txBody>
      </p:sp>
    </p:spTree>
    <p:extLst>
      <p:ext uri="{BB962C8B-B14F-4D97-AF65-F5344CB8AC3E}">
        <p14:creationId xmlns:p14="http://schemas.microsoft.com/office/powerpoint/2010/main" val="34772019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F56CE25-737A-E200-E2F7-F9978FC84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Das Priorat zählt neben Rioja zu den zwei einzigen DOQ-Regionen Spaniens – ein Gütesiegel für absolute Spitzenqualität.  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Die Region liegt im südwestlichen Katalonien und ist geprägt von dramatischen Steillagen und dem charakteristischen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Llicorella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-Schiefer.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 entstehen einige der konzentriertesten und langlebigsten Rotweine der Iberischen Halbinsel.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dirty="0"/>
              <a:t>Der Priorat </a:t>
            </a:r>
            <a:r>
              <a:rPr dirty="0" err="1"/>
              <a:t>wurde</a:t>
            </a:r>
            <a:r>
              <a:rPr dirty="0"/>
              <a:t> in den 1990er Jahren </a:t>
            </a:r>
            <a:r>
              <a:rPr dirty="0" err="1"/>
              <a:t>durch</a:t>
            </a:r>
            <a:r>
              <a:rPr dirty="0"/>
              <a:t> </a:t>
            </a:r>
            <a:r>
              <a:rPr dirty="0" err="1"/>
              <a:t>fuenf</a:t>
            </a:r>
            <a:r>
              <a:rPr dirty="0"/>
              <a:t> </a:t>
            </a:r>
            <a:r>
              <a:rPr dirty="0" err="1"/>
              <a:t>mutige</a:t>
            </a:r>
            <a:r>
              <a:rPr dirty="0"/>
              <a:t> </a:t>
            </a:r>
            <a:r>
              <a:rPr dirty="0" err="1"/>
              <a:t>Pioniere</a:t>
            </a:r>
            <a:r>
              <a:rPr dirty="0"/>
              <a:t> - </a:t>
            </a:r>
            <a:r>
              <a:rPr dirty="0" err="1"/>
              <a:t>darunter</a:t>
            </a:r>
            <a:r>
              <a:rPr dirty="0"/>
              <a:t> Rene Barbier und Alvaro Palacios - </a:t>
            </a:r>
            <a:r>
              <a:rPr dirty="0" err="1"/>
              <a:t>aus</a:t>
            </a:r>
            <a:r>
              <a:rPr dirty="0"/>
              <a:t> dem </a:t>
            </a:r>
            <a:r>
              <a:rPr dirty="0" err="1"/>
              <a:t>Dornroeschenschlaf</a:t>
            </a:r>
            <a:r>
              <a:rPr dirty="0"/>
              <a:t> </a:t>
            </a:r>
            <a:r>
              <a:rPr dirty="0" err="1"/>
              <a:t>geweckt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Der </a:t>
            </a:r>
            <a:r>
              <a:rPr dirty="0" err="1"/>
              <a:t>Llicorella</a:t>
            </a:r>
            <a:r>
              <a:rPr dirty="0"/>
              <a:t>-Schiefer </a:t>
            </a:r>
            <a:r>
              <a:rPr dirty="0" err="1"/>
              <a:t>zwingt</a:t>
            </a:r>
            <a:r>
              <a:rPr dirty="0"/>
              <a:t> die Reben, </a:t>
            </a:r>
            <a:r>
              <a:rPr dirty="0" err="1"/>
              <a:t>tief</a:t>
            </a:r>
            <a:r>
              <a:rPr dirty="0"/>
              <a:t> in den Boden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greifen</a:t>
            </a:r>
            <a:r>
              <a:rPr dirty="0"/>
              <a:t>, was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aussergewoehnlich</a:t>
            </a:r>
            <a:r>
              <a:rPr dirty="0"/>
              <a:t> </a:t>
            </a:r>
            <a:r>
              <a:rPr dirty="0" err="1"/>
              <a:t>mineralischen</a:t>
            </a:r>
            <a:r>
              <a:rPr dirty="0"/>
              <a:t> und </a:t>
            </a:r>
            <a:r>
              <a:rPr dirty="0" err="1"/>
              <a:t>konzentrierten</a:t>
            </a:r>
            <a:r>
              <a:rPr dirty="0"/>
              <a:t> Weinen </a:t>
            </a:r>
            <a:r>
              <a:rPr dirty="0" err="1"/>
              <a:t>fuehrt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Heute </a:t>
            </a:r>
            <a:r>
              <a:rPr dirty="0" err="1"/>
              <a:t>sind</a:t>
            </a:r>
            <a:r>
              <a:rPr dirty="0"/>
              <a:t> Priorat-Weine international </a:t>
            </a:r>
            <a:r>
              <a:rPr dirty="0" err="1"/>
              <a:t>begehrte</a:t>
            </a:r>
            <a:r>
              <a:rPr dirty="0"/>
              <a:t> </a:t>
            </a:r>
            <a:r>
              <a:rPr dirty="0" err="1"/>
              <a:t>Sammlerstuecke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enormem</a:t>
            </a:r>
            <a:r>
              <a:rPr dirty="0"/>
              <a:t> </a:t>
            </a:r>
            <a:r>
              <a:rPr dirty="0" err="1"/>
              <a:t>Lagerpotenzial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439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08854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René Barbier Sr.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der </a:t>
            </a:r>
            <a:r>
              <a:rPr dirty="0" err="1"/>
              <a:t>Legendenfiguren</a:t>
            </a:r>
            <a:r>
              <a:rPr dirty="0"/>
              <a:t> des </a:t>
            </a:r>
            <a:r>
              <a:rPr dirty="0" err="1"/>
              <a:t>modernen</a:t>
            </a:r>
            <a:r>
              <a:rPr dirty="0"/>
              <a:t> </a:t>
            </a:r>
            <a:r>
              <a:rPr dirty="0" err="1"/>
              <a:t>Priorats</a:t>
            </a:r>
            <a:r>
              <a:rPr dirty="0"/>
              <a:t> – 1989 </a:t>
            </a:r>
            <a:r>
              <a:rPr dirty="0" err="1"/>
              <a:t>gründete</a:t>
            </a:r>
            <a:r>
              <a:rPr dirty="0"/>
              <a:t> er </a:t>
            </a:r>
            <a:r>
              <a:rPr dirty="0" err="1"/>
              <a:t>mit</a:t>
            </a:r>
            <a:r>
              <a:rPr dirty="0"/>
              <a:t> vier </a:t>
            </a:r>
            <a:r>
              <a:rPr dirty="0" err="1"/>
              <a:t>anderen</a:t>
            </a:r>
            <a:r>
              <a:rPr dirty="0"/>
              <a:t> </a:t>
            </a:r>
            <a:r>
              <a:rPr dirty="0" err="1"/>
              <a:t>Winzern</a:t>
            </a:r>
            <a:r>
              <a:rPr dirty="0"/>
              <a:t> das Projekt, das die Region auf die </a:t>
            </a:r>
            <a:r>
              <a:rPr dirty="0" err="1"/>
              <a:t>Weltkarte</a:t>
            </a:r>
            <a:r>
              <a:rPr dirty="0"/>
              <a:t> </a:t>
            </a:r>
            <a:r>
              <a:rPr dirty="0" err="1"/>
              <a:t>brachte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Clos Mogador </a:t>
            </a:r>
            <a:r>
              <a:rPr dirty="0" err="1"/>
              <a:t>ist</a:t>
            </a:r>
            <a:r>
              <a:rPr dirty="0"/>
              <a:t> sein </a:t>
            </a:r>
            <a:r>
              <a:rPr dirty="0" err="1"/>
              <a:t>Lebenswerk</a:t>
            </a:r>
            <a:r>
              <a:rPr dirty="0"/>
              <a:t>: </a:t>
            </a:r>
            <a:r>
              <a:rPr dirty="0" err="1"/>
              <a:t>biodynamisch</a:t>
            </a:r>
            <a:r>
              <a:rPr dirty="0"/>
              <a:t> </a:t>
            </a:r>
            <a:r>
              <a:rPr dirty="0" err="1"/>
              <a:t>bewirtschaftet</a:t>
            </a:r>
            <a:r>
              <a:rPr dirty="0"/>
              <a:t> auf </a:t>
            </a:r>
            <a:r>
              <a:rPr dirty="0" err="1"/>
              <a:t>Llicorella</a:t>
            </a:r>
            <a:r>
              <a:rPr dirty="0"/>
              <a:t>-Schiefer, </a:t>
            </a:r>
            <a:r>
              <a:rPr dirty="0" err="1"/>
              <a:t>seit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30 Jahren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Ikone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Sein Sohn René Barbier Jr. </a:t>
            </a:r>
            <a:r>
              <a:rPr dirty="0" err="1"/>
              <a:t>führt</a:t>
            </a:r>
            <a:r>
              <a:rPr dirty="0"/>
              <a:t> das </a:t>
            </a:r>
            <a:r>
              <a:rPr dirty="0" err="1"/>
              <a:t>Weingut</a:t>
            </a:r>
            <a:r>
              <a:rPr dirty="0"/>
              <a:t> </a:t>
            </a:r>
            <a:r>
              <a:rPr dirty="0" err="1"/>
              <a:t>heute</a:t>
            </a:r>
            <a:r>
              <a:rPr dirty="0"/>
              <a:t> in der </a:t>
            </a:r>
            <a:r>
              <a:rPr dirty="0" err="1"/>
              <a:t>gleichen</a:t>
            </a:r>
            <a:r>
              <a:rPr dirty="0"/>
              <a:t> Philosophie </a:t>
            </a:r>
            <a:r>
              <a:rPr dirty="0" err="1"/>
              <a:t>weiter</a:t>
            </a:r>
            <a:r>
              <a:rPr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Clos Mogador 2015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jetzt</a:t>
            </a:r>
            <a:r>
              <a:rPr dirty="0"/>
              <a:t> auf seiner </a:t>
            </a:r>
            <a:r>
              <a:rPr dirty="0" err="1"/>
              <a:t>absoluten</a:t>
            </a:r>
            <a:r>
              <a:rPr dirty="0"/>
              <a:t> </a:t>
            </a:r>
            <a:r>
              <a:rPr dirty="0" err="1"/>
              <a:t>Trinkhöhe</a:t>
            </a:r>
            <a:r>
              <a:rPr dirty="0"/>
              <a:t> – der Wein hat 10 Jahre Reife und </a:t>
            </a:r>
            <a:r>
              <a:rPr dirty="0" err="1"/>
              <a:t>zeigt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Komplexität</a:t>
            </a:r>
            <a:r>
              <a:rPr dirty="0"/>
              <a:t>, die </a:t>
            </a:r>
            <a:r>
              <a:rPr dirty="0" err="1"/>
              <a:t>frische</a:t>
            </a:r>
            <a:r>
              <a:rPr dirty="0"/>
              <a:t> </a:t>
            </a:r>
            <a:r>
              <a:rPr dirty="0" err="1"/>
              <a:t>Jahrgänge</a:t>
            </a:r>
            <a:r>
              <a:rPr dirty="0"/>
              <a:t> nicht </a:t>
            </a:r>
            <a:r>
              <a:rPr dirty="0" err="1"/>
              <a:t>erreichen</a:t>
            </a:r>
            <a:r>
              <a:rPr dirty="0"/>
              <a:t> </a:t>
            </a:r>
            <a:r>
              <a:rPr dirty="0" err="1"/>
              <a:t>können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Garnacha, </a:t>
            </a:r>
            <a:r>
              <a:rPr dirty="0" err="1"/>
              <a:t>Cariñena</a:t>
            </a:r>
            <a:r>
              <a:rPr dirty="0"/>
              <a:t>, Syrah und Cabernet Sauvignon auf </a:t>
            </a:r>
            <a:r>
              <a:rPr dirty="0" err="1"/>
              <a:t>Llicorella</a:t>
            </a:r>
            <a:r>
              <a:rPr dirty="0"/>
              <a:t> – </a:t>
            </a:r>
            <a:r>
              <a:rPr dirty="0" err="1"/>
              <a:t>eine</a:t>
            </a:r>
            <a:r>
              <a:rPr dirty="0"/>
              <a:t> Assemblage, die das Priorat in seiner </a:t>
            </a:r>
            <a:r>
              <a:rPr dirty="0" err="1"/>
              <a:t>vollen</a:t>
            </a:r>
            <a:r>
              <a:rPr dirty="0"/>
              <a:t> </a:t>
            </a:r>
            <a:r>
              <a:rPr dirty="0" err="1"/>
              <a:t>Tiefe</a:t>
            </a:r>
            <a:r>
              <a:rPr dirty="0"/>
              <a:t> </a:t>
            </a:r>
            <a:r>
              <a:rPr dirty="0" err="1"/>
              <a:t>zeigt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Ein Wein, der </a:t>
            </a:r>
            <a:r>
              <a:rPr dirty="0" err="1"/>
              <a:t>beweist</a:t>
            </a:r>
            <a:r>
              <a:rPr dirty="0"/>
              <a:t>:</a:t>
            </a:r>
            <a:r>
              <a:rPr lang="de-AT" dirty="0"/>
              <a:t> Priorat altert genauso </a:t>
            </a:r>
            <a:r>
              <a:rPr lang="de-AT" dirty="0" err="1"/>
              <a:t>majesätisch</a:t>
            </a:r>
            <a:r>
              <a:rPr lang="de-AT" dirty="0"/>
              <a:t> wie die großen Burgunder.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2015 war </a:t>
            </a:r>
            <a:r>
              <a:rPr dirty="0" err="1"/>
              <a:t>im</a:t>
            </a:r>
            <a:r>
              <a:rPr dirty="0"/>
              <a:t> Priorat </a:t>
            </a:r>
            <a:r>
              <a:rPr dirty="0" err="1"/>
              <a:t>ein</a:t>
            </a:r>
            <a:r>
              <a:rPr dirty="0"/>
              <a:t> warmer, </a:t>
            </a:r>
            <a:r>
              <a:rPr dirty="0" err="1"/>
              <a:t>konzentrierter</a:t>
            </a:r>
            <a:r>
              <a:rPr dirty="0"/>
              <a:t> </a:t>
            </a:r>
            <a:r>
              <a:rPr dirty="0" err="1"/>
              <a:t>Jahrgang</a:t>
            </a:r>
            <a:r>
              <a:rPr dirty="0"/>
              <a:t> – Clos Mogador hat </a:t>
            </a:r>
            <a:r>
              <a:rPr dirty="0" err="1"/>
              <a:t>diese</a:t>
            </a:r>
            <a:r>
              <a:rPr dirty="0"/>
              <a:t> </a:t>
            </a:r>
            <a:r>
              <a:rPr dirty="0" err="1"/>
              <a:t>Wärme</a:t>
            </a:r>
            <a:r>
              <a:rPr dirty="0"/>
              <a:t> </a:t>
            </a:r>
            <a:r>
              <a:rPr dirty="0" err="1"/>
              <a:t>über</a:t>
            </a:r>
            <a:r>
              <a:rPr dirty="0"/>
              <a:t> 10 Jahre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Eleganz</a:t>
            </a:r>
            <a:r>
              <a:rPr dirty="0"/>
              <a:t> und Balance </a:t>
            </a:r>
            <a:r>
              <a:rPr dirty="0" err="1"/>
              <a:t>verwandelt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Mit ca. 85 Euro </a:t>
            </a:r>
            <a:r>
              <a:rPr dirty="0" err="1"/>
              <a:t>ist</a:t>
            </a:r>
            <a:r>
              <a:rPr dirty="0"/>
              <a:t> er der </a:t>
            </a:r>
            <a:r>
              <a:rPr dirty="0" err="1"/>
              <a:t>teuerste</a:t>
            </a:r>
            <a:r>
              <a:rPr dirty="0"/>
              <a:t> Wein des Abends – </a:t>
            </a:r>
            <a:r>
              <a:rPr dirty="0" err="1"/>
              <a:t>aber</a:t>
            </a:r>
            <a:r>
              <a:rPr dirty="0"/>
              <a:t> für </a:t>
            </a:r>
            <a:r>
              <a:rPr dirty="0" err="1"/>
              <a:t>eine</a:t>
            </a:r>
            <a:r>
              <a:rPr dirty="0"/>
              <a:t> Priorat-</a:t>
            </a:r>
            <a:r>
              <a:rPr dirty="0" err="1"/>
              <a:t>Ikone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dieser</a:t>
            </a:r>
            <a:r>
              <a:rPr dirty="0"/>
              <a:t> Reife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absolut</a:t>
            </a:r>
            <a:r>
              <a:rPr dirty="0"/>
              <a:t> </a:t>
            </a:r>
            <a:r>
              <a:rPr dirty="0" err="1"/>
              <a:t>gerechtfertigter</a:t>
            </a:r>
            <a:r>
              <a:rPr dirty="0"/>
              <a:t> Preis. </a:t>
            </a:r>
            <a:endParaRPr lang="de-DE" dirty="0"/>
          </a:p>
          <a:p>
            <a:endParaRPr lang="de-AT" dirty="0"/>
          </a:p>
          <a:p>
            <a:r>
              <a:rPr dirty="0" err="1"/>
              <a:t>Im</a:t>
            </a:r>
            <a:r>
              <a:rPr dirty="0"/>
              <a:t> Glas: </a:t>
            </a:r>
            <a:r>
              <a:rPr dirty="0" err="1"/>
              <a:t>tiefes</a:t>
            </a:r>
            <a:r>
              <a:rPr dirty="0"/>
              <a:t> </a:t>
            </a:r>
            <a:r>
              <a:rPr dirty="0" err="1"/>
              <a:t>Granatrot</a:t>
            </a:r>
            <a:r>
              <a:rPr dirty="0"/>
              <a:t> </a:t>
            </a:r>
            <a:r>
              <a:rPr dirty="0" err="1"/>
              <a:t>mit</a:t>
            </a:r>
            <a:r>
              <a:rPr dirty="0"/>
              <a:t> </a:t>
            </a:r>
            <a:r>
              <a:rPr dirty="0" err="1"/>
              <a:t>Orangerand</a:t>
            </a:r>
            <a:endParaRPr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86A1D0C1-7AFE-67ED-81FD-B923980F9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Wir verlassen nun die katalanischen Steillagen und begeben uns in die andalusische Sierra Nevada zurück – zu den höchstgelegenen</a:t>
            </a: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Weinbergen Europas.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Manuel Valenzuela hat hier etwas geschaffen, das vor Jahrzehnten für unmöglich gehalten wurde: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Weltklasseweine jenseits der 1.200 Meter Seehöhe.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Name 1368 ist Programm – das ist die Höhe in Metern, auf der diese</a:t>
            </a: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einzigartigen Reben wachsen.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828BD5D8-F35D-C4A4-272C-2182F78D9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Manuel Valenzuela begann 1979 als Quereinsteiger – ohne Keller, ohne Strom, ohne staatliche Unterstützung.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ihn antrieb, war die Leidenschaft für die fast vergessenen autochthonen Rebsorten der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Alpujarra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die nur hier in diesen extremen Höhen überlebt hatten.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Heute gilt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Barranco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Oscuro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 lebender Beweis, dass die unwirtlichsten Lagen die</a:t>
            </a: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ehrlichsten Weine hervorbringen.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Die </a:t>
            </a:r>
            <a:r>
              <a:rPr lang="de-AT" dirty="0" err="1"/>
              <a:t>Alpujarra</a:t>
            </a:r>
            <a:r>
              <a:rPr lang="de-AT" dirty="0"/>
              <a:t> liegt am Südhang der Sierra Nevada</a:t>
            </a:r>
          </a:p>
          <a:p>
            <a:endParaRPr lang="de-AT" dirty="0"/>
          </a:p>
          <a:p>
            <a:r>
              <a:rPr lang="de-AT" dirty="0"/>
              <a:t>Wir sind in Andalusien, und dort im </a:t>
            </a:r>
            <a:r>
              <a:rPr lang="de-AT" dirty="0" err="1"/>
              <a:t>süden</a:t>
            </a:r>
            <a:r>
              <a:rPr lang="de-AT" dirty="0"/>
              <a:t> von Granada. </a:t>
            </a:r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4747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Barranco Oscuro </a:t>
            </a:r>
            <a:r>
              <a:rPr dirty="0" err="1"/>
              <a:t>taucht</a:t>
            </a:r>
            <a:r>
              <a:rPr dirty="0"/>
              <a:t> </a:t>
            </a:r>
            <a:r>
              <a:rPr dirty="0" err="1"/>
              <a:t>heute</a:t>
            </a:r>
            <a:r>
              <a:rPr dirty="0"/>
              <a:t> Abend </a:t>
            </a:r>
            <a:r>
              <a:rPr dirty="0" err="1"/>
              <a:t>zweimal</a:t>
            </a:r>
            <a:r>
              <a:rPr dirty="0"/>
              <a:t> auf: erst </a:t>
            </a:r>
            <a:r>
              <a:rPr dirty="0" err="1"/>
              <a:t>als</a:t>
            </a:r>
            <a:r>
              <a:rPr dirty="0"/>
              <a:t> Sekt (Wein Nr. 1), </a:t>
            </a:r>
            <a:r>
              <a:rPr dirty="0" err="1"/>
              <a:t>jetzt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</a:t>
            </a:r>
            <a:r>
              <a:rPr lang="de-DE" dirty="0"/>
              <a:t>R</a:t>
            </a:r>
            <a:r>
              <a:rPr dirty="0" err="1"/>
              <a:t>oter</a:t>
            </a:r>
            <a:r>
              <a:rPr dirty="0"/>
              <a:t>. Der 1368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der </a:t>
            </a:r>
            <a:r>
              <a:rPr dirty="0" err="1"/>
              <a:t>Höhe</a:t>
            </a:r>
            <a:r>
              <a:rPr dirty="0"/>
              <a:t> des </a:t>
            </a:r>
            <a:r>
              <a:rPr dirty="0" err="1"/>
              <a:t>Weinbergs</a:t>
            </a:r>
            <a:r>
              <a:rPr dirty="0"/>
              <a:t> in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benannt</a:t>
            </a:r>
            <a:r>
              <a:rPr dirty="0"/>
              <a:t> – </a:t>
            </a:r>
            <a:endParaRPr lang="de-DE" dirty="0"/>
          </a:p>
          <a:p>
            <a:endParaRPr lang="de-AT" dirty="0"/>
          </a:p>
          <a:p>
            <a:r>
              <a:rPr dirty="0"/>
              <a:t>1.368 Meter, die </a:t>
            </a:r>
            <a:r>
              <a:rPr dirty="0" err="1"/>
              <a:t>höchsten</a:t>
            </a:r>
            <a:r>
              <a:rPr dirty="0"/>
              <a:t> </a:t>
            </a:r>
            <a:r>
              <a:rPr dirty="0" err="1"/>
              <a:t>Weinberge</a:t>
            </a:r>
            <a:r>
              <a:rPr dirty="0"/>
              <a:t> </a:t>
            </a:r>
            <a:r>
              <a:rPr dirty="0" err="1"/>
              <a:t>Kontinentaleuropas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 err="1"/>
              <a:t>Biodynamisch</a:t>
            </a:r>
            <a:r>
              <a:rPr dirty="0"/>
              <a:t>,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einem</a:t>
            </a:r>
            <a:r>
              <a:rPr dirty="0"/>
              <a:t> Blend </a:t>
            </a:r>
            <a:r>
              <a:rPr dirty="0" err="1"/>
              <a:t>autochthoner</a:t>
            </a:r>
            <a:r>
              <a:rPr dirty="0"/>
              <a:t> </a:t>
            </a:r>
            <a:r>
              <a:rPr dirty="0" err="1"/>
              <a:t>roter</a:t>
            </a:r>
            <a:r>
              <a:rPr dirty="0"/>
              <a:t> </a:t>
            </a:r>
            <a:r>
              <a:rPr dirty="0" err="1"/>
              <a:t>Sorten</a:t>
            </a:r>
            <a:r>
              <a:rPr dirty="0"/>
              <a:t> – das </a:t>
            </a:r>
            <a:r>
              <a:rPr dirty="0" err="1"/>
              <a:t>spektakuläre</a:t>
            </a:r>
            <a:r>
              <a:rPr dirty="0"/>
              <a:t> Finale des Abends.</a:t>
            </a:r>
            <a:endParaRPr lang="de-DE" dirty="0"/>
          </a:p>
          <a:p>
            <a:endParaRPr lang="de-AT" dirty="0"/>
          </a:p>
          <a:p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Rebsorte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Garnacha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Cabernet Sauvignon, Cabernet Franc, Merlot</a:t>
            </a:r>
          </a:p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Rebsorte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</a:t>
            </a:r>
            <a:r>
              <a:rPr lang="de-AT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Garnacha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Cabernet Sauvignon, Cabernet Franc, Merlot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9000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Wir sind auf Slide 76 von 81 </a:t>
            </a:r>
          </a:p>
          <a:p>
            <a:endParaRPr lang="de-DE" dirty="0"/>
          </a:p>
          <a:p>
            <a:r>
              <a:rPr lang="de-DE" dirty="0"/>
              <a:t>Eventuell noch zwei weitere Weine :) </a:t>
            </a:r>
          </a:p>
        </p:txBody>
      </p:sp>
    </p:spTree>
    <p:extLst>
      <p:ext uri="{BB962C8B-B14F-4D97-AF65-F5344CB8AC3E}">
        <p14:creationId xmlns:p14="http://schemas.microsoft.com/office/powerpoint/2010/main" val="40070745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3B951-15C0-507B-A547-895795264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5658F-9418-F1B4-9682-730BAE60AB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75B6F-8EB3-1817-1FFC-78AFF0C33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Zurück zu </a:t>
            </a:r>
            <a:r>
              <a:rPr dirty="0"/>
              <a:t>El </a:t>
            </a:r>
            <a:r>
              <a:rPr dirty="0" err="1"/>
              <a:t>Reventón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das </a:t>
            </a:r>
            <a:r>
              <a:rPr dirty="0" err="1"/>
              <a:t>aufsehenerregendste</a:t>
            </a:r>
            <a:r>
              <a:rPr dirty="0"/>
              <a:t> </a:t>
            </a:r>
            <a:r>
              <a:rPr dirty="0" err="1"/>
              <a:t>neue</a:t>
            </a:r>
            <a:r>
              <a:rPr dirty="0"/>
              <a:t> Projekt in </a:t>
            </a:r>
            <a:r>
              <a:rPr dirty="0" err="1"/>
              <a:t>Gredos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64E84-320B-088E-A0F7-FBD375392A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47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BB17192D-635F-3B78-D8F0-B58AEBB03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Etikett Nº 17 erinnert an das Gründungsmissgeschick: Bei der ersten Ernte liefen 5.000 Liter Wein in der Bodega auf</a:t>
            </a: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den Boden – daher der Name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Reventón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(Platzer). 5.000 Flaschen pro Jahrgang, minimale Intervention, Schiefer-Terrassen auf</a:t>
            </a: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 950 Metern Seehöhe. Ein Wein, der zeigt, dass Natürlichkeit und Trinkfreude kein Widerspruch sein müssen.</a:t>
            </a:r>
          </a:p>
        </p:txBody>
      </p:sp>
    </p:spTree>
    <p:extLst>
      <p:ext uri="{BB962C8B-B14F-4D97-AF65-F5344CB8AC3E}">
        <p14:creationId xmlns:p14="http://schemas.microsoft.com/office/powerpoint/2010/main" val="261524599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A73A7E46-B638-7F6C-310E-66C229580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Der El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Reventón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ist das Flaggschiff – ein Parzellenwein von 1943 gepflanzten Reben auf nur einem Hektar Schiefer-Terrasse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950 Metern Höhe.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 2.263 Flaschen entstehen pro Jahrgang, was ihn zu einem der rarsten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Gredos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-Weine überhaupt macht. </a:t>
            </a:r>
          </a:p>
          <a:p>
            <a:endParaRPr lang="de-A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 diesen Wein im Glas hat, erlebt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Garnacha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ihrer reinsten, sehnigsten und </a:t>
            </a:r>
            <a:r>
              <a:rPr lang="de-A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mineralischsten</a:t>
            </a:r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Ausdrucksform.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5A71C-A576-F1BD-FDAF-E2E5130BB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56D69-094A-3589-CE65-D5572E594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Die Sierra Nevada </a:t>
            </a:r>
            <a:r>
              <a:rPr dirty="0" err="1"/>
              <a:t>erhebt</a:t>
            </a:r>
            <a:r>
              <a:rPr dirty="0"/>
              <a:t> </a:t>
            </a:r>
            <a:r>
              <a:rPr dirty="0" err="1"/>
              <a:t>sich</a:t>
            </a:r>
            <a:r>
              <a:rPr dirty="0"/>
              <a:t> hinter den </a:t>
            </a:r>
            <a:r>
              <a:rPr dirty="0" err="1"/>
              <a:t>Weinbergen</a:t>
            </a:r>
            <a:r>
              <a:rPr dirty="0"/>
              <a:t> von Barranco Oscuro – </a:t>
            </a:r>
            <a:r>
              <a:rPr dirty="0" err="1"/>
              <a:t>ein</a:t>
            </a:r>
            <a:r>
              <a:rPr dirty="0"/>
              <a:t> </a:t>
            </a:r>
            <a:r>
              <a:rPr dirty="0" err="1"/>
              <a:t>spektakuläres</a:t>
            </a:r>
            <a:r>
              <a:rPr dirty="0"/>
              <a:t> Panorama </a:t>
            </a:r>
            <a:r>
              <a:rPr dirty="0" err="1"/>
              <a:t>aus</a:t>
            </a:r>
            <a:r>
              <a:rPr dirty="0"/>
              <a:t> </a:t>
            </a:r>
            <a:r>
              <a:rPr dirty="0" err="1"/>
              <a:t>rotem</a:t>
            </a:r>
            <a:r>
              <a:rPr dirty="0"/>
              <a:t> </a:t>
            </a:r>
            <a:r>
              <a:rPr dirty="0" err="1"/>
              <a:t>Vulkangestein</a:t>
            </a:r>
            <a:r>
              <a:rPr dirty="0"/>
              <a:t> und </a:t>
            </a:r>
            <a:r>
              <a:rPr dirty="0" err="1"/>
              <a:t>schneebedeckten</a:t>
            </a:r>
            <a:r>
              <a:rPr dirty="0"/>
              <a:t> </a:t>
            </a:r>
            <a:r>
              <a:rPr dirty="0" err="1"/>
              <a:t>Gipfeln</a:t>
            </a:r>
            <a:r>
              <a:rPr dirty="0"/>
              <a:t>. D</a:t>
            </a:r>
            <a:endParaRPr lang="de-DE" dirty="0"/>
          </a:p>
          <a:p>
            <a:endParaRPr lang="de-AT" dirty="0"/>
          </a:p>
          <a:p>
            <a:r>
              <a:rPr dirty="0" err="1"/>
              <a:t>ie</a:t>
            </a:r>
            <a:r>
              <a:rPr dirty="0"/>
              <a:t> Reben </a:t>
            </a:r>
            <a:r>
              <a:rPr dirty="0" err="1"/>
              <a:t>wachsen</a:t>
            </a:r>
            <a:r>
              <a:rPr dirty="0"/>
              <a:t> auf </a:t>
            </a:r>
            <a:r>
              <a:rPr dirty="0" err="1"/>
              <a:t>terrassierten</a:t>
            </a:r>
            <a:r>
              <a:rPr dirty="0"/>
              <a:t> </a:t>
            </a:r>
            <a:r>
              <a:rPr dirty="0" err="1"/>
              <a:t>Hängen</a:t>
            </a:r>
            <a:r>
              <a:rPr dirty="0"/>
              <a:t>, die </a:t>
            </a:r>
            <a:r>
              <a:rPr dirty="0" err="1"/>
              <a:t>seit</a:t>
            </a:r>
            <a:r>
              <a:rPr dirty="0"/>
              <a:t> </a:t>
            </a:r>
            <a:r>
              <a:rPr dirty="0" err="1"/>
              <a:t>Jahrhunderten</a:t>
            </a:r>
            <a:r>
              <a:rPr dirty="0"/>
              <a:t> von </a:t>
            </a:r>
            <a:r>
              <a:rPr dirty="0" err="1"/>
              <a:t>Mauerwerk</a:t>
            </a:r>
            <a:r>
              <a:rPr dirty="0"/>
              <a:t> </a:t>
            </a:r>
            <a:r>
              <a:rPr dirty="0" err="1"/>
              <a:t>gehalten</a:t>
            </a:r>
            <a:r>
              <a:rPr dirty="0"/>
              <a:t> </a:t>
            </a:r>
            <a:r>
              <a:rPr dirty="0" err="1"/>
              <a:t>werden</a:t>
            </a:r>
            <a:r>
              <a:rPr dirty="0"/>
              <a:t>. Keine Maschinen </a:t>
            </a:r>
            <a:r>
              <a:rPr dirty="0" err="1"/>
              <a:t>können</a:t>
            </a:r>
            <a:r>
              <a:rPr dirty="0"/>
              <a:t> </a:t>
            </a:r>
            <a:r>
              <a:rPr dirty="0" err="1"/>
              <a:t>hier</a:t>
            </a:r>
            <a:r>
              <a:rPr dirty="0"/>
              <a:t> </a:t>
            </a:r>
            <a:r>
              <a:rPr dirty="0" err="1"/>
              <a:t>arbeiten</a:t>
            </a:r>
            <a:r>
              <a:rPr dirty="0"/>
              <a:t> – </a:t>
            </a:r>
            <a:r>
              <a:rPr dirty="0" err="1"/>
              <a:t>alles</a:t>
            </a:r>
            <a:r>
              <a:rPr dirty="0"/>
              <a:t> </a:t>
            </a:r>
            <a:r>
              <a:rPr dirty="0" err="1"/>
              <a:t>geschieht</a:t>
            </a:r>
            <a:r>
              <a:rPr dirty="0"/>
              <a:t> von Hand.</a:t>
            </a:r>
          </a:p>
        </p:txBody>
      </p:sp>
    </p:spTree>
    <p:extLst>
      <p:ext uri="{BB962C8B-B14F-4D97-AF65-F5344CB8AC3E}">
        <p14:creationId xmlns:p14="http://schemas.microsoft.com/office/powerpoint/2010/main" val="3261105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err="1"/>
              <a:t>Vigiriega</a:t>
            </a:r>
            <a:r>
              <a:rPr dirty="0"/>
              <a:t> </a:t>
            </a:r>
            <a:r>
              <a:rPr dirty="0" err="1"/>
              <a:t>ist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der </a:t>
            </a:r>
            <a:r>
              <a:rPr dirty="0" err="1"/>
              <a:t>ältesten</a:t>
            </a:r>
            <a:r>
              <a:rPr dirty="0"/>
              <a:t> </a:t>
            </a:r>
            <a:r>
              <a:rPr dirty="0" err="1"/>
              <a:t>Rebsorten</a:t>
            </a:r>
            <a:r>
              <a:rPr dirty="0"/>
              <a:t> </a:t>
            </a:r>
            <a:r>
              <a:rPr dirty="0" err="1"/>
              <a:t>Andalusiens</a:t>
            </a:r>
            <a:r>
              <a:rPr dirty="0"/>
              <a:t> – </a:t>
            </a:r>
            <a:r>
              <a:rPr dirty="0" err="1"/>
              <a:t>sie</a:t>
            </a:r>
            <a:r>
              <a:rPr dirty="0"/>
              <a:t> war fast </a:t>
            </a:r>
            <a:r>
              <a:rPr dirty="0" err="1"/>
              <a:t>vollständig</a:t>
            </a:r>
            <a:r>
              <a:rPr dirty="0"/>
              <a:t> </a:t>
            </a:r>
            <a:r>
              <a:rPr dirty="0" err="1"/>
              <a:t>verschwunden</a:t>
            </a:r>
            <a:r>
              <a:rPr dirty="0"/>
              <a:t>, </a:t>
            </a:r>
            <a:r>
              <a:rPr dirty="0" err="1"/>
              <a:t>als</a:t>
            </a:r>
            <a:r>
              <a:rPr dirty="0"/>
              <a:t> Valenzuela in den 1980ern </a:t>
            </a:r>
            <a:r>
              <a:rPr dirty="0" err="1"/>
              <a:t>begann</a:t>
            </a:r>
            <a:r>
              <a:rPr dirty="0"/>
              <a:t>, </a:t>
            </a:r>
            <a:r>
              <a:rPr dirty="0" err="1"/>
              <a:t>sie</a:t>
            </a:r>
            <a:r>
              <a:rPr dirty="0"/>
              <a:t> auf seinen </a:t>
            </a:r>
            <a:r>
              <a:rPr dirty="0" err="1"/>
              <a:t>Hochlagen</a:t>
            </a:r>
            <a:r>
              <a:rPr dirty="0"/>
              <a:t> </a:t>
            </a:r>
            <a:r>
              <a:rPr dirty="0" err="1"/>
              <a:t>zu</a:t>
            </a:r>
            <a:r>
              <a:rPr dirty="0"/>
              <a:t> </a:t>
            </a:r>
            <a:r>
              <a:rPr dirty="0" err="1"/>
              <a:t>replantieren</a:t>
            </a:r>
            <a:r>
              <a:rPr dirty="0"/>
              <a:t>. </a:t>
            </a:r>
            <a:endParaRPr lang="de-DE" dirty="0"/>
          </a:p>
          <a:p>
            <a:endParaRPr lang="de-AT" dirty="0"/>
          </a:p>
          <a:p>
            <a:r>
              <a:rPr dirty="0"/>
              <a:t>36 </a:t>
            </a:r>
            <a:r>
              <a:rPr dirty="0" err="1"/>
              <a:t>Monate</a:t>
            </a:r>
            <a:r>
              <a:rPr dirty="0"/>
              <a:t> </a:t>
            </a:r>
            <a:r>
              <a:rPr dirty="0" err="1"/>
              <a:t>Hefelager</a:t>
            </a:r>
            <a:r>
              <a:rPr dirty="0"/>
              <a:t> auf 1.280 </a:t>
            </a:r>
            <a:r>
              <a:rPr dirty="0" err="1"/>
              <a:t>Metern</a:t>
            </a:r>
            <a:r>
              <a:rPr dirty="0"/>
              <a:t> </a:t>
            </a:r>
            <a:r>
              <a:rPr dirty="0" err="1"/>
              <a:t>Höhe</a:t>
            </a:r>
            <a:r>
              <a:rPr dirty="0"/>
              <a:t> </a:t>
            </a:r>
            <a:r>
              <a:rPr dirty="0" err="1"/>
              <a:t>ergeben</a:t>
            </a:r>
            <a:r>
              <a:rPr dirty="0"/>
              <a:t> </a:t>
            </a:r>
            <a:r>
              <a:rPr dirty="0" err="1"/>
              <a:t>eine</a:t>
            </a:r>
            <a:r>
              <a:rPr dirty="0"/>
              <a:t> </a:t>
            </a:r>
            <a:r>
              <a:rPr dirty="0" err="1"/>
              <a:t>außergewöhnlich</a:t>
            </a:r>
            <a:r>
              <a:rPr dirty="0"/>
              <a:t> </a:t>
            </a:r>
            <a:r>
              <a:rPr dirty="0" err="1"/>
              <a:t>feine</a:t>
            </a:r>
            <a:r>
              <a:rPr dirty="0"/>
              <a:t>, </a:t>
            </a:r>
            <a:r>
              <a:rPr dirty="0" err="1"/>
              <a:t>cremige</a:t>
            </a:r>
            <a:r>
              <a:rPr dirty="0"/>
              <a:t> </a:t>
            </a:r>
            <a:r>
              <a:rPr dirty="0" err="1"/>
              <a:t>Textur</a:t>
            </a:r>
            <a:r>
              <a:rPr dirty="0"/>
              <a:t>. Der </a:t>
            </a:r>
            <a:r>
              <a:rPr dirty="0" err="1"/>
              <a:t>erste</a:t>
            </a:r>
            <a:r>
              <a:rPr dirty="0"/>
              <a:t> </a:t>
            </a:r>
            <a:r>
              <a:rPr dirty="0" err="1"/>
              <a:t>Schaumwein</a:t>
            </a:r>
            <a:r>
              <a:rPr dirty="0"/>
              <a:t> </a:t>
            </a:r>
            <a:r>
              <a:rPr dirty="0" err="1"/>
              <a:t>Andalusiens</a:t>
            </a:r>
            <a:r>
              <a:rPr dirty="0"/>
              <a:t>, </a:t>
            </a:r>
            <a:r>
              <a:rPr dirty="0" err="1"/>
              <a:t>produziert</a:t>
            </a:r>
            <a:r>
              <a:rPr dirty="0"/>
              <a:t>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traditioneller</a:t>
            </a:r>
            <a:r>
              <a:rPr dirty="0"/>
              <a:t> Methode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645920"/>
            <a:ext cx="82296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HOCHLAGEN SPANIENS</a:t>
            </a:r>
            <a:endParaRPr lang="en-US" sz="3600" dirty="0"/>
          </a:p>
        </p:txBody>
      </p:sp>
      <p:sp>
        <p:nvSpPr>
          <p:cNvPr id="7" name="Text 4"/>
          <p:cNvSpPr/>
          <p:nvPr/>
        </p:nvSpPr>
        <p:spPr>
          <a:xfrm>
            <a:off x="457200" y="237744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i="1" dirty="0">
                <a:solidFill>
                  <a:srgbClr val="44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vom Dach der Iberischen Halbinsel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57200" y="31089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457200" y="34747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88888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Hochlagengebiete von 650 bis 1.400 m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Barranco Oscuro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Ensayo de Burbujas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2017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11,5 %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25 €</a:t>
            </a:r>
          </a:p>
        </p:txBody>
      </p:sp>
      <p:pic>
        <p:nvPicPr>
          <p:cNvPr id="16" name="Grafik 15" descr="Ein Bild, das Glasflasche, Flasche, Drink, Getränk enthält.&#10;&#10;KI-generierte Inhalte können fehlerhaft sein.">
            <a:extLst>
              <a:ext uri="{FF2B5EF4-FFF2-40B4-BE49-F238E27FC236}">
                <a16:creationId xmlns:a16="http://schemas.microsoft.com/office/drawing/2014/main" id="{B41BDA40-B51A-0E48-5F34-A928754F0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52" y="928282"/>
            <a:ext cx="3453008" cy="34530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84E127-58E2-E5FA-E729-0B9683D9D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9B7F8CC-3DF7-64C0-C011-FB857C37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87" y="482599"/>
            <a:ext cx="6259625" cy="4178300"/>
          </a:xfrm>
          <a:prstGeom prst="rect">
            <a:avLst/>
          </a:prstGeom>
        </p:spPr>
      </p:pic>
      <p:pic>
        <p:nvPicPr>
          <p:cNvPr id="7" name="Image 0" descr="/home/claude/logo.png">
            <a:extLst>
              <a:ext uri="{FF2B5EF4-FFF2-40B4-BE49-F238E27FC236}">
                <a16:creationId xmlns:a16="http://schemas.microsoft.com/office/drawing/2014/main" id="{8254DE28-9ABF-A336-DB0D-EFB3136A1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E96BB-BD18-7B77-3A68-E48DB856A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olke, draußen, Berg, Himmel enthält.&#10;&#10;KI-generierte Inhalte können fehlerhaft sein.">
            <a:extLst>
              <a:ext uri="{FF2B5EF4-FFF2-40B4-BE49-F238E27FC236}">
                <a16:creationId xmlns:a16="http://schemas.microsoft.com/office/drawing/2014/main" id="{D5FB6B0B-E7CC-DD9A-7F71-ECAA5F62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21" r="39200"/>
          <a:stretch>
            <a:fillRect/>
          </a:stretch>
        </p:blipFill>
        <p:spPr>
          <a:xfrm rot="5400000">
            <a:off x="2000730" y="-1999769"/>
            <a:ext cx="5142539" cy="9144000"/>
          </a:xfrm>
          <a:prstGeom prst="rect">
            <a:avLst/>
          </a:prstGeom>
        </p:spPr>
      </p:pic>
      <p:pic>
        <p:nvPicPr>
          <p:cNvPr id="7" name="Image 0" descr="/home/claude/logo.png">
            <a:extLst>
              <a:ext uri="{FF2B5EF4-FFF2-40B4-BE49-F238E27FC236}">
                <a16:creationId xmlns:a16="http://schemas.microsoft.com/office/drawing/2014/main" id="{26ECA779-EA1A-72F8-C10C-320034F2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88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Valle de la Orotava, Teneriffa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Kanarische Hochlagen am Fuß des Teide – Vulkanisches Terroir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72A661-9853-0580-8BE8-3B39DEEB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69" y="1975403"/>
            <a:ext cx="4358661" cy="29071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F292FD-7ECC-5D6D-97AA-99D43987B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05" b="11741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5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6314-E505-9419-E314-9CC4299BA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>
            <a:extLst>
              <a:ext uri="{FF2B5EF4-FFF2-40B4-BE49-F238E27FC236}">
                <a16:creationId xmlns:a16="http://schemas.microsoft.com/office/drawing/2014/main" id="{F10E30F4-D1E6-D02C-1FD6-2DA7DE52678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48BBD21-515A-ABBA-0B35-7F6E710AF392}"/>
              </a:ext>
            </a:extLst>
          </p:cNvPr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0A1F2D7-AFFA-C4AA-6F70-63ACB16C8744}"/>
              </a:ext>
            </a:extLst>
          </p:cNvPr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A26BEF5-5A0B-42F6-406B-01598EA4128B}"/>
              </a:ext>
            </a:extLst>
          </p:cNvPr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3D7229E-1DB4-4B04-9FE6-8499D3AF83C6}"/>
              </a:ext>
            </a:extLst>
          </p:cNvPr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Suertes del Marqués</a:t>
            </a:r>
            <a:endParaRPr lang="en-US" sz="2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DA286E6-0FD6-008D-2D4C-20A1B293439C}"/>
              </a:ext>
            </a:extLst>
          </p:cNvPr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Gegründet 2006 im Valle de la Orotava, Teneriffa</a:t>
            </a:r>
            <a:endParaRPr lang="en-US" sz="16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1E1601F-80BE-F7BB-E1E7-11EBFE6E90A0}"/>
              </a:ext>
            </a:extLst>
          </p:cNvPr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Jonatan García: Pionier der neuen Kanaren-Weinszene</a:t>
            </a:r>
            <a:endParaRPr lang="en-US" sz="1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B89CE6F6-0309-A548-EC01-3AF952A7AD0F}"/>
              </a:ext>
            </a:extLst>
          </p:cNvPr>
          <p:cNvSpPr/>
          <p:nvPr/>
        </p:nvSpPr>
        <p:spPr>
          <a:xfrm>
            <a:off x="457200" y="2671194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Biologisch, alte Reben auf Vulkanboden, Pie Franco (wurzelecht)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69871A5-108F-FFFC-03D2-A0CBFB17DB3E}"/>
              </a:ext>
            </a:extLst>
          </p:cNvPr>
          <p:cNvSpPr/>
          <p:nvPr/>
        </p:nvSpPr>
        <p:spPr>
          <a:xfrm>
            <a:off x="457200" y="3235281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„Trenzado“: Reben werden traditionell zu Zöpfen gebunden und gestützt</a:t>
            </a: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F120F009-66A7-0FEC-D749-7DEA757B234F}"/>
              </a:ext>
            </a:extLst>
          </p:cNvPr>
          <p:cNvSpPr/>
          <p:nvPr/>
        </p:nvSpPr>
        <p:spPr>
          <a:xfrm>
            <a:off x="457200" y="3838601"/>
            <a:ext cx="5943600" cy="11220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Terroir-getreue, minimalistische Weinbereitung auf Terrassenlagen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en-US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A06F95-589E-C17C-4D0F-1B27FAB35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21" y="137160"/>
            <a:ext cx="2313759" cy="23137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155DB1-C1AF-3D9C-0877-88DFF0997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17" y="2807452"/>
            <a:ext cx="2680765" cy="18430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0526491-87C4-BF0E-B1CB-1025B0D0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62" b="25098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2: Suertes del Marqués </a:t>
            </a:r>
            <a:r>
              <a:rPr lang="en-US" sz="2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Trenzado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Parajes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Oeste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333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Rebsorte:  100% Listán Blanco (Palomino Fino), alte Reben, Pie Franco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Höhe:  500–900 m, Valle de la Orotava, Teneriffa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Vinifikation:  Spontanvergärung, kurzer Hefeausbau, Edelstahl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23113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Produktion:  Sehr kleine Menge – Terrassenlagen von Hand bearbeitet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48640" y="2988768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48640" y="333624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Nase:  Salzig-mineralisch, Zitrusschale, weiße Blüten, vulkanische Würze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48640" y="368371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Gaumen:  Knackig, lebhaft, salzige Länge – Atlantik trifft Vulkan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48640" y="419252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Story:  Traditionell gebundene Reben auf Vulkanterrassen – einzigartig auf der Welt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Suertes del Marqués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Trenzado Parajes Oeste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2020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12,5 %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30 €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015A25-231E-EF6D-97B5-8408761A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39" y="645795"/>
            <a:ext cx="2888933" cy="38519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La Palma, Kanarische Inseln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 grüne Insel – Vulkanterrassen im Atlantik bis 1.500 m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E38735-9C3A-E962-870E-5E6B5542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74520"/>
            <a:ext cx="7772400" cy="31291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371600" y="2560320"/>
            <a:ext cx="6400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200" dirty="0"/>
          </a:p>
        </p:txBody>
      </p:sp>
      <p:pic>
        <p:nvPicPr>
          <p:cNvPr id="13" name="Grafik 12" descr="Ein Bild, das Geschirr, Weinglas, Stielglas, Tisch enthält.&#10;&#10;KI-generierte Inhalte können fehlerhaft sein.">
            <a:extLst>
              <a:ext uri="{FF2B5EF4-FFF2-40B4-BE49-F238E27FC236}">
                <a16:creationId xmlns:a16="http://schemas.microsoft.com/office/drawing/2014/main" id="{3EB538EB-AD20-708F-BAF1-D21F507D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369" y="167085"/>
            <a:ext cx="3206497" cy="48093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6314-E505-9419-E314-9CC4299BA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48BBD21-515A-ABBA-0B35-7F6E710AF392}"/>
              </a:ext>
            </a:extLst>
          </p:cNvPr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0A1F2D7-AFFA-C4AA-6F70-63ACB16C8744}"/>
              </a:ext>
            </a:extLst>
          </p:cNvPr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A26BEF5-5A0B-42F6-406B-01598EA4128B}"/>
              </a:ext>
            </a:extLst>
          </p:cNvPr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C3D7229E-1DB4-4B04-9FE6-8499D3AF83C6}"/>
              </a:ext>
            </a:extLst>
          </p:cNvPr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Azul Perdido</a:t>
            </a:r>
            <a:endParaRPr lang="en-US" sz="2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DA286E6-0FD6-008D-2D4C-20A1B293439C}"/>
              </a:ext>
            </a:extLst>
          </p:cNvPr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Projekt von Jonathan Sardà, La Palma, Kanarische Inseln</a:t>
            </a:r>
            <a:endParaRPr lang="en-US" sz="16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E1E1601F-80BE-F7BB-E1E7-11EBFE6E90A0}"/>
              </a:ext>
            </a:extLst>
          </p:cNvPr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Fokus auf autochthone Rebsorten aus vulkanischen Hochlagen</a:t>
            </a:r>
            <a:endParaRPr lang="en-US" sz="1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B89CE6F6-0309-A548-EC01-3AF952A7AD0F}"/>
              </a:ext>
            </a:extLst>
          </p:cNvPr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Alle Reben Pie Franco – nie von der Reblaus erreicht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69871A5-108F-FFFC-03D2-A0CBFB17DB3E}"/>
              </a:ext>
            </a:extLst>
          </p:cNvPr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Tigotan: Listán Blanco aus sehr alten Reben auf 800–1.000 m</a:t>
            </a: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F120F009-66A7-0FEC-D749-7DEA757B234F}"/>
              </a:ext>
            </a:extLst>
          </p:cNvPr>
          <p:cNvSpPr/>
          <p:nvPr/>
        </p:nvSpPr>
        <p:spPr>
          <a:xfrm>
            <a:off x="457200" y="3564280"/>
            <a:ext cx="5943600" cy="11220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Biologisch-biodynamisch, minimale Intervention, Handarbeit auf Steilterrassen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en-US" sz="16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576F73-3F68-FE85-22DA-50F1467F3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49" y="242316"/>
            <a:ext cx="2707419" cy="20756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739535D-B430-1705-36DE-D3B47C5C4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866644"/>
            <a:ext cx="2707419" cy="20756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3: Azul Perdido Tigotan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333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Rebsorte:  100% Listán Blanco, Pie Franco, sehr alte Reben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Höhe:  800–1.000 m, La Palma, Kanarische Inseln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Boden:  Vulkanischer Basalt – Reben seit Jahrhunderten ungepfropft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23113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Vinifikation:  Spontanvergärung, Ausbau in neutralen Behältern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48640" y="2988768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48640" y="333624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Nase:  Vulkanmineralität, Meersalz, reife Zitrusfrüchte, Wildkräuter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48640" y="368371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Gaumen:  Intensiv, komplex, lebhaft – wild und unverwechselbar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48640" y="419252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Story:  Kanareninsel auf 1.000 m Höhe – Wein der absoluten Extreme</a:t>
            </a:r>
          </a:p>
          <a:p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Azul Perdido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Tigotan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2022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13,0 %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35 €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DB8D45-80C6-D43A-9783-C32A1EC3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" y="655320"/>
            <a:ext cx="2875871" cy="38344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744377-FDAE-94F3-061E-9F43E16B2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Zurück in Rueda – Die wilde Seite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Von MicroBio Wines: radikaler Verdejo auf wurzelechten Reben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7F0DD4B-4AD4-D307-EE7C-6C82AA62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635" y="2104753"/>
            <a:ext cx="3366730" cy="26484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925DE04-4A18-4D2E-77AA-C8252EDF6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997" y="482599"/>
            <a:ext cx="4554005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7B38F41-1D85-1967-D2F4-DAF1A7D0F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43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05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MicroBio Wines (Ismael Gozalo)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Mitgründer von Ossian – verließ es nach Verkauf an Pago de Carraovejas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Verkauft 75–80% seiner Trauben noch an Ossian!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El Mago de las Verdejos – der Verdejo-Zauberer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Mittelalterlicher Keller in Nieva, 800–900 m Höhe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5204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Experimentiert mit Amphoren, Glasballons, trüben Mosten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ADA0A-AEB0-362F-3220-45857D203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890" y="2099966"/>
            <a:ext cx="2831865" cy="22591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4: MicroBio Rack 2023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872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100% Verdejo (vorreblausig, wurzelecht, bis 200 J. alt)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800–900 m, Nieva/Segovia (Rueda-Gebiet)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Trübe Moste, reduktiver Ausbau, Naturhefen, Edelstahl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23113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Schwefel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Ohne zugesetzten Schwefel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2766060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11353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Hefig, Zitrus, Umami, erdige Mineralität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46100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Cremig, reichhaltig, stoffig – wild und ungezähmt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57200" y="4092255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Gleiche Reben wie Ossian – komplett anderer Wein!</a:t>
            </a:r>
            <a:endParaRPr lang="en-US" sz="1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MicroBio Rack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2023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12,0 %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20 €</a:t>
            </a:r>
          </a:p>
        </p:txBody>
      </p:sp>
      <p:pic>
        <p:nvPicPr>
          <p:cNvPr id="14" name="Grafik 13" descr="Ein Bild, das Flasche, Getränk, Alkohol, Drink enthält.&#10;&#10;KI-generierte Inhalte können fehlerhaft sein.">
            <a:extLst>
              <a:ext uri="{FF2B5EF4-FFF2-40B4-BE49-F238E27FC236}">
                <a16:creationId xmlns:a16="http://schemas.microsoft.com/office/drawing/2014/main" id="{69B22688-A287-A3E5-0788-A921606C1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059" y="375417"/>
            <a:ext cx="1292734" cy="43698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138428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Warum Höhenlagen?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892808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Spaniens Durchschnittshöhe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660 m – Nr. 2 in Europa (nach der Schweiz)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363724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Temperaturunterschied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bis zu 25°C zwischen Tag und Nacht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804922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Höchste Weinberge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bis 1.400 m in der Alpujarra, Granada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231261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Ergebnis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langsame Reife, lebendige Säure, intensive Aromatik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65760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Klimawandel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Höhenlagen gewinnen enorm an Bedeutung</a:t>
            </a:r>
            <a:endParaRPr lang="en-US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C2A95D4-C260-BB81-4F4A-4151ECDA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40" y="2999985"/>
            <a:ext cx="2793360" cy="21435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pic>
        <p:nvPicPr>
          <p:cNvPr id="13" name="Grafik 12" descr="Ein Bild, das Wein, Drink, Weinglas, Alkoholisches Getränk enthält.&#10;&#10;KI-generierte Inhalte können fehlerhaft sein.">
            <a:extLst>
              <a:ext uri="{FF2B5EF4-FFF2-40B4-BE49-F238E27FC236}">
                <a16:creationId xmlns:a16="http://schemas.microsoft.com/office/drawing/2014/main" id="{67212192-E008-B7E5-9388-4A10585DB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560" y="841248"/>
            <a:ext cx="2704879" cy="40553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Sierra de Gredos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Spaniens burgundisches Erwachen – 600–1.200 m</a:t>
            </a:r>
            <a:endParaRPr lang="en-US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DDB65D-D531-ACBB-243B-79277363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451" y="1764083"/>
            <a:ext cx="5845097" cy="31965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341BE86-BA17-3CA5-9031-37CE702674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36" b="21821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53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316736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Sierra de Gredos – Überblick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225171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44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Spaniens burgundisches Erwachen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57200" y="257175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Gebirgszug westlich von Madrid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98323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Weinberge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600–1.200 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39471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Verwaltung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Verteilt auf 3 DOs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80619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Sorten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Alte Garnacha-Buschreben auf Granit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798E50D-C7C5-B91B-2A8F-6AB794016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58" y="2919222"/>
            <a:ext cx="3872642" cy="217836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8C4341-05D9-DA70-6A7F-4A04B491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5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AC28BB-32A7-7B40-C638-86E834A679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91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62B1E71-FDBE-0FE1-25CD-3953CD892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59" y="482599"/>
            <a:ext cx="668528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08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115568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Gredos – Terroir &amp; Revolution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856862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 3 Gs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Grenache, Gredos, Granit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368296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Pionier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Dani Landi, ab 2005 international bekannt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87973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International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2022: Catena (Argentinien) investierte hier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410082"/>
            <a:ext cx="6936828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Charakter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Elegante Weine, 12–14% Alk. – Anti-Klischee Spanien</a:t>
            </a:r>
            <a:endParaRPr lang="en-US" sz="16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18872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 Gredos-Duell: Wein 5 vs. Wein 6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201168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5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Comando G: Pionier, höchste Lagen Alto Alberche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516886"/>
            <a:ext cx="7488621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6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El Reventón: Neue Generation, Landis ehem. Weinberg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3159252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Vergleich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Granit vs. Schiefer – anderer Ausdruck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918204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Frage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Zwei Philosophien, eine Leidenschaft</a:t>
            </a:r>
            <a:endParaRPr lang="en-US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Comando G (Landi &amp; García)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Gegründet 2008 – machten Gredos berühmt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Biodynamisch, Ganztraubenvergärung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732164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La Bruja de Rozas =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Dorfwein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aus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Las Rozas de Puerto Real (~900–1.200 m)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315488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Zugänglich, fruchtbetont – der „Village Wine“ von Gredos</a:t>
            </a:r>
            <a:endParaRPr lang="en-US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F06CF00-3535-7402-8416-8824CCDBE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64160"/>
            <a:ext cx="3048000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97280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Eine Reise zu Spaniens Dach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737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1:  Ein Sekt aus Andalusiens Hochgebirge eröffnet den Abend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212848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 Weißen:  Vier Weiße zeigen, was Höhenlagen aus alten Reben herausholen – Festland &amp; Kanaren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8833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 Duell: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Zwei Gredos-Garnacha treten gegeneinander an – wer überzeugt mehr?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163824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 Pause: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Zwei Klassiker begleiten das Essen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639312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 Gipfel: 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Drei Rote führen uns immer höher – bis über 1.200 Meter</a:t>
            </a:r>
            <a:endParaRPr 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5: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Comando G La Bruja de Rozas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872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100% Garnacha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618488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900–1.200 m, Sierra de Gredos / Las Rozas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98196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Biodynamisch, Ganztrauben, lange Maischegärung, 9 Mon. franz. Eiche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674621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081528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Himbeere, Erdbeere, Granat, Wildkräuter, weißer Pfeffer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48843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Saftig, lebendig, feine Tannine, knackige Säure – granitsandgeprägt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95478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Bewertung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94 Punkte Wine Advocate</a:t>
            </a:r>
            <a:endParaRPr lang="en-US" sz="1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Comando G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La Bruja de Rozas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2022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13,5 %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28 €</a:t>
            </a:r>
          </a:p>
        </p:txBody>
      </p:sp>
      <p:pic>
        <p:nvPicPr>
          <p:cNvPr id="14" name="Grafik 13" descr="Ein Bild, das Essen, Flasche, Getränk, Glasflasche enthält.&#10;&#10;KI-generierte Inhalte können fehlerhaft sein.">
            <a:extLst>
              <a:ext uri="{FF2B5EF4-FFF2-40B4-BE49-F238E27FC236}">
                <a16:creationId xmlns:a16="http://schemas.microsoft.com/office/drawing/2014/main" id="{E91BE19A-2D6F-54E6-B6AA-D571C3595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858" y="234127"/>
            <a:ext cx="1251456" cy="46523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83564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 Reventón (Catena / Vigil / Lane)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Adrianna Catena (Catena Zapata, Argentinien)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Alejandro Vigil: Kellermeister, 100-Parker-Wein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Kauften 2022 den Weinberg von Dani Landi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La Reina: 6,2 ha Garnacha auf Schiefer</a:t>
            </a:r>
            <a:endParaRPr lang="en-US" sz="1600" dirty="0"/>
          </a:p>
        </p:txBody>
      </p:sp>
      <p:pic>
        <p:nvPicPr>
          <p:cNvPr id="16" name="Grafik 15" descr="Ein Bild, das Kleidung, Person, draußen, Schuhwerk enthält.&#10;&#10;KI-generierte Inhalte können fehlerhaft sein.">
            <a:extLst>
              <a:ext uri="{FF2B5EF4-FFF2-40B4-BE49-F238E27FC236}">
                <a16:creationId xmlns:a16="http://schemas.microsoft.com/office/drawing/2014/main" id="{4EB63499-CE49-9358-C4EF-E693A9DAB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769" y="211258"/>
            <a:ext cx="2841632" cy="1938274"/>
          </a:xfrm>
          <a:prstGeom prst="rect">
            <a:avLst/>
          </a:prstGeom>
        </p:spPr>
      </p:pic>
      <p:pic>
        <p:nvPicPr>
          <p:cNvPr id="18" name="Grafik 17" descr="Ein Bild, das Person, Menschliches Gesicht, Schwarzweiß, Kleidung enthält.&#10;&#10;KI-generierte Inhalte können fehlerhaft sein.">
            <a:extLst>
              <a:ext uri="{FF2B5EF4-FFF2-40B4-BE49-F238E27FC236}">
                <a16:creationId xmlns:a16="http://schemas.microsoft.com/office/drawing/2014/main" id="{66AE9569-93D7-BAA5-806A-D7108D360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972" y="2262352"/>
            <a:ext cx="2069225" cy="275896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58ED85-7360-4F8C-1412-1C7D8D4A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59" y="482599"/>
            <a:ext cx="668528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70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5: El Reventón La Reina Cru Artesano 2024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872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100% Garnacha (Buschreben 1978)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~860 m, Sierra de Gredos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70% entrappt, 30% ganze Trauben, Spontan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766060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11353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Kräuterig, Lavendel, nasser Stein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46100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Mineral, sehnig, Schiefer spürbar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80847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Bewertung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95–96 Punkte (Tim Atkin, Suckling)</a:t>
            </a:r>
            <a:endParaRPr lang="en-US" sz="16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El Reventón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La Reina Cru Artesano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2024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14,0 %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45 €</a:t>
            </a:r>
          </a:p>
        </p:txBody>
      </p:sp>
      <p:pic>
        <p:nvPicPr>
          <p:cNvPr id="14" name="Grafik 13" descr="Ein Bild, das Getränk, Essen, Glasflasche, Alkohol enthält.&#10;&#10;KI-generierte Inhalte können fehlerhaft sein.">
            <a:extLst>
              <a:ext uri="{FF2B5EF4-FFF2-40B4-BE49-F238E27FC236}">
                <a16:creationId xmlns:a16="http://schemas.microsoft.com/office/drawing/2014/main" id="{B9AB96FA-A38A-B40A-3275-F5A0EB18D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64" y="-137160"/>
            <a:ext cx="316523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BA17128-66AC-9826-47F6-7745B1200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83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ebäude, draußen, Mobiliar, Haus enthält.&#10;&#10;KI-generierte Inhalte können fehlerhaft sein.">
            <a:extLst>
              <a:ext uri="{FF2B5EF4-FFF2-40B4-BE49-F238E27FC236}">
                <a16:creationId xmlns:a16="http://schemas.microsoft.com/office/drawing/2014/main" id="{AF3D4D3F-6041-DC3D-9FCC-9F4C897D6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492" y="482600"/>
            <a:ext cx="2789014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661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Die Essensweine des Abends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Zwei Weine von Álvaro Palacios aus dem Priorat begleiten das Menü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534E39-4E34-8768-D604-A9071ED9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14525"/>
            <a:ext cx="3028950" cy="30289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Álvaro Palacios – Zwei Facetten eines Meisters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5544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44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 Terrasses &amp; Camins del Priorat: Einstieg und Klassiker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57200" y="2112264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Les Terrasses:  Laderas de Pizarra – Schieferterrassen im Priorat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830069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Camins:  Der zugängliche Klassiker – Einstieg ins Palacios-Universum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758184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Stil:  Mediterrane Tiefe, Llicorella-Mineralität, perfekte Speisenbegleitung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E45D4E8-78AB-68D9-56BE-D34888170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528" y="1593014"/>
            <a:ext cx="2649133" cy="163285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2B205D8-332D-389B-BBCB-40C7903BF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443" y="3355845"/>
            <a:ext cx="2893218" cy="16148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3D29-416B-046E-312B-F1D4F43C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>
            <a:extLst>
              <a:ext uri="{FF2B5EF4-FFF2-40B4-BE49-F238E27FC236}">
                <a16:creationId xmlns:a16="http://schemas.microsoft.com/office/drawing/2014/main" id="{FA0B22B3-5963-1251-3D9B-09BDF67A5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AE41C7F-0AB2-E27E-C23A-8DDF151A8217}"/>
              </a:ext>
            </a:extLst>
          </p:cNvPr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FAEB97F-EC3F-2434-C2DB-EF5B8AE6D94D}"/>
              </a:ext>
            </a:extLst>
          </p:cNvPr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88A2CD4-1A8D-B8C6-47FE-DB1F45822900}"/>
              </a:ext>
            </a:extLst>
          </p:cNvPr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pic>
        <p:nvPicPr>
          <p:cNvPr id="13" name="Grafik 12" descr="Ein Bild, das draußen, Kleidung, Person, Himmel enthält.&#10;&#10;KI-generierte Inhalte können fehlerhaft sein.">
            <a:extLst>
              <a:ext uri="{FF2B5EF4-FFF2-40B4-BE49-F238E27FC236}">
                <a16:creationId xmlns:a16="http://schemas.microsoft.com/office/drawing/2014/main" id="{E90E9B28-06B8-C7C4-9D3C-2FB9AAFA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79" y="1362456"/>
            <a:ext cx="4427252" cy="3323844"/>
          </a:xfrm>
          <a:prstGeom prst="rect">
            <a:avLst/>
          </a:prstGeom>
        </p:spPr>
      </p:pic>
      <p:pic>
        <p:nvPicPr>
          <p:cNvPr id="16" name="Grafik 15" descr="Ein Bild, das draußen, Landfahrzeug, Rad, Himmel enthält.&#10;&#10;KI-generierte Inhalte können fehlerhaft sein.">
            <a:extLst>
              <a:ext uri="{FF2B5EF4-FFF2-40B4-BE49-F238E27FC236}">
                <a16:creationId xmlns:a16="http://schemas.microsoft.com/office/drawing/2014/main" id="{EDBB399A-C8FC-DC4B-9954-C214BBA54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58" y="1161288"/>
            <a:ext cx="3012560" cy="3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61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ein, Drink, Weinglas, Alkoholisches Getränk enthält.&#10;&#10;KI-generierte Inhalte können fehlerhaft sein.">
            <a:extLst>
              <a:ext uri="{FF2B5EF4-FFF2-40B4-BE49-F238E27FC236}">
                <a16:creationId xmlns:a16="http://schemas.microsoft.com/office/drawing/2014/main" id="{DB91171D-5899-BF3F-0F6C-A231FA164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60" y="606116"/>
            <a:ext cx="2704879" cy="4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14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Arribes del Duero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Spaniens vergessene Grenze zu Portugal</a:t>
            </a:r>
            <a:endParaRPr lang="en-US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7CF7D4-198B-847B-8991-12F026CE2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848" y="1874520"/>
            <a:ext cx="3628304" cy="30584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44EBC7-9D27-5A0A-2DFB-4E4548B3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60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8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Arribes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del Duero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5544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44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Vergessene Grenze zu Portugal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57200" y="187452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Westlichster Punkt Kastilien-Leóns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28600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Landschaft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300 m tiefe Duero-Schluchten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69748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600–800 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108960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Größe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Nur 270 ha – fast unbekannt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177B23B-3330-7D45-F416-8A6557C78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810" y="198230"/>
            <a:ext cx="3700870" cy="246724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514F0DD-C214-3114-9E3E-C1A42982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297" y="2729484"/>
            <a:ext cx="4320383" cy="215882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Arribes – Rebsorten-Raritäten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821942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Juan García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Präphyloxerisch, nur hier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398014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Bruñal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Fast ausgestorben, wiederentdeckt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970167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Rufete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Lebendes Fossil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507377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Tempranillo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Hat es nie hierher geschafft</a:t>
            </a:r>
            <a:endParaRPr lang="en-US" sz="16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 Hato y el Garabato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José Beneitez &amp; Liliana Fernández, seit 2015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Erfahrung aus Australien, Kalifornien, Portugal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8 ha sehr alte Reben: 70–110 Jahre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Biologisch, ohne Schönung/Filtration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5204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9DD7908-40CD-6D3F-31F6-4DCC5DE9D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199" y="457200"/>
            <a:ext cx="2326641" cy="174498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4099484-1E36-5A40-264C-1B876259E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562" y="2446020"/>
            <a:ext cx="3805278" cy="253288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7: El Hato y el Garabato Sin Blanca 2017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377151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Feldblend: Juan García, Bruñal, Rufete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724623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~750 m, Arribes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072095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Ganztrauben, 11 Mon. franz. Eiche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419567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Alkohol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13,5%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114185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461657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Rote Frucht, Lavendel, Rosmarin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809129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Elegant, frisch, trinkig</a:t>
            </a:r>
            <a:endParaRPr lang="en-US" sz="16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510AF35-23E0-E82D-63E1-3A070CC1D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62" y="1206680"/>
            <a:ext cx="3010989" cy="301098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6531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El Hato y el Garabato</a:t>
            </a:r>
            <a:br>
              <a:rPr lang="de-DE" sz="2200" dirty="0"/>
            </a:b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Sin Blanca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2017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13,5 %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19 €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CFDEC3D-3721-9822-A47D-C02324F68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277" y="379639"/>
            <a:ext cx="1702253" cy="408704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Tierra de León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Kastiliens Nördliche Meseta – 750–900 m</a:t>
            </a:r>
            <a:endParaRPr lang="en-US" sz="14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EDFE53-86B8-DDF6-2954-7D9B90B7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02" y="2148840"/>
            <a:ext cx="2632042" cy="27889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1DEF8E-F8E3-1446-21C5-15C636917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669" y="1737360"/>
            <a:ext cx="4628717" cy="327224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B83965C-0E23-042C-D45F-27AA79188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945" y="295682"/>
            <a:ext cx="6434110" cy="455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Alpujarra, Granada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Andalusiens Sierra Nevada – Europas höchste Weinberge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073EDA7-0A08-8CA2-D721-28BE63CAD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962171"/>
            <a:ext cx="3844035" cy="302130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37606" y="1306286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 Tierra de León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37606" y="1809206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44444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Kastiliens bestgehütetes Geheimnis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37606" y="2129246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Lage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Südlich von León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37606" y="2540726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750–900 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37606" y="2952206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Klima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Kühl-kontinental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37606" y="3363686"/>
            <a:ext cx="59436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Hauptsorte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Prieto Picudo – autochthone Rarität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A67DAE0-854B-7280-A79B-596135FEE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876" y="241663"/>
            <a:ext cx="3300548" cy="247541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C229843-1B1E-471E-FF61-DE51E280A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766" y="2808514"/>
            <a:ext cx="2222319" cy="222231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6DBFAD-048B-A7CB-DB26-F018DB22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780" b="23981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74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Bodegas Pardevalles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Familienweingut, Pionier für Prieto Picudo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Erhalt der autochthonen Sorte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Gamonal: Top-Cuvée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Biologisch auf ~800 m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5204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Fast vergessene Rebsorte</a:t>
            </a:r>
            <a:endParaRPr lang="en-US" sz="16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B491503-01BB-0039-89F2-F52E708AA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484" y="181247"/>
            <a:ext cx="3544835" cy="236437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C0A29DE-D77C-EC3B-7994-963A3B3EB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831" y="2710216"/>
            <a:ext cx="2948940" cy="2214982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Pardevalles Gamonal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2022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14,0 %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13 €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2118358-EA96-892E-A585-D969C4F4F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509" y="483326"/>
            <a:ext cx="1421668" cy="414387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ED763-42D6-8E65-9131-5EB638D2B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ein, Drink, Weinglas, Alkoholisches Getränk enthält.&#10;&#10;KI-generierte Inhalte können fehlerhaft sein.">
            <a:extLst>
              <a:ext uri="{FF2B5EF4-FFF2-40B4-BE49-F238E27FC236}">
                <a16:creationId xmlns:a16="http://schemas.microsoft.com/office/drawing/2014/main" id="{84DD5847-7365-859A-8682-4EE65B9A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560" y="606116"/>
            <a:ext cx="2704879" cy="40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49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Weinregion: Priorat, Katalonien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Steillagen-Juwel auf Llicorella-Schiefer – Ikone des neuen Spaniens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27F82B-A696-EB09-881A-CFA9403A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715" y="1916654"/>
            <a:ext cx="2852569" cy="285256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DOQ Priorat – Überblick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750508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Kataloniens Steillagen-Juwel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09798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Status:  Eine von nur 2 DOQs Spaniens – höchste Qualitätsstufe (neben der Rioja)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44545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Lage:  Südwestkatalonien, ca. 1.900 ha Rebfläche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107824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Terroir:  Steile Terrassen 400–800 m, Llicorella-Schiefer speichert Tageshitze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6238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Revolution:  1990er: 5 Pioniere (u.a. Palacios, Barbier) verwandelten verlassene Weinberge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27355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7733DF4-DC09-B473-FE01-3406EF9C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5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Clos Mogador (René Barbier)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Einer der 5 Pioniere des neuen Priorat (1990er)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204939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René Barbier Sr.: kam 1989 nach Priorat – sein Lebenswerk seither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675571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Biodynamisch seit Beginn, auf Llicorella-Schiefer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236976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Garnacha, Cariñena, Syrah, Cab. Sauv. 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83680" y="1051560"/>
            <a:ext cx="2286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6583680" y="2697480"/>
            <a:ext cx="2286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C5AA3E0-3788-BACB-6683-78B3C8772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004"/>
            <a:ext cx="3385820" cy="196596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64893DE-4729-AFFF-6B47-73E3A8A29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896" y="3534156"/>
            <a:ext cx="3003924" cy="1524379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9: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Clos Mogador 2015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25730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Garnacha, Cariñena, Syrah, Cab. Sauv.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60477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600–800 m, Priorat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95224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Biodynamisch, franz. Eiche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766060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11353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Komplex, dunkelfruchtig, mediterran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46100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Dicht, elegant, langer Nachhall – Ikone seit 1989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80847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Besonderheit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2015 auf Trinkhöhe – komplex, balsamisch, großes Lagerungspotenzial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097B9A-B98D-52BA-1E18-06D97F41AC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44" b="2465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AD34788D-1DC4-A4F1-A310-3A23CD24B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AT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+mn-ea"/>
                <a:cs typeface="+mn-cs"/>
              </a:rPr>
              <a:t>Die Alpujarra liegt am Südhang der Sierra Nevada</a:t>
            </a:r>
            <a:r>
              <a:rPr kumimoji="0" lang="de-AT" altLang="de-DE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AT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1030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pic>
        <p:nvPicPr>
          <p:cNvPr id="2" nam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Clos Mogador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15,0 %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85 €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7170771-9993-A978-6B7B-06F0E42C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7" y="1139377"/>
            <a:ext cx="3390526" cy="339052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Zurück in die Alpujarra – Der Gipfelsturm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14630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Der finale Aufstieg: Europas höchste Weinberge als krönender Abschluss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A7FE4D2-9A2F-79B3-FCF1-A604161B53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1917990" y="1936395"/>
            <a:ext cx="5308020" cy="298521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051560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Barranco Oscuro (Manuel Valenzuela)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Gegründet 1979 von Manuel Valenzuela in Cádiar, Alpujarra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2213476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Pionier des Höhenweinbaus in Europa – damals belächelt, heute gefeiert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862251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Kein Strom, keine Bewässerung – purer Biodynamismus auf 1.368 m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3511475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Rettet fast ausgestorbene autochthone Rebsorten der Sierra Nevada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83680" y="1051560"/>
            <a:ext cx="2286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6583680" y="2697480"/>
            <a:ext cx="2286000" cy="1463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D389C65-E9AF-E5CF-8D85-E55F39C9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263" y="182880"/>
            <a:ext cx="2688917" cy="178813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2280B8B-AC7F-B0CB-0BB5-A699D68B78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429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05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10: Barranco Oscuro 1368 2014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31075" y="1410789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Blend autochthoner roter Sorten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31075" y="1758261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Über 1.200 m, Alpujarra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31075" y="2105733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Biodynamisch, minimal interveniert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31075" y="2453205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Name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1368 = Höhe des Weinbergs in Metern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31075" y="3150108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31075" y="349758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Wild, erdig, Bergkräuter, dunkle Beeren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31075" y="384505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Einzigartig – spektakuläres Finale des Abends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31075" y="419252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Besonderheit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Höchste Weinberge Kontinentaleuropas</a:t>
            </a:r>
            <a:endParaRPr lang="en-US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AF6E565-44BE-C736-8608-82A668209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624" y="1180538"/>
            <a:ext cx="2825931" cy="214299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167341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Barranco </a:t>
            </a:r>
            <a:r>
              <a:rPr lang="de-DE" sz="2200" b="1" dirty="0" err="1">
                <a:solidFill>
                  <a:srgbClr val="000000"/>
                </a:solidFill>
                <a:latin typeface="Arial" pitchFamily="34" charset="0"/>
              </a:rPr>
              <a:t>Oscuro</a:t>
            </a: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 1368 – Cerro Las Monjas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2014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17,5 %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45 €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1B907B3-C63E-305F-0F3D-20ADC540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" y="374650"/>
            <a:ext cx="2786380" cy="417630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" y="1421892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Vielen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Dank und Prost!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2615184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Danke für einen großartigen Abend
mit Weinen von Spaniens Dach.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1874520"/>
            <a:ext cx="8229600" cy="3108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1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D023B-25FC-4591-27D8-5C40C2B12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>
            <a:extLst>
              <a:ext uri="{FF2B5EF4-FFF2-40B4-BE49-F238E27FC236}">
                <a16:creationId xmlns:a16="http://schemas.microsoft.com/office/drawing/2014/main" id="{B40EF58A-509B-1236-885D-0FB5D117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36ACD84-DFBE-8692-25C6-CEE04BA2DDA9}"/>
              </a:ext>
            </a:extLst>
          </p:cNvPr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832EA8A-0FFF-1991-DE84-FA452C75520C}"/>
              </a:ext>
            </a:extLst>
          </p:cNvPr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E2B149E-49DC-FC38-18CE-213412D089E2}"/>
              </a:ext>
            </a:extLst>
          </p:cNvPr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E56E278-E322-9BE9-7E3A-66CD026FBC3F}"/>
              </a:ext>
            </a:extLst>
          </p:cNvPr>
          <p:cNvSpPr/>
          <p:nvPr/>
        </p:nvSpPr>
        <p:spPr>
          <a:xfrm>
            <a:off x="457200" y="1083564"/>
            <a:ext cx="5943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Winzer: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El Reventón (Catena / Vigil / Lane)</a:t>
            </a:r>
            <a:endParaRPr lang="en-US" sz="20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95CC6048-66A9-31CA-9E0B-1945D871AE81}"/>
              </a:ext>
            </a:extLst>
          </p:cNvPr>
          <p:cNvSpPr/>
          <p:nvPr/>
        </p:nvSpPr>
        <p:spPr>
          <a:xfrm>
            <a:off x="457200" y="16916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Adrianna Catena (Catena Zapata, Argentinien)</a:t>
            </a:r>
            <a:endParaRPr lang="en-US" sz="16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05EDA140-F8C6-AAC2-85B9-0E7816938FCF}"/>
              </a:ext>
            </a:extLst>
          </p:cNvPr>
          <p:cNvSpPr/>
          <p:nvPr/>
        </p:nvSpPr>
        <p:spPr>
          <a:xfrm>
            <a:off x="457200" y="21488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Alejandro Vigil: Kellermeister, 100-Parker-Wein</a:t>
            </a:r>
            <a:endParaRPr lang="en-US" sz="1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E57933EE-E85F-8E9D-D779-66C929D2339A}"/>
              </a:ext>
            </a:extLst>
          </p:cNvPr>
          <p:cNvSpPr/>
          <p:nvPr/>
        </p:nvSpPr>
        <p:spPr>
          <a:xfrm>
            <a:off x="457200" y="26060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Kauften 2022 den Weinberg von Dani Landi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3112F9B-6ED0-4597-269B-8A5FB9468BC2}"/>
              </a:ext>
            </a:extLst>
          </p:cNvPr>
          <p:cNvSpPr/>
          <p:nvPr/>
        </p:nvSpPr>
        <p:spPr>
          <a:xfrm>
            <a:off x="457200" y="3063240"/>
            <a:ext cx="59436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 La Reina: 6,2 ha Garnacha auf Schiefer</a:t>
            </a:r>
            <a:endParaRPr lang="en-US" sz="1600" dirty="0"/>
          </a:p>
        </p:txBody>
      </p:sp>
      <p:pic>
        <p:nvPicPr>
          <p:cNvPr id="16" name="Grafik 15" descr="Ein Bild, das Kleidung, Person, draußen, Schuhwerk enthält.&#10;&#10;KI-generierte Inhalte können fehlerhaft sein.">
            <a:extLst>
              <a:ext uri="{FF2B5EF4-FFF2-40B4-BE49-F238E27FC236}">
                <a16:creationId xmlns:a16="http://schemas.microsoft.com/office/drawing/2014/main" id="{3431D8DC-958A-3B18-8D2B-90349A242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769" y="211258"/>
            <a:ext cx="2841632" cy="1938274"/>
          </a:xfrm>
          <a:prstGeom prst="rect">
            <a:avLst/>
          </a:prstGeom>
        </p:spPr>
      </p:pic>
      <p:pic>
        <p:nvPicPr>
          <p:cNvPr id="18" name="Grafik 17" descr="Ein Bild, das Person, Menschliches Gesicht, Schwarzweiß, Kleidung enthält.&#10;&#10;KI-generierte Inhalte können fehlerhaft sein.">
            <a:extLst>
              <a:ext uri="{FF2B5EF4-FFF2-40B4-BE49-F238E27FC236}">
                <a16:creationId xmlns:a16="http://schemas.microsoft.com/office/drawing/2014/main" id="{23EB064B-DA10-778D-FF94-FF2D4739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972" y="2262352"/>
            <a:ext cx="2069225" cy="27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19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Zusatzwein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El Reventón – "Nº 17" 2023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57505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Rebsorte:  100% Garnacha (Vino Regional, Valle del Alberche)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92252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Höhe:  Sierra de Gredos, DO Cebreros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2269998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Produktion:  5.000 Flaschen – der zugänglichere Stil von El Reventón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763774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Story:  Bei der ersten Ernte liefen 5.000 Liter in der Bodega aus – aus dem Schmerz wurde dieser Wein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64388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99135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Nase:  Rote Beeren, Wildkräuter, leichte Würze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4338828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Gaumen:  Frisch, trinkfreudig, lebhafte Säure – idealer Einstieg ins Gredos-Universum</a:t>
            </a:r>
            <a:endParaRPr lang="en-US" sz="1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11431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El Reventón Nº 17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2023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14,0 %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18 €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AF1C6A4-33F0-E68E-1AAB-D0D2CF6D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85" y="11431"/>
            <a:ext cx="176461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3068F-D1C6-3F7D-4A63-5928A00E3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1DC437-7D05-6AE5-69DE-8C858794E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46"/>
          <a:stretch>
            <a:fillRect/>
          </a:stretch>
        </p:blipFill>
        <p:spPr>
          <a:xfrm>
            <a:off x="20" y="961"/>
            <a:ext cx="914398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813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Zusatzwein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El Reventón – "El Reventón" 2023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872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Rebsorte:  100% Garnacha (Reben 1943, Vino de Parcela, 1,0 ha)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Höhe:  950 m, Valle del Alberche, Sierra de Gredos, DO Cebreros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Vinifikation:  Handgelesen, minimale Intervention, Schiefer-Quarz-Böden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766060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Produktion:  Nur 2.263 Flaschen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57200" y="311353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57200" y="346100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Nase:  Dunkle Kirschen, Lavendel, kühle Schiefermineralität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457200" y="380847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Gaumen:  Sehnig, kristallin – Gredos-Garnacha vom Einzelberg auf 950 m</a:t>
            </a:r>
            <a:endParaRPr lang="en-US" sz="16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g"/>
          <p:cNvSpPr>
            <a:spLocks noGrp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WineName"/>
          <p:cNvSpPr/>
          <p:nvPr/>
        </p:nvSpPr>
        <p:spPr>
          <a:xfrm>
            <a:off x="4114800" y="274320"/>
            <a:ext cx="4800960" cy="6858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2200" b="1" dirty="0">
                <a:solidFill>
                  <a:srgbClr val="000000"/>
                </a:solidFill>
                <a:latin typeface="Arial" pitchFamily="34" charset="0"/>
              </a:rPr>
              <a:t>El Reventón El Reventón</a:t>
            </a:r>
          </a:p>
        </p:txBody>
      </p:sp>
      <p:sp>
        <p:nvSpPr>
          <p:cNvPr id="5" name="Separator"/>
          <p:cNvSpPr/>
          <p:nvPr/>
        </p:nvSpPr>
        <p:spPr>
          <a:xfrm>
            <a:off x="4114800" y="1005840"/>
            <a:ext cx="4800960" cy="3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6" name="Label0"/>
          <p:cNvSpPr/>
          <p:nvPr/>
        </p:nvSpPr>
        <p:spPr>
          <a:xfrm>
            <a:off x="4114800" y="1143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JAHRGANG</a:t>
            </a:r>
          </a:p>
        </p:txBody>
      </p:sp>
      <p:sp>
        <p:nvSpPr>
          <p:cNvPr id="7" name="Value0"/>
          <p:cNvSpPr/>
          <p:nvPr/>
        </p:nvSpPr>
        <p:spPr>
          <a:xfrm>
            <a:off x="4114800" y="1417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2023</a:t>
            </a:r>
          </a:p>
        </p:txBody>
      </p:sp>
      <p:sp>
        <p:nvSpPr>
          <p:cNvPr id="8" name="Label1"/>
          <p:cNvSpPr/>
          <p:nvPr/>
        </p:nvSpPr>
        <p:spPr>
          <a:xfrm>
            <a:off x="4114800" y="2286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ALKOHOL</a:t>
            </a:r>
          </a:p>
        </p:txBody>
      </p:sp>
      <p:sp>
        <p:nvSpPr>
          <p:cNvPr id="9" name="Value1"/>
          <p:cNvSpPr/>
          <p:nvPr/>
        </p:nvSpPr>
        <p:spPr>
          <a:xfrm>
            <a:off x="4114800" y="2560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13,5 %</a:t>
            </a:r>
          </a:p>
        </p:txBody>
      </p:sp>
      <p:sp>
        <p:nvSpPr>
          <p:cNvPr id="12" name="Label2"/>
          <p:cNvSpPr/>
          <p:nvPr/>
        </p:nvSpPr>
        <p:spPr>
          <a:xfrm>
            <a:off x="4114800" y="3429000"/>
            <a:ext cx="4800960" cy="2743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b"/>
          <a:lstStyle/>
          <a:p>
            <a:pPr marL="0" indent="0">
              <a:buNone/>
            </a:pPr>
            <a:r>
              <a:rPr lang="de-DE" sz="1200" b="1" spc="200" dirty="0">
                <a:solidFill>
                  <a:srgbClr val="999999"/>
                </a:solidFill>
                <a:latin typeface="Arial" pitchFamily="34" charset="0"/>
              </a:rPr>
              <a:t>PREIS</a:t>
            </a:r>
          </a:p>
        </p:txBody>
      </p:sp>
      <p:sp>
        <p:nvSpPr>
          <p:cNvPr id="11" name="Value2"/>
          <p:cNvSpPr/>
          <p:nvPr/>
        </p:nvSpPr>
        <p:spPr>
          <a:xfrm>
            <a:off x="4114800" y="3703320"/>
            <a:ext cx="4800960" cy="548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buNone/>
            </a:pPr>
            <a:r>
              <a:rPr lang="de-DE" sz="3600" b="1" dirty="0">
                <a:solidFill>
                  <a:srgbClr val="000000"/>
                </a:solidFill>
                <a:latin typeface="Arial" pitchFamily="34" charset="0"/>
              </a:rPr>
              <a:t>ca. 35 €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B91D71A-0967-DB8D-20ED-D3572841E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529" y="0"/>
            <a:ext cx="176461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37160"/>
            <a:ext cx="685800" cy="7498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51560" y="18288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Österreichische Weinbruderschaft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1051560" y="4572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 U M A N I T A S · V I N U M · V E R I T A S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1051560" y="658368"/>
            <a:ext cx="2743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66666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Komturei Kärnten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4572000" y="137160"/>
            <a:ext cx="43891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Wein Nr. 1: Barranco Oscuro Ensayo de Burbujas Brut Nature 2017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457200" y="118333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Rebsorte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100% Vigiriega (autochthon, fast ausgestorben)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153619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Höhe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1.280 m – Alpujarra, Granada, Andalusien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57200" y="188366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Trad. Flaschengärung, Brut Nature (Zero Dosage)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57200" y="2231136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Vinifikation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Spontanvergärung, 36 Monate Hefelager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48640" y="2988768"/>
            <a:ext cx="82296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Verkostnotizen: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548640" y="3336240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Nase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Mineralisch, Zitrus, Birne, Apfel, feine Hefenoten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48640" y="3683712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Gaumen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Trocken, kraftvoll, salzig-balsamisch, feine Perlage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548640" y="4192524"/>
            <a:ext cx="84124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u="sng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Story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:  </a:t>
            </a:r>
            <a:r>
              <a:rPr lang="de-AT" dirty="0"/>
              <a:t>Manuel Valenzuela, </a:t>
            </a:r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Erster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Schaumwein Andalusiens.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Pionier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seit 1979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6813</Words>
  <Application>Microsoft Macintosh PowerPoint</Application>
  <PresentationFormat>Bildschirmpräsentation (16:9)</PresentationFormat>
  <Paragraphs>799</Paragraphs>
  <Slides>81</Slides>
  <Notes>78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81</vt:i4>
      </vt:variant>
    </vt:vector>
  </HeadingPairs>
  <TitlesOfParts>
    <vt:vector size="84" baseType="lpstr">
      <vt:lpstr>Aptos</vt:lpstr>
      <vt:lpstr>Arial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Matthias Meleschnig - NEU</cp:lastModifiedBy>
  <cp:revision>19</cp:revision>
  <dcterms:created xsi:type="dcterms:W3CDTF">2026-02-16T14:05:06Z</dcterms:created>
  <dcterms:modified xsi:type="dcterms:W3CDTF">2026-03-08T09:54:29Z</dcterms:modified>
</cp:coreProperties>
</file>