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56" r:id="rId2"/>
    <p:sldId id="257" r:id="rId3"/>
    <p:sldId id="258" r:id="rId4"/>
    <p:sldId id="262" r:id="rId5"/>
    <p:sldId id="260" r:id="rId6"/>
    <p:sldId id="259" r:id="rId7"/>
    <p:sldId id="342" r:id="rId8"/>
    <p:sldId id="341" r:id="rId9"/>
    <p:sldId id="265" r:id="rId10"/>
    <p:sldId id="264" r:id="rId11"/>
    <p:sldId id="261" r:id="rId12"/>
    <p:sldId id="343" r:id="rId13"/>
    <p:sldId id="267" r:id="rId14"/>
    <p:sldId id="266" r:id="rId15"/>
    <p:sldId id="268" r:id="rId16"/>
    <p:sldId id="269" r:id="rId17"/>
    <p:sldId id="270" r:id="rId18"/>
    <p:sldId id="273" r:id="rId19"/>
    <p:sldId id="271" r:id="rId20"/>
    <p:sldId id="275" r:id="rId21"/>
    <p:sldId id="276" r:id="rId22"/>
    <p:sldId id="277" r:id="rId23"/>
    <p:sldId id="278" r:id="rId24"/>
    <p:sldId id="279" r:id="rId25"/>
    <p:sldId id="280" r:id="rId26"/>
    <p:sldId id="344" r:id="rId27"/>
    <p:sldId id="282" r:id="rId28"/>
    <p:sldId id="345" r:id="rId29"/>
    <p:sldId id="284" r:id="rId30"/>
    <p:sldId id="285" r:id="rId31"/>
    <p:sldId id="286" r:id="rId32"/>
    <p:sldId id="287" r:id="rId33"/>
    <p:sldId id="288" r:id="rId34"/>
    <p:sldId id="289" r:id="rId35"/>
    <p:sldId id="291" r:id="rId36"/>
    <p:sldId id="290" r:id="rId37"/>
    <p:sldId id="292" r:id="rId38"/>
    <p:sldId id="293" r:id="rId39"/>
    <p:sldId id="294" r:id="rId40"/>
    <p:sldId id="295" r:id="rId41"/>
    <p:sldId id="298" r:id="rId42"/>
    <p:sldId id="297" r:id="rId43"/>
    <p:sldId id="296" r:id="rId44"/>
    <p:sldId id="300" r:id="rId45"/>
    <p:sldId id="302" r:id="rId46"/>
    <p:sldId id="303" r:id="rId47"/>
    <p:sldId id="301" r:id="rId48"/>
    <p:sldId id="304" r:id="rId49"/>
    <p:sldId id="305" r:id="rId50"/>
    <p:sldId id="306" r:id="rId51"/>
    <p:sldId id="307" r:id="rId52"/>
    <p:sldId id="308" r:id="rId53"/>
    <p:sldId id="309" r:id="rId54"/>
    <p:sldId id="310" r:id="rId55"/>
    <p:sldId id="311" r:id="rId56"/>
    <p:sldId id="312" r:id="rId57"/>
    <p:sldId id="313" r:id="rId58"/>
    <p:sldId id="316" r:id="rId59"/>
    <p:sldId id="317" r:id="rId60"/>
    <p:sldId id="318" r:id="rId61"/>
    <p:sldId id="314" r:id="rId62"/>
    <p:sldId id="315" r:id="rId63"/>
    <p:sldId id="319" r:id="rId64"/>
    <p:sldId id="325" r:id="rId65"/>
    <p:sldId id="321" r:id="rId66"/>
    <p:sldId id="322" r:id="rId67"/>
    <p:sldId id="323" r:id="rId68"/>
    <p:sldId id="324" r:id="rId69"/>
    <p:sldId id="320" r:id="rId70"/>
    <p:sldId id="327" r:id="rId71"/>
    <p:sldId id="328" r:id="rId72"/>
    <p:sldId id="330" r:id="rId73"/>
    <p:sldId id="331" r:id="rId74"/>
    <p:sldId id="332" r:id="rId75"/>
    <p:sldId id="335" r:id="rId76"/>
    <p:sldId id="334" r:id="rId77"/>
    <p:sldId id="333" r:id="rId78"/>
    <p:sldId id="336" r:id="rId79"/>
    <p:sldId id="337" r:id="rId80"/>
    <p:sldId id="339" r:id="rId81"/>
    <p:sldId id="338" r:id="rId82"/>
    <p:sldId id="340" r:id="rId83"/>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2"/>
    <p:restoredTop sz="89966"/>
  </p:normalViewPr>
  <p:slideViewPr>
    <p:cSldViewPr snapToGrid="0">
      <p:cViewPr varScale="1">
        <p:scale>
          <a:sx n="188" d="100"/>
          <a:sy n="188" d="100"/>
        </p:scale>
        <p:origin x="2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18F5D8-3BB0-6546-9ED0-5E0356135033}" type="datetimeFigureOut">
              <a:rPr lang="de-DE" smtClean="0"/>
              <a:t>25.06.25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E4D573-F0D3-AC44-AEAE-7DE588E36329}" type="slidenum">
              <a:rPr lang="de-DE" smtClean="0"/>
              <a:t>‹Nr.›</a:t>
            </a:fld>
            <a:endParaRPr lang="de-DE"/>
          </a:p>
        </p:txBody>
      </p:sp>
    </p:spTree>
    <p:extLst>
      <p:ext uri="{BB962C8B-B14F-4D97-AF65-F5344CB8AC3E}">
        <p14:creationId xmlns:p14="http://schemas.microsoft.com/office/powerpoint/2010/main" val="188747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de.wikipedia.org/wiki/D%C3%A9partement_Landes" TargetMode="External"/><Relationship Id="rId13" Type="http://schemas.openxmlformats.org/officeDocument/2006/relationships/hyperlink" Target="https://de.wikipedia.org/wiki/Lauzet" TargetMode="External"/><Relationship Id="rId3" Type="http://schemas.openxmlformats.org/officeDocument/2006/relationships/hyperlink" Target="https://de.wikipedia.org/wiki/Rebsorte" TargetMode="External"/><Relationship Id="rId7" Type="http://schemas.openxmlformats.org/officeDocument/2006/relationships/hyperlink" Target="https://de.wikipedia.org/wiki/D%C3%A9partement_Gers" TargetMode="External"/><Relationship Id="rId12" Type="http://schemas.openxmlformats.org/officeDocument/2006/relationships/hyperlink" Target="https://de.wikipedia.org/wiki/Hektar"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de.wikipedia.org/wiki/D%C3%A9partement" TargetMode="External"/><Relationship Id="rId11" Type="http://schemas.openxmlformats.org/officeDocument/2006/relationships/hyperlink" Target="https://de.wikipedia.org/wiki/Weinbau" TargetMode="External"/><Relationship Id="rId5" Type="http://schemas.openxmlformats.org/officeDocument/2006/relationships/hyperlink" Target="https://de.wikipedia.org/wiki/Frankreich" TargetMode="External"/><Relationship Id="rId10" Type="http://schemas.openxmlformats.org/officeDocument/2006/relationships/hyperlink" Target="https://de.wikipedia.org/wiki/D%C3%A9partement_Pyr%C3%A9n%C3%A9es-Atlantiques" TargetMode="External"/><Relationship Id="rId4" Type="http://schemas.openxmlformats.org/officeDocument/2006/relationships/hyperlink" Target="https://de.wikipedia.org/wiki/Sud-Ouest_(Weinbaugebiet)" TargetMode="External"/><Relationship Id="rId9" Type="http://schemas.openxmlformats.org/officeDocument/2006/relationships/hyperlink" Target="https://de.wikipedia.org/wiki/D%C3%A9partement_Hautes-Pyr%C3%A9n%C3%A9es" TargetMode="External"/><Relationship Id="rId14" Type="http://schemas.openxmlformats.org/officeDocument/2006/relationships/hyperlink" Target="https://de.wikipedia.org/wiki/Wei%C3%9Fwein"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e.wikipedia.org/wiki/Schriftsteller"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i="0" u="none" strike="noStrike" kern="1200" dirty="0">
                <a:solidFill>
                  <a:schemeClr val="tx1"/>
                </a:solidFill>
                <a:effectLst/>
                <a:latin typeface="+mn-lt"/>
                <a:ea typeface="+mn-ea"/>
                <a:cs typeface="+mn-cs"/>
              </a:rPr>
              <a:t>von Bergerac und dem Périgord im Norden</a:t>
            </a:r>
            <a:r>
              <a:rPr lang="de-AT" sz="1200" b="0" i="0" u="none" strike="noStrike" kern="1200" dirty="0">
                <a:solidFill>
                  <a:schemeClr val="tx1"/>
                </a:solidFill>
                <a:effectLst/>
                <a:latin typeface="+mn-lt"/>
                <a:ea typeface="+mn-ea"/>
                <a:cs typeface="+mn-cs"/>
              </a:rPr>
              <a:t>,</a:t>
            </a:r>
          </a:p>
          <a:p>
            <a:r>
              <a:rPr lang="de-AT" sz="1200" b="1" i="0" u="none" strike="noStrike" kern="1200" dirty="0">
                <a:solidFill>
                  <a:schemeClr val="tx1"/>
                </a:solidFill>
                <a:effectLst/>
                <a:latin typeface="+mn-lt"/>
                <a:ea typeface="+mn-ea"/>
                <a:cs typeface="+mn-cs"/>
              </a:rPr>
              <a:t>über </a:t>
            </a:r>
            <a:r>
              <a:rPr lang="de-AT" sz="1200" b="1" i="0" u="none" strike="noStrike" kern="1200" dirty="0" err="1">
                <a:solidFill>
                  <a:schemeClr val="tx1"/>
                </a:solidFill>
                <a:effectLst/>
                <a:latin typeface="+mn-lt"/>
                <a:ea typeface="+mn-ea"/>
                <a:cs typeface="+mn-cs"/>
              </a:rPr>
              <a:t>Gaillac</a:t>
            </a:r>
            <a:r>
              <a:rPr lang="de-AT" sz="1200" b="1" i="0" u="none" strike="noStrike" kern="1200" dirty="0">
                <a:solidFill>
                  <a:schemeClr val="tx1"/>
                </a:solidFill>
                <a:effectLst/>
                <a:latin typeface="+mn-lt"/>
                <a:ea typeface="+mn-ea"/>
                <a:cs typeface="+mn-cs"/>
              </a:rPr>
              <a:t>, </a:t>
            </a:r>
            <a:r>
              <a:rPr lang="de-AT" sz="1200" b="1" i="0" u="none" strike="noStrike" kern="1200" dirty="0" err="1">
                <a:solidFill>
                  <a:schemeClr val="tx1"/>
                </a:solidFill>
                <a:effectLst/>
                <a:latin typeface="+mn-lt"/>
                <a:ea typeface="+mn-ea"/>
                <a:cs typeface="+mn-cs"/>
              </a:rPr>
              <a:t>Cahors</a:t>
            </a:r>
            <a:r>
              <a:rPr lang="de-AT" sz="1200" b="1" i="0" u="none" strike="noStrike" kern="1200" dirty="0">
                <a:solidFill>
                  <a:schemeClr val="tx1"/>
                </a:solidFill>
                <a:effectLst/>
                <a:latin typeface="+mn-lt"/>
                <a:ea typeface="+mn-ea"/>
                <a:cs typeface="+mn-cs"/>
              </a:rPr>
              <a:t> und </a:t>
            </a:r>
            <a:r>
              <a:rPr lang="de-AT" sz="1200" b="1" i="0" u="none" strike="noStrike" kern="1200" dirty="0" err="1">
                <a:solidFill>
                  <a:schemeClr val="tx1"/>
                </a:solidFill>
                <a:effectLst/>
                <a:latin typeface="+mn-lt"/>
                <a:ea typeface="+mn-ea"/>
                <a:cs typeface="+mn-cs"/>
              </a:rPr>
              <a:t>Madiran</a:t>
            </a:r>
            <a:r>
              <a:rPr lang="de-AT" sz="1200" b="1" i="0" u="none" strike="noStrike" kern="1200" dirty="0">
                <a:solidFill>
                  <a:schemeClr val="tx1"/>
                </a:solidFill>
                <a:effectLst/>
                <a:latin typeface="+mn-lt"/>
                <a:ea typeface="+mn-ea"/>
                <a:cs typeface="+mn-cs"/>
              </a:rPr>
              <a:t> im Zentrum</a:t>
            </a:r>
            <a:r>
              <a:rPr lang="de-AT" sz="1200" b="0" i="0" u="none" strike="noStrike" kern="1200" dirty="0">
                <a:solidFill>
                  <a:schemeClr val="tx1"/>
                </a:solidFill>
                <a:effectLst/>
                <a:latin typeface="+mn-lt"/>
                <a:ea typeface="+mn-ea"/>
                <a:cs typeface="+mn-cs"/>
              </a:rPr>
              <a:t>,</a:t>
            </a:r>
          </a:p>
          <a:p>
            <a:r>
              <a:rPr lang="de-AT" sz="1200" b="1" i="0" u="none" strike="noStrike" kern="1200" dirty="0">
                <a:solidFill>
                  <a:schemeClr val="tx1"/>
                </a:solidFill>
                <a:effectLst/>
                <a:latin typeface="+mn-lt"/>
                <a:ea typeface="+mn-ea"/>
                <a:cs typeface="+mn-cs"/>
              </a:rPr>
              <a:t>bis </a:t>
            </a:r>
            <a:r>
              <a:rPr lang="de-AT" sz="1200" b="1" i="0" u="none" strike="noStrike" kern="1200" dirty="0" err="1">
                <a:solidFill>
                  <a:schemeClr val="tx1"/>
                </a:solidFill>
                <a:effectLst/>
                <a:latin typeface="+mn-lt"/>
                <a:ea typeface="+mn-ea"/>
                <a:cs typeface="+mn-cs"/>
              </a:rPr>
              <a:t>Irouléguy</a:t>
            </a:r>
            <a:r>
              <a:rPr lang="de-AT" sz="1200" b="1" i="0" u="none" strike="noStrike" kern="1200" dirty="0">
                <a:solidFill>
                  <a:schemeClr val="tx1"/>
                </a:solidFill>
                <a:effectLst/>
                <a:latin typeface="+mn-lt"/>
                <a:ea typeface="+mn-ea"/>
                <a:cs typeface="+mn-cs"/>
              </a:rPr>
              <a:t> an der spanischen Grenze im äußersten Südwesten</a:t>
            </a:r>
            <a:r>
              <a:rPr lang="de-AT" sz="1200" b="0" i="0" u="none" strike="noStrike" kern="1200" dirty="0">
                <a:solidFill>
                  <a:schemeClr val="tx1"/>
                </a:solidFill>
                <a:effectLst/>
                <a:latin typeface="+mn-lt"/>
                <a:ea typeface="+mn-ea"/>
                <a:cs typeface="+mn-cs"/>
              </a:rPr>
              <a:t>,</a:t>
            </a:r>
          </a:p>
          <a:p>
            <a:r>
              <a:rPr lang="de-AT" sz="1200" b="0" i="0" u="none" strike="noStrike" kern="1200" dirty="0">
                <a:solidFill>
                  <a:schemeClr val="tx1"/>
                </a:solidFill>
                <a:effectLst/>
                <a:latin typeface="+mn-lt"/>
                <a:ea typeface="+mn-ea"/>
                <a:cs typeface="+mn-cs"/>
              </a:rPr>
              <a:t>und </a:t>
            </a:r>
            <a:r>
              <a:rPr lang="de-AT" sz="1200" b="1" i="0" u="none" strike="noStrike" kern="1200" dirty="0">
                <a:solidFill>
                  <a:schemeClr val="tx1"/>
                </a:solidFill>
                <a:effectLst/>
                <a:latin typeface="+mn-lt"/>
                <a:ea typeface="+mn-ea"/>
                <a:cs typeface="+mn-cs"/>
              </a:rPr>
              <a:t>östlich bis in die Ausläufer des Zentralmassivs rund um Millau</a:t>
            </a:r>
            <a:r>
              <a:rPr lang="de-AT" sz="1200" b="0" i="0" u="none" strike="noStrike" kern="1200" dirty="0">
                <a:solidFill>
                  <a:schemeClr val="tx1"/>
                </a:solidFill>
                <a:effectLst/>
                <a:latin typeface="+mn-lt"/>
                <a:ea typeface="+mn-ea"/>
                <a:cs typeface="+mn-cs"/>
              </a:rPr>
              <a:t>.</a:t>
            </a:r>
          </a:p>
          <a:p>
            <a:endParaRPr lang="de-AT" sz="1200" b="0" i="0" u="none" strike="noStrike" kern="1200" dirty="0">
              <a:solidFill>
                <a:schemeClr val="tx1"/>
              </a:solidFill>
              <a:effectLst/>
              <a:latin typeface="+mn-lt"/>
              <a:ea typeface="+mn-ea"/>
              <a:cs typeface="+mn-cs"/>
            </a:endParaRPr>
          </a:p>
          <a:p>
            <a:r>
              <a:rPr lang="de-AT" sz="1200" b="0" i="0" u="none" strike="noStrike" kern="1200" dirty="0">
                <a:solidFill>
                  <a:schemeClr val="tx1"/>
                </a:solidFill>
                <a:effectLst/>
                <a:latin typeface="+mn-lt"/>
                <a:ea typeface="+mn-ea"/>
                <a:cs typeface="+mn-cs"/>
              </a:rPr>
              <a:t>Geografisch liegt die Region </a:t>
            </a:r>
            <a:r>
              <a:rPr lang="de-AT" sz="1200" b="1" i="0" u="none" strike="noStrike" kern="1200" dirty="0">
                <a:solidFill>
                  <a:schemeClr val="tx1"/>
                </a:solidFill>
                <a:effectLst/>
                <a:latin typeface="+mn-lt"/>
                <a:ea typeface="+mn-ea"/>
                <a:cs typeface="+mn-cs"/>
              </a:rPr>
              <a:t>westlich der Zentralmassivs, südlich von Bordeaux</a:t>
            </a:r>
            <a:r>
              <a:rPr lang="de-AT" sz="1200" b="0" i="0" u="none" strike="noStrike" kern="1200" dirty="0">
                <a:solidFill>
                  <a:schemeClr val="tx1"/>
                </a:solidFill>
                <a:effectLst/>
                <a:latin typeface="+mn-lt"/>
                <a:ea typeface="+mn-ea"/>
                <a:cs typeface="+mn-cs"/>
              </a:rPr>
              <a:t> und </a:t>
            </a:r>
            <a:r>
              <a:rPr lang="de-AT" sz="1200" b="1" i="0" u="none" strike="noStrike" kern="1200" dirty="0">
                <a:solidFill>
                  <a:schemeClr val="tx1"/>
                </a:solidFill>
                <a:effectLst/>
                <a:latin typeface="+mn-lt"/>
                <a:ea typeface="+mn-ea"/>
                <a:cs typeface="+mn-cs"/>
              </a:rPr>
              <a:t>nördlich der Pyrenäen</a:t>
            </a:r>
            <a:r>
              <a:rPr lang="de-AT" sz="1200" b="0" i="0" u="none" strike="noStrike" kern="1200" dirty="0">
                <a:solidFill>
                  <a:schemeClr val="tx1"/>
                </a:solidFill>
                <a:effectLst/>
                <a:latin typeface="+mn-lt"/>
                <a:ea typeface="+mn-ea"/>
                <a:cs typeface="+mn-cs"/>
              </a:rPr>
              <a:t>.</a:t>
            </a:r>
          </a:p>
          <a:p>
            <a:endParaRPr lang="de-AT" sz="1200" b="0" i="0" u="none" strike="noStrike" kern="1200" dirty="0">
              <a:solidFill>
                <a:schemeClr val="tx1"/>
              </a:solidFill>
              <a:effectLst/>
              <a:latin typeface="+mn-lt"/>
              <a:ea typeface="+mn-ea"/>
              <a:cs typeface="+mn-cs"/>
            </a:endParaRPr>
          </a:p>
          <a:p>
            <a:r>
              <a:rPr lang="de-AT" sz="1200" b="0" i="0" u="none" strike="noStrike" kern="1200" dirty="0">
                <a:solidFill>
                  <a:schemeClr val="tx1"/>
                </a:solidFill>
                <a:effectLst/>
                <a:latin typeface="+mn-lt"/>
                <a:ea typeface="+mn-ea"/>
                <a:cs typeface="+mn-cs"/>
              </a:rPr>
              <a:t>Trotz ihrer Vielfalt verbindet alle Gebiete eine gemeinsame Weintradition, ein ähnliches Klima mit atlantischen, kontinentalen und teils mediterranen Einflüssen – sowie der </a:t>
            </a:r>
            <a:r>
              <a:rPr lang="de-AT" sz="1200" b="1" i="0" u="none" strike="noStrike" kern="1200" dirty="0">
                <a:solidFill>
                  <a:schemeClr val="tx1"/>
                </a:solidFill>
                <a:effectLst/>
                <a:latin typeface="+mn-lt"/>
                <a:ea typeface="+mn-ea"/>
                <a:cs typeface="+mn-cs"/>
              </a:rPr>
              <a:t>historische Handel über Bordeaux</a:t>
            </a:r>
            <a:r>
              <a:rPr lang="de-AT" sz="1200" b="0" i="0" u="none" strike="noStrike" kern="1200" dirty="0">
                <a:solidFill>
                  <a:schemeClr val="tx1"/>
                </a:solidFill>
                <a:effectLst/>
                <a:latin typeface="+mn-lt"/>
                <a:ea typeface="+mn-ea"/>
                <a:cs typeface="+mn-cs"/>
              </a:rPr>
              <a:t>, der ihnen einst den gemeinsamen Namen „Sud-Ouest“ verlieh.</a:t>
            </a:r>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3</a:t>
            </a:fld>
            <a:endParaRPr lang="de-DE"/>
          </a:p>
        </p:txBody>
      </p:sp>
    </p:spTree>
    <p:extLst>
      <p:ext uri="{BB962C8B-B14F-4D97-AF65-F5344CB8AC3E}">
        <p14:creationId xmlns:p14="http://schemas.microsoft.com/office/powerpoint/2010/main" val="1785265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14</a:t>
            </a:fld>
            <a:endParaRPr lang="de-DE"/>
          </a:p>
        </p:txBody>
      </p:sp>
    </p:spTree>
    <p:extLst>
      <p:ext uri="{BB962C8B-B14F-4D97-AF65-F5344CB8AC3E}">
        <p14:creationId xmlns:p14="http://schemas.microsoft.com/office/powerpoint/2010/main" val="36090418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dirty="0"/>
              <a:t>Martin und Mathieu </a:t>
            </a:r>
            <a:r>
              <a:rPr lang="de-AT" b="1" dirty="0" err="1"/>
              <a:t>Béraut</a:t>
            </a:r>
            <a:r>
              <a:rPr lang="de-AT" dirty="0"/>
              <a:t> </a:t>
            </a:r>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16</a:t>
            </a:fld>
            <a:endParaRPr lang="de-DE"/>
          </a:p>
        </p:txBody>
      </p:sp>
    </p:spTree>
    <p:extLst>
      <p:ext uri="{BB962C8B-B14F-4D97-AF65-F5344CB8AC3E}">
        <p14:creationId xmlns:p14="http://schemas.microsoft.com/office/powerpoint/2010/main" val="321306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Grund der großen Hektar =&gt; Mischbetrieb</a:t>
            </a:r>
          </a:p>
        </p:txBody>
      </p:sp>
      <p:sp>
        <p:nvSpPr>
          <p:cNvPr id="4" name="Foliennummernplatzhalter 3"/>
          <p:cNvSpPr>
            <a:spLocks noGrp="1"/>
          </p:cNvSpPr>
          <p:nvPr>
            <p:ph type="sldNum" sz="quarter" idx="5"/>
          </p:nvPr>
        </p:nvSpPr>
        <p:spPr/>
        <p:txBody>
          <a:bodyPr/>
          <a:lstStyle/>
          <a:p>
            <a:fld id="{A7E4D573-F0D3-AC44-AEAE-7DE588E36329}" type="slidenum">
              <a:rPr lang="de-DE" smtClean="0"/>
              <a:t>17</a:t>
            </a:fld>
            <a:endParaRPr lang="de-DE"/>
          </a:p>
        </p:txBody>
      </p:sp>
    </p:spTree>
    <p:extLst>
      <p:ext uri="{BB962C8B-B14F-4D97-AF65-F5344CB8AC3E}">
        <p14:creationId xmlns:p14="http://schemas.microsoft.com/office/powerpoint/2010/main" val="14353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18</a:t>
            </a:fld>
            <a:endParaRPr lang="de-DE"/>
          </a:p>
        </p:txBody>
      </p:sp>
    </p:spTree>
    <p:extLst>
      <p:ext uri="{BB962C8B-B14F-4D97-AF65-F5344CB8AC3E}">
        <p14:creationId xmlns:p14="http://schemas.microsoft.com/office/powerpoint/2010/main" val="335286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Ton-Kalk-Böden</a:t>
            </a:r>
            <a:r>
              <a:rPr lang="de-AT" dirty="0"/>
              <a:t>: ideal für Rotweinreben &amp; Chardonnay.</a:t>
            </a:r>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20</a:t>
            </a:fld>
            <a:endParaRPr lang="de-DE"/>
          </a:p>
        </p:txBody>
      </p:sp>
    </p:spTree>
    <p:extLst>
      <p:ext uri="{BB962C8B-B14F-4D97-AF65-F5344CB8AC3E}">
        <p14:creationId xmlns:p14="http://schemas.microsoft.com/office/powerpoint/2010/main" val="409339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C25AC-61B3-04B2-85AB-DDAF6ECFA49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11D6F35-A4A3-BDDA-D909-DB8A290244F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1A7E43A-9FD3-BF88-5ED8-6172546D9FF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001D232-58B3-43E9-F378-0D2010B359F6}"/>
              </a:ext>
            </a:extLst>
          </p:cNvPr>
          <p:cNvSpPr>
            <a:spLocks noGrp="1"/>
          </p:cNvSpPr>
          <p:nvPr>
            <p:ph type="sldNum" sz="quarter" idx="5"/>
          </p:nvPr>
        </p:nvSpPr>
        <p:spPr/>
        <p:txBody>
          <a:bodyPr/>
          <a:lstStyle/>
          <a:p>
            <a:fld id="{A7E4D573-F0D3-AC44-AEAE-7DE588E36329}" type="slidenum">
              <a:rPr lang="de-DE" smtClean="0"/>
              <a:t>21</a:t>
            </a:fld>
            <a:endParaRPr lang="de-DE"/>
          </a:p>
        </p:txBody>
      </p:sp>
    </p:spTree>
    <p:extLst>
      <p:ext uri="{BB962C8B-B14F-4D97-AF65-F5344CB8AC3E}">
        <p14:creationId xmlns:p14="http://schemas.microsoft.com/office/powerpoint/2010/main" val="2009866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AAB7F-6EF3-46FD-7E21-C2A8DA44B3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61074B6-B739-47F2-6D37-66C0B757EE2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54BCD23-0CCA-C1CE-8504-BCE49B1865E9}"/>
              </a:ext>
            </a:extLst>
          </p:cNvPr>
          <p:cNvSpPr>
            <a:spLocks noGrp="1"/>
          </p:cNvSpPr>
          <p:nvPr>
            <p:ph type="body" idx="1"/>
          </p:nvPr>
        </p:nvSpPr>
        <p:spPr/>
        <p:txBody>
          <a:bodyPr/>
          <a:lstStyle/>
          <a:p>
            <a:r>
              <a:rPr lang="de-DE" dirty="0"/>
              <a:t>gleich westlich von der Gascogne</a:t>
            </a:r>
          </a:p>
          <a:p>
            <a:endParaRPr lang="de-DE" dirty="0"/>
          </a:p>
          <a:p>
            <a:r>
              <a:rPr lang="de-DE" dirty="0"/>
              <a:t>Ziemlich direkt eine Stunde südlich gelegen. </a:t>
            </a:r>
          </a:p>
          <a:p>
            <a:endParaRPr lang="de-DE" dirty="0"/>
          </a:p>
          <a:p>
            <a:endParaRPr lang="de-DE" dirty="0"/>
          </a:p>
          <a:p>
            <a:r>
              <a:rPr lang="de-AT" sz="1200" b="1" i="0" u="none" strike="noStrike" kern="1200" dirty="0">
                <a:solidFill>
                  <a:schemeClr val="tx1"/>
                </a:solidFill>
                <a:effectLst/>
                <a:latin typeface="+mn-lt"/>
                <a:ea typeface="+mn-ea"/>
                <a:cs typeface="+mn-cs"/>
              </a:rPr>
              <a:t>Petit </a:t>
            </a:r>
            <a:r>
              <a:rPr lang="de-AT" sz="1200" b="1" i="0" u="none" strike="noStrike" kern="1200" dirty="0" err="1">
                <a:solidFill>
                  <a:schemeClr val="tx1"/>
                </a:solidFill>
                <a:effectLst/>
                <a:latin typeface="+mn-lt"/>
                <a:ea typeface="+mn-ea"/>
                <a:cs typeface="+mn-cs"/>
              </a:rPr>
              <a:t>Courbu</a:t>
            </a:r>
            <a:r>
              <a:rPr lang="de-AT" sz="1200" b="0" i="0" u="none" strike="noStrike" kern="1200" dirty="0">
                <a:solidFill>
                  <a:schemeClr val="tx1"/>
                </a:solidFill>
                <a:effectLst/>
                <a:latin typeface="+mn-lt"/>
                <a:ea typeface="+mn-ea"/>
                <a:cs typeface="+mn-cs"/>
              </a:rPr>
              <a:t> ist eine alte </a:t>
            </a:r>
            <a:r>
              <a:rPr lang="de-AT" sz="1200" b="0" i="0" u="none" strike="noStrike" kern="1200" dirty="0">
                <a:solidFill>
                  <a:schemeClr val="tx1"/>
                </a:solidFill>
                <a:effectLst/>
                <a:latin typeface="+mn-lt"/>
                <a:ea typeface="+mn-ea"/>
                <a:cs typeface="+mn-cs"/>
                <a:hlinkClick r:id="rId3" tooltip="Rebsorte"/>
              </a:rPr>
              <a:t>Weißweinsorte</a:t>
            </a:r>
            <a:r>
              <a:rPr lang="de-AT" sz="1200" b="0" i="0" u="none" strike="noStrike" kern="1200" dirty="0">
                <a:solidFill>
                  <a:schemeClr val="tx1"/>
                </a:solidFill>
                <a:effectLst/>
                <a:latin typeface="+mn-lt"/>
                <a:ea typeface="+mn-ea"/>
                <a:cs typeface="+mn-cs"/>
              </a:rPr>
              <a:t>, die in der Weinbauregion </a:t>
            </a:r>
            <a:r>
              <a:rPr lang="de-AT" sz="1200" b="0" i="0" u="none" strike="noStrike" kern="1200" dirty="0">
                <a:solidFill>
                  <a:schemeClr val="tx1"/>
                </a:solidFill>
                <a:effectLst/>
                <a:latin typeface="+mn-lt"/>
                <a:ea typeface="+mn-ea"/>
                <a:cs typeface="+mn-cs"/>
                <a:hlinkClick r:id="rId4" tooltip="Sud-Ouest (Weinbaugebiet)"/>
              </a:rPr>
              <a:t>Sud-Ouest</a:t>
            </a:r>
            <a:r>
              <a:rPr lang="de-AT" sz="1200" b="0" i="0" u="none" strike="noStrike" kern="1200" dirty="0">
                <a:solidFill>
                  <a:schemeClr val="tx1"/>
                </a:solidFill>
                <a:effectLst/>
                <a:latin typeface="+mn-lt"/>
                <a:ea typeface="+mn-ea"/>
                <a:cs typeface="+mn-cs"/>
              </a:rPr>
              <a:t> im Südwesten von </a:t>
            </a:r>
            <a:r>
              <a:rPr lang="de-AT" sz="1200" b="0" i="0" u="none" strike="noStrike" kern="1200" dirty="0">
                <a:solidFill>
                  <a:schemeClr val="tx1"/>
                </a:solidFill>
                <a:effectLst/>
                <a:latin typeface="+mn-lt"/>
                <a:ea typeface="+mn-ea"/>
                <a:cs typeface="+mn-cs"/>
                <a:hlinkClick r:id="rId5" tooltip="Frankreich"/>
              </a:rPr>
              <a:t>Frankreich</a:t>
            </a:r>
            <a:r>
              <a:rPr lang="de-AT" sz="1200" b="0" i="0" u="none" strike="noStrike" kern="1200" dirty="0">
                <a:solidFill>
                  <a:schemeClr val="tx1"/>
                </a:solidFill>
                <a:effectLst/>
                <a:latin typeface="+mn-lt"/>
                <a:ea typeface="+mn-ea"/>
                <a:cs typeface="+mn-cs"/>
              </a:rPr>
              <a:t> angebaut wird. Sie ist in den </a:t>
            </a:r>
            <a:r>
              <a:rPr lang="de-AT" sz="1200" b="0" i="0" u="none" strike="noStrike" kern="1200" dirty="0">
                <a:solidFill>
                  <a:schemeClr val="tx1"/>
                </a:solidFill>
                <a:effectLst/>
                <a:latin typeface="+mn-lt"/>
                <a:ea typeface="+mn-ea"/>
                <a:cs typeface="+mn-cs"/>
                <a:hlinkClick r:id="rId6" tooltip="Département"/>
              </a:rPr>
              <a:t>Départements</a:t>
            </a:r>
            <a:r>
              <a:rPr lang="de-AT" sz="1200" b="0" i="0" u="none" strike="noStrike" kern="120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hlinkClick r:id="rId7" tooltip="Département Gers"/>
              </a:rPr>
              <a:t>Gers</a:t>
            </a:r>
            <a:r>
              <a:rPr lang="de-AT" sz="1200" b="0" i="0" u="none" strike="noStrike" kern="120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hlinkClick r:id="rId8" tooltip="Département Landes"/>
              </a:rPr>
              <a:t>Landes</a:t>
            </a:r>
            <a:r>
              <a:rPr lang="de-AT" sz="1200" b="0" i="0" u="none" strike="noStrike" kern="1200" dirty="0">
                <a:solidFill>
                  <a:schemeClr val="tx1"/>
                </a:solidFill>
                <a:effectLst/>
                <a:latin typeface="+mn-lt"/>
                <a:ea typeface="+mn-ea"/>
                <a:cs typeface="+mn-cs"/>
              </a:rPr>
              <a:t>, </a:t>
            </a:r>
            <a:r>
              <a:rPr lang="de-AT" sz="1200" b="0" i="0" u="none" strike="noStrike" kern="1200" dirty="0">
                <a:solidFill>
                  <a:schemeClr val="tx1"/>
                </a:solidFill>
                <a:effectLst/>
                <a:latin typeface="+mn-lt"/>
                <a:ea typeface="+mn-ea"/>
                <a:cs typeface="+mn-cs"/>
                <a:hlinkClick r:id="rId9" tooltip="Département Hautes-Pyrénées"/>
              </a:rPr>
              <a:t>Hautes-Pyrénées</a:t>
            </a:r>
            <a:r>
              <a:rPr lang="de-AT" sz="1200" b="0" i="0" u="none" strike="noStrike" kern="1200" dirty="0">
                <a:solidFill>
                  <a:schemeClr val="tx1"/>
                </a:solidFill>
                <a:effectLst/>
                <a:latin typeface="+mn-lt"/>
                <a:ea typeface="+mn-ea"/>
                <a:cs typeface="+mn-cs"/>
              </a:rPr>
              <a:t> und </a:t>
            </a:r>
            <a:r>
              <a:rPr lang="de-AT" sz="1200" b="0" i="0" u="none" strike="noStrike" kern="1200" dirty="0">
                <a:solidFill>
                  <a:schemeClr val="tx1"/>
                </a:solidFill>
                <a:effectLst/>
                <a:latin typeface="+mn-lt"/>
                <a:ea typeface="+mn-ea"/>
                <a:cs typeface="+mn-cs"/>
                <a:hlinkClick r:id="rId10" tooltip="Département Pyrénées-Atlantiques"/>
              </a:rPr>
              <a:t>Pyrénées-Atlantiques</a:t>
            </a:r>
            <a:r>
              <a:rPr lang="de-AT" sz="1200" b="0" i="0" u="none" strike="noStrike" kern="1200" dirty="0">
                <a:solidFill>
                  <a:schemeClr val="tx1"/>
                </a:solidFill>
                <a:effectLst/>
                <a:latin typeface="+mn-lt"/>
                <a:ea typeface="+mn-ea"/>
                <a:cs typeface="+mn-cs"/>
              </a:rPr>
              <a:t> für den gewerblichen </a:t>
            </a:r>
            <a:r>
              <a:rPr lang="de-AT" sz="1200" b="0" i="0" u="none" strike="noStrike" kern="1200" dirty="0">
                <a:solidFill>
                  <a:schemeClr val="tx1"/>
                </a:solidFill>
                <a:effectLst/>
                <a:latin typeface="+mn-lt"/>
                <a:ea typeface="+mn-ea"/>
                <a:cs typeface="+mn-cs"/>
                <a:hlinkClick r:id="rId11" tooltip="Weinbau"/>
              </a:rPr>
              <a:t>Weinbau</a:t>
            </a:r>
            <a:r>
              <a:rPr lang="de-AT" sz="1200" b="0" i="0" u="none" strike="noStrike" kern="1200" dirty="0">
                <a:solidFill>
                  <a:schemeClr val="tx1"/>
                </a:solidFill>
                <a:effectLst/>
                <a:latin typeface="+mn-lt"/>
                <a:ea typeface="+mn-ea"/>
                <a:cs typeface="+mn-cs"/>
              </a:rPr>
              <a:t> zugelassen, wird allerdings nur selten verwendet. Im Jahr 1998 wurde eine bestockte Rebfläche von fast 80 </a:t>
            </a:r>
            <a:r>
              <a:rPr lang="de-AT" sz="1200" b="0" i="0" u="none" strike="noStrike" kern="1200" dirty="0">
                <a:solidFill>
                  <a:schemeClr val="tx1"/>
                </a:solidFill>
                <a:effectLst/>
                <a:latin typeface="+mn-lt"/>
                <a:ea typeface="+mn-ea"/>
                <a:cs typeface="+mn-cs"/>
                <a:hlinkClick r:id="rId12" tooltip="Hektar"/>
              </a:rPr>
              <a:t>Hektar</a:t>
            </a:r>
            <a:r>
              <a:rPr lang="de-AT" sz="1200" b="0" i="0" u="none" strike="noStrike" kern="1200" dirty="0">
                <a:solidFill>
                  <a:schemeClr val="tx1"/>
                </a:solidFill>
                <a:effectLst/>
                <a:latin typeface="+mn-lt"/>
                <a:ea typeface="+mn-ea"/>
                <a:cs typeface="+mn-cs"/>
              </a:rPr>
              <a:t> erhoben. In der Vergangenheit wurde sie häufig mit der Rebsorte </a:t>
            </a:r>
            <a:r>
              <a:rPr lang="de-AT" sz="1200" b="0" i="0" u="none" strike="noStrike" kern="1200" dirty="0">
                <a:solidFill>
                  <a:schemeClr val="tx1"/>
                </a:solidFill>
                <a:effectLst/>
                <a:latin typeface="+mn-lt"/>
                <a:ea typeface="+mn-ea"/>
                <a:cs typeface="+mn-cs"/>
                <a:hlinkClick r:id="rId13" tooltip="Lauzet"/>
              </a:rPr>
              <a:t>Lauzet</a:t>
            </a:r>
            <a:r>
              <a:rPr lang="de-AT" sz="1200" b="0" i="0" u="none" strike="noStrike" kern="1200" dirty="0">
                <a:solidFill>
                  <a:schemeClr val="tx1"/>
                </a:solidFill>
                <a:effectLst/>
                <a:latin typeface="+mn-lt"/>
                <a:ea typeface="+mn-ea"/>
                <a:cs typeface="+mn-cs"/>
              </a:rPr>
              <a:t> verwechselt.</a:t>
            </a:r>
          </a:p>
          <a:p>
            <a:r>
              <a:rPr lang="de-AT" sz="1200" b="0" i="0" u="none" strike="noStrike" kern="1200" dirty="0">
                <a:solidFill>
                  <a:schemeClr val="tx1"/>
                </a:solidFill>
                <a:effectLst/>
                <a:latin typeface="+mn-lt"/>
                <a:ea typeface="+mn-ea"/>
                <a:cs typeface="+mn-cs"/>
              </a:rPr>
              <a:t>Die </a:t>
            </a:r>
            <a:r>
              <a:rPr lang="de-AT" sz="1200" b="0" i="0" u="none" strike="noStrike" kern="1200" dirty="0">
                <a:solidFill>
                  <a:schemeClr val="tx1"/>
                </a:solidFill>
                <a:effectLst/>
                <a:latin typeface="+mn-lt"/>
                <a:ea typeface="+mn-ea"/>
                <a:cs typeface="+mn-cs"/>
                <a:hlinkClick r:id="rId14" tooltip="Weißwein"/>
              </a:rPr>
              <a:t>Weißweine</a:t>
            </a:r>
            <a:r>
              <a:rPr lang="de-AT" sz="1200" b="0" i="0" u="none" strike="noStrike" kern="1200" dirty="0">
                <a:solidFill>
                  <a:schemeClr val="tx1"/>
                </a:solidFill>
                <a:effectLst/>
                <a:latin typeface="+mn-lt"/>
                <a:ea typeface="+mn-ea"/>
                <a:cs typeface="+mn-cs"/>
              </a:rPr>
              <a:t> sind fein, aromatisch und von großer Qualität. Problematisch ist lediglich die geringe Ertragsleistung der Rebsorte.</a:t>
            </a:r>
          </a:p>
          <a:p>
            <a:endParaRPr lang="de-DE" dirty="0"/>
          </a:p>
          <a:p>
            <a:endParaRPr lang="de-DE" dirty="0"/>
          </a:p>
          <a:p>
            <a:endParaRPr lang="de-DE" dirty="0"/>
          </a:p>
        </p:txBody>
      </p:sp>
      <p:sp>
        <p:nvSpPr>
          <p:cNvPr id="4" name="Foliennummernplatzhalter 3">
            <a:extLst>
              <a:ext uri="{FF2B5EF4-FFF2-40B4-BE49-F238E27FC236}">
                <a16:creationId xmlns:a16="http://schemas.microsoft.com/office/drawing/2014/main" id="{DF098428-57D2-B1BE-3B33-8F3874340D2B}"/>
              </a:ext>
            </a:extLst>
          </p:cNvPr>
          <p:cNvSpPr>
            <a:spLocks noGrp="1"/>
          </p:cNvSpPr>
          <p:nvPr>
            <p:ph type="sldNum" sz="quarter" idx="5"/>
          </p:nvPr>
        </p:nvSpPr>
        <p:spPr/>
        <p:txBody>
          <a:bodyPr/>
          <a:lstStyle/>
          <a:p>
            <a:fld id="{A7E4D573-F0D3-AC44-AEAE-7DE588E36329}" type="slidenum">
              <a:rPr lang="de-DE" smtClean="0"/>
              <a:t>22</a:t>
            </a:fld>
            <a:endParaRPr lang="de-DE"/>
          </a:p>
        </p:txBody>
      </p:sp>
    </p:spTree>
    <p:extLst>
      <p:ext uri="{BB962C8B-B14F-4D97-AF65-F5344CB8AC3E}">
        <p14:creationId xmlns:p14="http://schemas.microsoft.com/office/powerpoint/2010/main" val="35018987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25</a:t>
            </a:fld>
            <a:endParaRPr lang="de-DE"/>
          </a:p>
        </p:txBody>
      </p:sp>
    </p:spTree>
    <p:extLst>
      <p:ext uri="{BB962C8B-B14F-4D97-AF65-F5344CB8AC3E}">
        <p14:creationId xmlns:p14="http://schemas.microsoft.com/office/powerpoint/2010/main" val="3077399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68E78-899C-876D-8821-E6F533154D0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DEA9BEF-94ED-B906-8FB5-596F9EFDA22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E0003D6-33DE-1E47-02FB-C59EFC876D01}"/>
              </a:ext>
            </a:extLst>
          </p:cNvPr>
          <p:cNvSpPr>
            <a:spLocks noGrp="1"/>
          </p:cNvSpPr>
          <p:nvPr>
            <p:ph type="body" idx="1"/>
          </p:nvPr>
        </p:nvSpPr>
        <p:spPr/>
        <p:txBody>
          <a:bodyPr/>
          <a:lstStyle/>
          <a:p>
            <a:r>
              <a:rPr lang="de-AT" sz="1200" b="1" i="0" u="none" strike="noStrike" kern="1200" dirty="0" err="1">
                <a:solidFill>
                  <a:schemeClr val="tx1"/>
                </a:solidFill>
                <a:effectLst/>
                <a:latin typeface="+mn-lt"/>
                <a:ea typeface="+mn-ea"/>
                <a:cs typeface="+mn-cs"/>
              </a:rPr>
              <a:t>Cahor</a:t>
            </a:r>
            <a:r>
              <a:rPr lang="de-AT" sz="1200" b="1" i="0" u="none" strike="noStrike" kern="1200" dirty="0">
                <a:solidFill>
                  <a:schemeClr val="tx1"/>
                </a:solidFill>
                <a:effectLst/>
                <a:latin typeface="+mn-lt"/>
                <a:ea typeface="+mn-ea"/>
                <a:cs typeface="+mn-cs"/>
              </a:rPr>
              <a:t> – durchzogen vom Fluss </a:t>
            </a:r>
            <a:r>
              <a:rPr lang="de-AT" b="1" dirty="0"/>
              <a:t>Lot</a:t>
            </a:r>
          </a:p>
          <a:p>
            <a:endParaRPr lang="de-AT" b="1" dirty="0"/>
          </a:p>
          <a:p>
            <a:r>
              <a:rPr lang="de-AT" b="1" dirty="0"/>
              <a:t>Schwarzen Wein von Südwest Frankreich</a:t>
            </a:r>
            <a:endParaRPr lang="de-DE" dirty="0"/>
          </a:p>
        </p:txBody>
      </p:sp>
      <p:sp>
        <p:nvSpPr>
          <p:cNvPr id="4" name="Foliennummernplatzhalter 3">
            <a:extLst>
              <a:ext uri="{FF2B5EF4-FFF2-40B4-BE49-F238E27FC236}">
                <a16:creationId xmlns:a16="http://schemas.microsoft.com/office/drawing/2014/main" id="{477BC684-D622-FFE9-BEFF-D25AA471F7CA}"/>
              </a:ext>
            </a:extLst>
          </p:cNvPr>
          <p:cNvSpPr>
            <a:spLocks noGrp="1"/>
          </p:cNvSpPr>
          <p:nvPr>
            <p:ph type="sldNum" sz="quarter" idx="5"/>
          </p:nvPr>
        </p:nvSpPr>
        <p:spPr/>
        <p:txBody>
          <a:bodyPr/>
          <a:lstStyle/>
          <a:p>
            <a:fld id="{A7E4D573-F0D3-AC44-AEAE-7DE588E36329}" type="slidenum">
              <a:rPr lang="de-DE" smtClean="0"/>
              <a:t>26</a:t>
            </a:fld>
            <a:endParaRPr lang="de-DE"/>
          </a:p>
        </p:txBody>
      </p:sp>
    </p:spTree>
    <p:extLst>
      <p:ext uri="{BB962C8B-B14F-4D97-AF65-F5344CB8AC3E}">
        <p14:creationId xmlns:p14="http://schemas.microsoft.com/office/powerpoint/2010/main" val="859305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Cahor</a:t>
            </a:r>
            <a:r>
              <a:rPr lang="de-DE" dirty="0"/>
              <a:t> – durchzogen vom LOT</a:t>
            </a:r>
          </a:p>
        </p:txBody>
      </p:sp>
      <p:sp>
        <p:nvSpPr>
          <p:cNvPr id="4" name="Foliennummernplatzhalter 3"/>
          <p:cNvSpPr>
            <a:spLocks noGrp="1"/>
          </p:cNvSpPr>
          <p:nvPr>
            <p:ph type="sldNum" sz="quarter" idx="5"/>
          </p:nvPr>
        </p:nvSpPr>
        <p:spPr/>
        <p:txBody>
          <a:bodyPr/>
          <a:lstStyle/>
          <a:p>
            <a:fld id="{A7E4D573-F0D3-AC44-AEAE-7DE588E36329}" type="slidenum">
              <a:rPr lang="de-DE" smtClean="0"/>
              <a:t>28</a:t>
            </a:fld>
            <a:endParaRPr lang="de-DE"/>
          </a:p>
        </p:txBody>
      </p:sp>
    </p:spTree>
    <p:extLst>
      <p:ext uri="{BB962C8B-B14F-4D97-AF65-F5344CB8AC3E}">
        <p14:creationId xmlns:p14="http://schemas.microsoft.com/office/powerpoint/2010/main" val="1884148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0" i="0" u="none" strike="noStrike" kern="1200" dirty="0">
                <a:solidFill>
                  <a:schemeClr val="tx1"/>
                </a:solidFill>
                <a:effectLst/>
                <a:latin typeface="+mn-lt"/>
                <a:ea typeface="+mn-ea"/>
                <a:cs typeface="+mn-cs"/>
              </a:rPr>
              <a:t>I-</a:t>
            </a:r>
            <a:r>
              <a:rPr lang="de-AT" sz="1200" b="0" i="0" u="none" strike="noStrike" kern="1200" dirty="0" err="1">
                <a:solidFill>
                  <a:schemeClr val="tx1"/>
                </a:solidFill>
                <a:effectLst/>
                <a:latin typeface="+mn-lt"/>
                <a:ea typeface="+mn-ea"/>
                <a:cs typeface="+mn-cs"/>
              </a:rPr>
              <a:t>ru</a:t>
            </a:r>
            <a:r>
              <a:rPr lang="de-AT" sz="1200" b="0" i="0" u="none" strike="noStrike" kern="1200" dirty="0">
                <a:solidFill>
                  <a:schemeClr val="tx1"/>
                </a:solidFill>
                <a:effectLst/>
                <a:latin typeface="+mn-lt"/>
                <a:ea typeface="+mn-ea"/>
                <a:cs typeface="+mn-cs"/>
              </a:rPr>
              <a:t>-le-</a:t>
            </a:r>
            <a:r>
              <a:rPr lang="de-AT" sz="1200" b="0" i="0" u="none" strike="noStrike" kern="1200" dirty="0" err="1">
                <a:solidFill>
                  <a:schemeClr val="tx1"/>
                </a:solidFill>
                <a:effectLst/>
                <a:latin typeface="+mn-lt"/>
                <a:ea typeface="+mn-ea"/>
                <a:cs typeface="+mn-cs"/>
              </a:rPr>
              <a:t>gi</a:t>
            </a:r>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5</a:t>
            </a:fld>
            <a:endParaRPr lang="de-DE"/>
          </a:p>
        </p:txBody>
      </p:sp>
    </p:spTree>
    <p:extLst>
      <p:ext uri="{BB962C8B-B14F-4D97-AF65-F5344CB8AC3E}">
        <p14:creationId xmlns:p14="http://schemas.microsoft.com/office/powerpoint/2010/main" val="31657342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Jetzt ganz Südwest hat 67.000HA</a:t>
            </a:r>
          </a:p>
          <a:p>
            <a:endParaRPr lang="de-DE" dirty="0"/>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29</a:t>
            </a:fld>
            <a:endParaRPr lang="de-DE"/>
          </a:p>
        </p:txBody>
      </p:sp>
    </p:spTree>
    <p:extLst>
      <p:ext uri="{BB962C8B-B14F-4D97-AF65-F5344CB8AC3E}">
        <p14:creationId xmlns:p14="http://schemas.microsoft.com/office/powerpoint/2010/main" val="3821979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E1B3-1E5B-B919-8795-8ED4B46D26A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2A66C8E-1F19-B686-66C7-45F04C73B39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C3C2343-60AA-2C1C-F1D4-7EBE95279AB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64ABE4A2-92B3-02DA-8155-55DF6F13F662}"/>
              </a:ext>
            </a:extLst>
          </p:cNvPr>
          <p:cNvSpPr>
            <a:spLocks noGrp="1"/>
          </p:cNvSpPr>
          <p:nvPr>
            <p:ph type="sldNum" sz="quarter" idx="5"/>
          </p:nvPr>
        </p:nvSpPr>
        <p:spPr/>
        <p:txBody>
          <a:bodyPr/>
          <a:lstStyle/>
          <a:p>
            <a:fld id="{A7E4D573-F0D3-AC44-AEAE-7DE588E36329}" type="slidenum">
              <a:rPr lang="de-DE" smtClean="0"/>
              <a:t>30</a:t>
            </a:fld>
            <a:endParaRPr lang="de-DE"/>
          </a:p>
        </p:txBody>
      </p:sp>
    </p:spTree>
    <p:extLst>
      <p:ext uri="{BB962C8B-B14F-4D97-AF65-F5344CB8AC3E}">
        <p14:creationId xmlns:p14="http://schemas.microsoft.com/office/powerpoint/2010/main" val="15402682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74517-AB3D-4B22-2B98-C54531EAB69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2F1EB45-B5B0-E5F2-286D-0B926DDCCC9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8530D94-7ECE-5E6D-75AB-81AAF431F1D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96C3772-BF66-93A0-9807-67902B54CDCF}"/>
              </a:ext>
            </a:extLst>
          </p:cNvPr>
          <p:cNvSpPr>
            <a:spLocks noGrp="1"/>
          </p:cNvSpPr>
          <p:nvPr>
            <p:ph type="sldNum" sz="quarter" idx="5"/>
          </p:nvPr>
        </p:nvSpPr>
        <p:spPr/>
        <p:txBody>
          <a:bodyPr/>
          <a:lstStyle/>
          <a:p>
            <a:fld id="{A7E4D573-F0D3-AC44-AEAE-7DE588E36329}" type="slidenum">
              <a:rPr lang="de-DE" smtClean="0"/>
              <a:t>31</a:t>
            </a:fld>
            <a:endParaRPr lang="de-DE"/>
          </a:p>
        </p:txBody>
      </p:sp>
    </p:spTree>
    <p:extLst>
      <p:ext uri="{BB962C8B-B14F-4D97-AF65-F5344CB8AC3E}">
        <p14:creationId xmlns:p14="http://schemas.microsoft.com/office/powerpoint/2010/main" val="1151106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i="0" u="none" strike="noStrike" dirty="0">
                <a:solidFill>
                  <a:srgbClr val="000000"/>
                </a:solidFill>
                <a:effectLst/>
              </a:rPr>
              <a:t>Jean-Luc </a:t>
            </a:r>
            <a:r>
              <a:rPr lang="de-AT" b="1" i="0" u="none" strike="noStrike" dirty="0" err="1">
                <a:solidFill>
                  <a:srgbClr val="000000"/>
                </a:solidFill>
                <a:effectLst/>
              </a:rPr>
              <a:t>Baldès</a:t>
            </a:r>
            <a:r>
              <a:rPr lang="de-AT" b="1" i="0" u="none" strike="noStrike" dirty="0">
                <a:solidFill>
                  <a:srgbClr val="000000"/>
                </a:solidFill>
                <a:effectLst/>
              </a:rPr>
              <a:t> / SABINE Baldes</a:t>
            </a:r>
          </a:p>
          <a:p>
            <a:endParaRPr lang="de-AT" b="1" i="0" u="none" strike="noStrike" dirty="0">
              <a:solidFill>
                <a:srgbClr val="000000"/>
              </a:solidFill>
              <a:effectLst/>
            </a:endParaRPr>
          </a:p>
          <a:p>
            <a:r>
              <a:rPr lang="de-AT" b="1" i="0" u="none" strike="noStrike" dirty="0">
                <a:solidFill>
                  <a:srgbClr val="000000"/>
                </a:solidFill>
                <a:effectLst/>
              </a:rPr>
              <a:t>Tochter: Juliette </a:t>
            </a:r>
            <a:r>
              <a:rPr lang="de-AT" b="1" i="0" u="none" strike="noStrike" dirty="0" err="1">
                <a:solidFill>
                  <a:srgbClr val="000000"/>
                </a:solidFill>
                <a:effectLst/>
              </a:rPr>
              <a:t>Baldès</a:t>
            </a:r>
            <a:r>
              <a:rPr lang="de-AT" b="0" i="0" u="none" strike="noStrike" dirty="0">
                <a:solidFill>
                  <a:srgbClr val="000000"/>
                </a:solidFill>
                <a:effectLst/>
              </a:rPr>
              <a:t> , seit 2023 übernommen.</a:t>
            </a:r>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32</a:t>
            </a:fld>
            <a:endParaRPr lang="de-DE"/>
          </a:p>
        </p:txBody>
      </p:sp>
    </p:spTree>
    <p:extLst>
      <p:ext uri="{BB962C8B-B14F-4D97-AF65-F5344CB8AC3E}">
        <p14:creationId xmlns:p14="http://schemas.microsoft.com/office/powerpoint/2010/main" val="17867901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B68BA-EE34-FFA8-14B9-4789DD9A5E7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F27CC4F-B9DD-10C0-B274-D9A8A6EF2BD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7245EB-E4FA-BEF3-9AB5-A6F4113919D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2463A90-E3FF-EAD2-BD18-92D784FA952E}"/>
              </a:ext>
            </a:extLst>
          </p:cNvPr>
          <p:cNvSpPr>
            <a:spLocks noGrp="1"/>
          </p:cNvSpPr>
          <p:nvPr>
            <p:ph type="sldNum" sz="quarter" idx="5"/>
          </p:nvPr>
        </p:nvSpPr>
        <p:spPr/>
        <p:txBody>
          <a:bodyPr/>
          <a:lstStyle/>
          <a:p>
            <a:fld id="{A7E4D573-F0D3-AC44-AEAE-7DE588E36329}" type="slidenum">
              <a:rPr lang="de-DE" smtClean="0"/>
              <a:t>37</a:t>
            </a:fld>
            <a:endParaRPr lang="de-DE"/>
          </a:p>
        </p:txBody>
      </p:sp>
    </p:spTree>
    <p:extLst>
      <p:ext uri="{BB962C8B-B14F-4D97-AF65-F5344CB8AC3E}">
        <p14:creationId xmlns:p14="http://schemas.microsoft.com/office/powerpoint/2010/main" val="17416356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C88A5-3A45-4605-EC24-5D8B271C3F5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38519D-A16E-04FC-38AA-96BB730D3CA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2007ABF-D870-8C23-3410-83531CCF11A8}"/>
              </a:ext>
            </a:extLst>
          </p:cNvPr>
          <p:cNvSpPr>
            <a:spLocks noGrp="1"/>
          </p:cNvSpPr>
          <p:nvPr>
            <p:ph type="body" idx="1"/>
          </p:nvPr>
        </p:nvSpPr>
        <p:spPr/>
        <p:txBody>
          <a:bodyPr/>
          <a:lstStyle/>
          <a:p>
            <a:r>
              <a:rPr lang="de-DE" dirty="0"/>
              <a:t>Neuere Stilistik des Malbecs</a:t>
            </a:r>
          </a:p>
          <a:p>
            <a:endParaRPr lang="de-DE" dirty="0"/>
          </a:p>
        </p:txBody>
      </p:sp>
      <p:sp>
        <p:nvSpPr>
          <p:cNvPr id="4" name="Foliennummernplatzhalter 3">
            <a:extLst>
              <a:ext uri="{FF2B5EF4-FFF2-40B4-BE49-F238E27FC236}">
                <a16:creationId xmlns:a16="http://schemas.microsoft.com/office/drawing/2014/main" id="{7A630BB0-42DD-60BE-4B7B-D18D581DF584}"/>
              </a:ext>
            </a:extLst>
          </p:cNvPr>
          <p:cNvSpPr>
            <a:spLocks noGrp="1"/>
          </p:cNvSpPr>
          <p:nvPr>
            <p:ph type="sldNum" sz="quarter" idx="5"/>
          </p:nvPr>
        </p:nvSpPr>
        <p:spPr/>
        <p:txBody>
          <a:bodyPr/>
          <a:lstStyle/>
          <a:p>
            <a:fld id="{A7E4D573-F0D3-AC44-AEAE-7DE588E36329}" type="slidenum">
              <a:rPr lang="de-DE" smtClean="0"/>
              <a:t>38</a:t>
            </a:fld>
            <a:endParaRPr lang="de-DE"/>
          </a:p>
        </p:txBody>
      </p:sp>
    </p:spTree>
    <p:extLst>
      <p:ext uri="{BB962C8B-B14F-4D97-AF65-F5344CB8AC3E}">
        <p14:creationId xmlns:p14="http://schemas.microsoft.com/office/powerpoint/2010/main" val="3427661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1" i="0" u="none" strike="noStrike" dirty="0">
                <a:solidFill>
                  <a:srgbClr val="000000"/>
                </a:solidFill>
                <a:effectLst/>
              </a:rPr>
              <a:t>Valérie Courrèges  - Winzerin</a:t>
            </a:r>
          </a:p>
          <a:p>
            <a:endParaRPr lang="de-AT" b="1" i="0" u="none" strike="noStrike" dirty="0">
              <a:solidFill>
                <a:srgbClr val="000000"/>
              </a:solidFill>
              <a:effectLst/>
            </a:endParaRPr>
          </a:p>
          <a:p>
            <a:r>
              <a:rPr lang="de-AT" b="1" i="0" u="none" strike="noStrike" dirty="0">
                <a:solidFill>
                  <a:srgbClr val="000000"/>
                </a:solidFill>
                <a:effectLst/>
              </a:rPr>
              <a:t>Großvater und Vater bereits Winzer. Ganz bekannt in </a:t>
            </a:r>
            <a:r>
              <a:rPr lang="de-AT" b="1" i="0" u="none" strike="noStrike" dirty="0" err="1">
                <a:solidFill>
                  <a:srgbClr val="000000"/>
                </a:solidFill>
                <a:effectLst/>
              </a:rPr>
              <a:t>Gaillac</a:t>
            </a:r>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39</a:t>
            </a:fld>
            <a:endParaRPr lang="de-DE"/>
          </a:p>
        </p:txBody>
      </p:sp>
    </p:spTree>
    <p:extLst>
      <p:ext uri="{BB962C8B-B14F-4D97-AF65-F5344CB8AC3E}">
        <p14:creationId xmlns:p14="http://schemas.microsoft.com/office/powerpoint/2010/main" val="14178184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b="0" i="0" u="none" strike="noStrike" dirty="0">
                <a:solidFill>
                  <a:srgbClr val="000000"/>
                </a:solidFill>
                <a:effectLst/>
              </a:rPr>
              <a:t>Kalksteinplateau Du </a:t>
            </a:r>
            <a:r>
              <a:rPr lang="de-AT" b="0" i="0" u="none" strike="noStrike" dirty="0" err="1">
                <a:solidFill>
                  <a:srgbClr val="000000"/>
                </a:solidFill>
                <a:effectLst/>
              </a:rPr>
              <a:t>Causse</a:t>
            </a:r>
            <a:endParaRPr lang="de-AT" b="0" i="0" u="none" strike="noStrike" dirty="0">
              <a:solidFill>
                <a:srgbClr val="000000"/>
              </a:solidFill>
              <a:effectLst/>
            </a:endParaRPr>
          </a:p>
          <a:p>
            <a:endParaRPr lang="de-AT" b="0" i="0" u="none" strike="noStrike" dirty="0">
              <a:solidFill>
                <a:srgbClr val="000000"/>
              </a:solidFill>
              <a:effectLst/>
            </a:endParaRPr>
          </a:p>
          <a:p>
            <a:pPr lvl="1"/>
            <a:r>
              <a:rPr lang="de-AT" dirty="0"/>
              <a:t>Heute rund </a:t>
            </a:r>
            <a:r>
              <a:rPr lang="de-AT" b="1" dirty="0"/>
              <a:t>3.500 ha Malbec-Reben</a:t>
            </a:r>
            <a:r>
              <a:rPr lang="de-AT" dirty="0"/>
              <a:t> im </a:t>
            </a:r>
            <a:r>
              <a:rPr lang="de-AT" dirty="0" err="1"/>
              <a:t>Cahors</a:t>
            </a:r>
            <a:r>
              <a:rPr lang="de-AT" dirty="0"/>
              <a:t> entlang des </a:t>
            </a:r>
            <a:r>
              <a:rPr lang="de-AT" b="1" dirty="0"/>
              <a:t>Flusses Lot</a:t>
            </a:r>
            <a:r>
              <a:rPr lang="de-AT" dirty="0"/>
              <a:t>.</a:t>
            </a:r>
          </a:p>
          <a:p>
            <a:pPr lvl="1"/>
            <a:r>
              <a:rPr lang="de-AT" b="1" dirty="0"/>
              <a:t>Terrassenstruktur der Weinberge</a:t>
            </a:r>
            <a:r>
              <a:rPr lang="de-AT" dirty="0"/>
              <a:t>:</a:t>
            </a:r>
          </a:p>
          <a:p>
            <a:pPr lvl="2"/>
            <a:r>
              <a:rPr lang="de-AT" dirty="0"/>
              <a:t>2. Terrasse: </a:t>
            </a:r>
            <a:r>
              <a:rPr lang="de-AT" b="1" dirty="0"/>
              <a:t>Ton &amp; Kies</a:t>
            </a:r>
            <a:r>
              <a:rPr lang="de-AT" dirty="0"/>
              <a:t>,</a:t>
            </a:r>
          </a:p>
          <a:p>
            <a:pPr lvl="3"/>
            <a:r>
              <a:rPr lang="de-AT" dirty="0"/>
              <a:t>Terrasse: </a:t>
            </a:r>
            <a:r>
              <a:rPr lang="de-AT" b="1" dirty="0"/>
              <a:t>Ton &amp; Kalk</a:t>
            </a:r>
            <a:r>
              <a:rPr lang="de-AT" dirty="0"/>
              <a:t>,</a:t>
            </a:r>
          </a:p>
          <a:p>
            <a:pPr lvl="2"/>
            <a:r>
              <a:rPr lang="de-AT" b="1" dirty="0" err="1"/>
              <a:t>Causse</a:t>
            </a:r>
            <a:r>
              <a:rPr lang="de-AT" dirty="0"/>
              <a:t> (oberstes Plateau): </a:t>
            </a:r>
            <a:r>
              <a:rPr lang="de-AT" b="1" dirty="0"/>
              <a:t>reiner Kalkstein</a:t>
            </a:r>
            <a:r>
              <a:rPr lang="de-AT" dirty="0"/>
              <a:t> – oft in Weinnamen zu finden.</a:t>
            </a:r>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41</a:t>
            </a:fld>
            <a:endParaRPr lang="de-DE"/>
          </a:p>
        </p:txBody>
      </p:sp>
    </p:spTree>
    <p:extLst>
      <p:ext uri="{BB962C8B-B14F-4D97-AF65-F5344CB8AC3E}">
        <p14:creationId xmlns:p14="http://schemas.microsoft.com/office/powerpoint/2010/main" val="2889977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Frühger</a:t>
            </a:r>
            <a:r>
              <a:rPr lang="de-DE" dirty="0"/>
              <a:t> war der Tannat die Hauptrebsorte</a:t>
            </a:r>
          </a:p>
          <a:p>
            <a:endParaRPr lang="de-DE" dirty="0"/>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42</a:t>
            </a:fld>
            <a:endParaRPr lang="de-DE"/>
          </a:p>
        </p:txBody>
      </p:sp>
    </p:spTree>
    <p:extLst>
      <p:ext uri="{BB962C8B-B14F-4D97-AF65-F5344CB8AC3E}">
        <p14:creationId xmlns:p14="http://schemas.microsoft.com/office/powerpoint/2010/main" val="4579786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F52D1-E82D-0D90-1540-85BE637D378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74C67C4-1592-B937-AB68-7834D92977D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A9090F-75CA-E32B-06BF-82AFDA396C6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EA9BDB5-8346-33D2-7905-FABBBE8AE5B0}"/>
              </a:ext>
            </a:extLst>
          </p:cNvPr>
          <p:cNvSpPr>
            <a:spLocks noGrp="1"/>
          </p:cNvSpPr>
          <p:nvPr>
            <p:ph type="sldNum" sz="quarter" idx="5"/>
          </p:nvPr>
        </p:nvSpPr>
        <p:spPr/>
        <p:txBody>
          <a:bodyPr/>
          <a:lstStyle/>
          <a:p>
            <a:fld id="{A7E4D573-F0D3-AC44-AEAE-7DE588E36329}" type="slidenum">
              <a:rPr lang="de-DE" smtClean="0"/>
              <a:t>43</a:t>
            </a:fld>
            <a:endParaRPr lang="de-DE"/>
          </a:p>
        </p:txBody>
      </p:sp>
    </p:spTree>
    <p:extLst>
      <p:ext uri="{BB962C8B-B14F-4D97-AF65-F5344CB8AC3E}">
        <p14:creationId xmlns:p14="http://schemas.microsoft.com/office/powerpoint/2010/main" val="3741784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6</a:t>
            </a:fld>
            <a:endParaRPr lang="de-DE"/>
          </a:p>
        </p:txBody>
      </p:sp>
    </p:spTree>
    <p:extLst>
      <p:ext uri="{BB962C8B-B14F-4D97-AF65-F5344CB8AC3E}">
        <p14:creationId xmlns:p14="http://schemas.microsoft.com/office/powerpoint/2010/main" val="4120096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4F305-1832-6DEE-10E4-EC2DEB8BBF3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4A24A32-CA24-B2BD-A64A-F1BF67D3D09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32C76FC-C1A7-B7C9-3A22-6F279231FDD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E6D775D-D698-8BD0-30A6-D1DAE6617415}"/>
              </a:ext>
            </a:extLst>
          </p:cNvPr>
          <p:cNvSpPr>
            <a:spLocks noGrp="1"/>
          </p:cNvSpPr>
          <p:nvPr>
            <p:ph type="sldNum" sz="quarter" idx="5"/>
          </p:nvPr>
        </p:nvSpPr>
        <p:spPr/>
        <p:txBody>
          <a:bodyPr/>
          <a:lstStyle/>
          <a:p>
            <a:fld id="{A7E4D573-F0D3-AC44-AEAE-7DE588E36329}" type="slidenum">
              <a:rPr lang="de-DE" smtClean="0"/>
              <a:t>44</a:t>
            </a:fld>
            <a:endParaRPr lang="de-DE"/>
          </a:p>
        </p:txBody>
      </p:sp>
    </p:spTree>
    <p:extLst>
      <p:ext uri="{BB962C8B-B14F-4D97-AF65-F5344CB8AC3E}">
        <p14:creationId xmlns:p14="http://schemas.microsoft.com/office/powerpoint/2010/main" val="15963828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049BA-E39C-5373-83FA-C0274B98674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A9F0723-12C6-D6FF-C315-556E140C8AF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AE81942-2DE9-8321-5E63-1BC1328C72D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BF2A52A-9AFD-FB3B-D46E-77A5F16406BD}"/>
              </a:ext>
            </a:extLst>
          </p:cNvPr>
          <p:cNvSpPr>
            <a:spLocks noGrp="1"/>
          </p:cNvSpPr>
          <p:nvPr>
            <p:ph type="sldNum" sz="quarter" idx="5"/>
          </p:nvPr>
        </p:nvSpPr>
        <p:spPr/>
        <p:txBody>
          <a:bodyPr/>
          <a:lstStyle/>
          <a:p>
            <a:fld id="{A7E4D573-F0D3-AC44-AEAE-7DE588E36329}" type="slidenum">
              <a:rPr lang="de-DE" smtClean="0"/>
              <a:t>45</a:t>
            </a:fld>
            <a:endParaRPr lang="de-DE"/>
          </a:p>
        </p:txBody>
      </p:sp>
    </p:spTree>
    <p:extLst>
      <p:ext uri="{BB962C8B-B14F-4D97-AF65-F5344CB8AC3E}">
        <p14:creationId xmlns:p14="http://schemas.microsoft.com/office/powerpoint/2010/main" val="423060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76E76-349E-99A1-319A-FA0B8870DF6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AE95275-54E0-8833-7E90-5B4E216E97A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5D6319F-E4E5-6783-FA66-28D0C1FB662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66A9DB9-818F-37C8-34A5-ECA3403DF5E1}"/>
              </a:ext>
            </a:extLst>
          </p:cNvPr>
          <p:cNvSpPr>
            <a:spLocks noGrp="1"/>
          </p:cNvSpPr>
          <p:nvPr>
            <p:ph type="sldNum" sz="quarter" idx="5"/>
          </p:nvPr>
        </p:nvSpPr>
        <p:spPr/>
        <p:txBody>
          <a:bodyPr/>
          <a:lstStyle/>
          <a:p>
            <a:fld id="{A7E4D573-F0D3-AC44-AEAE-7DE588E36329}" type="slidenum">
              <a:rPr lang="de-DE" smtClean="0"/>
              <a:t>46</a:t>
            </a:fld>
            <a:endParaRPr lang="de-DE"/>
          </a:p>
        </p:txBody>
      </p:sp>
    </p:spTree>
    <p:extLst>
      <p:ext uri="{BB962C8B-B14F-4D97-AF65-F5344CB8AC3E}">
        <p14:creationId xmlns:p14="http://schemas.microsoft.com/office/powerpoint/2010/main" val="29110086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Die „Dame Honneur“ von </a:t>
            </a:r>
            <a:r>
              <a:rPr lang="de-AT" b="1" dirty="0" err="1"/>
              <a:t>Lagrézette</a:t>
            </a:r>
            <a:endParaRPr lang="de-AT" b="1" dirty="0"/>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AT" dirty="0"/>
              <a:t>Laut historischen Dokumenten organisierte sie </a:t>
            </a:r>
            <a:r>
              <a:rPr lang="de-AT" b="1" dirty="0"/>
              <a:t>1503 eigenständig die ersten Weinlesen</a:t>
            </a:r>
            <a:r>
              <a:rPr lang="de-AT" dirty="0"/>
              <a:t> auf dem Gut.</a:t>
            </a:r>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48</a:t>
            </a:fld>
            <a:endParaRPr lang="de-DE"/>
          </a:p>
        </p:txBody>
      </p:sp>
    </p:spTree>
    <p:extLst>
      <p:ext uri="{BB962C8B-B14F-4D97-AF65-F5344CB8AC3E}">
        <p14:creationId xmlns:p14="http://schemas.microsoft.com/office/powerpoint/2010/main" val="18360920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DD36E-309E-14A8-63B4-7A55724EB01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1B5006-DBD3-CB1C-3593-BB404E62DC0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69A1C41-DFEC-EE6A-693B-B64402C9BFF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E9EFE92-A62C-3CF0-10CC-4A39A777005A}"/>
              </a:ext>
            </a:extLst>
          </p:cNvPr>
          <p:cNvSpPr>
            <a:spLocks noGrp="1"/>
          </p:cNvSpPr>
          <p:nvPr>
            <p:ph type="sldNum" sz="quarter" idx="5"/>
          </p:nvPr>
        </p:nvSpPr>
        <p:spPr/>
        <p:txBody>
          <a:bodyPr/>
          <a:lstStyle/>
          <a:p>
            <a:fld id="{A7E4D573-F0D3-AC44-AEAE-7DE588E36329}" type="slidenum">
              <a:rPr lang="de-DE" smtClean="0"/>
              <a:t>50</a:t>
            </a:fld>
            <a:endParaRPr lang="de-DE"/>
          </a:p>
        </p:txBody>
      </p:sp>
    </p:spTree>
    <p:extLst>
      <p:ext uri="{BB962C8B-B14F-4D97-AF65-F5344CB8AC3E}">
        <p14:creationId xmlns:p14="http://schemas.microsoft.com/office/powerpoint/2010/main" val="39163696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383FB0-3797-C1E2-417F-063E26805D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5ED6B77-00A9-A220-D90B-3487F512A67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8A79310-68CB-C9A3-23AE-EAABE4BC95C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F3477B8-3715-BD5F-02AD-3416288FEDA9}"/>
              </a:ext>
            </a:extLst>
          </p:cNvPr>
          <p:cNvSpPr>
            <a:spLocks noGrp="1"/>
          </p:cNvSpPr>
          <p:nvPr>
            <p:ph type="sldNum" sz="quarter" idx="5"/>
          </p:nvPr>
        </p:nvSpPr>
        <p:spPr/>
        <p:txBody>
          <a:bodyPr/>
          <a:lstStyle/>
          <a:p>
            <a:fld id="{A7E4D573-F0D3-AC44-AEAE-7DE588E36329}" type="slidenum">
              <a:rPr lang="de-DE" smtClean="0"/>
              <a:t>51</a:t>
            </a:fld>
            <a:endParaRPr lang="de-DE"/>
          </a:p>
        </p:txBody>
      </p:sp>
    </p:spTree>
    <p:extLst>
      <p:ext uri="{BB962C8B-B14F-4D97-AF65-F5344CB8AC3E}">
        <p14:creationId xmlns:p14="http://schemas.microsoft.com/office/powerpoint/2010/main" val="3998234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AT" sz="1200" b="1" dirty="0"/>
              <a:t>Alain </a:t>
            </a:r>
            <a:r>
              <a:rPr lang="de-AT" sz="1200" b="1" dirty="0" err="1"/>
              <a:t>Brumont</a:t>
            </a:r>
            <a:r>
              <a:rPr lang="de-AT" sz="1200" b="1" dirty="0"/>
              <a:t> – </a:t>
            </a:r>
            <a:r>
              <a:rPr lang="de-AT" sz="1200" b="1" dirty="0" err="1"/>
              <a:t>chateau</a:t>
            </a:r>
            <a:r>
              <a:rPr lang="de-AT" sz="1200" b="1" dirty="0"/>
              <a:t> </a:t>
            </a:r>
            <a:r>
              <a:rPr lang="de-AT" sz="1200" b="1" dirty="0" err="1"/>
              <a:t>montus</a:t>
            </a:r>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54</a:t>
            </a:fld>
            <a:endParaRPr lang="de-DE"/>
          </a:p>
        </p:txBody>
      </p:sp>
    </p:spTree>
    <p:extLst>
      <p:ext uri="{BB962C8B-B14F-4D97-AF65-F5344CB8AC3E}">
        <p14:creationId xmlns:p14="http://schemas.microsoft.com/office/powerpoint/2010/main" val="40488049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Bild aus den Weinbergen in </a:t>
            </a:r>
            <a:r>
              <a:rPr lang="de-DE" dirty="0" err="1"/>
              <a:t>Madiran</a:t>
            </a: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56</a:t>
            </a:fld>
            <a:endParaRPr lang="de-DE"/>
          </a:p>
        </p:txBody>
      </p:sp>
    </p:spTree>
    <p:extLst>
      <p:ext uri="{BB962C8B-B14F-4D97-AF65-F5344CB8AC3E}">
        <p14:creationId xmlns:p14="http://schemas.microsoft.com/office/powerpoint/2010/main" val="2564280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Mahlzeit</a:t>
            </a:r>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57</a:t>
            </a:fld>
            <a:endParaRPr lang="de-DE"/>
          </a:p>
        </p:txBody>
      </p:sp>
    </p:spTree>
    <p:extLst>
      <p:ext uri="{BB962C8B-B14F-4D97-AF65-F5344CB8AC3E}">
        <p14:creationId xmlns:p14="http://schemas.microsoft.com/office/powerpoint/2010/main" val="12868457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69749-F44C-8EEB-E6A0-ADEDAD0A393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A9225CE-841B-C690-168B-BF8FA28D0F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8198A0A-5903-4015-E1AF-62E219342C8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0387DAE6-E932-0C62-53C5-57361EBC6F4E}"/>
              </a:ext>
            </a:extLst>
          </p:cNvPr>
          <p:cNvSpPr>
            <a:spLocks noGrp="1"/>
          </p:cNvSpPr>
          <p:nvPr>
            <p:ph type="sldNum" sz="quarter" idx="5"/>
          </p:nvPr>
        </p:nvSpPr>
        <p:spPr/>
        <p:txBody>
          <a:bodyPr/>
          <a:lstStyle/>
          <a:p>
            <a:fld id="{A7E4D573-F0D3-AC44-AEAE-7DE588E36329}" type="slidenum">
              <a:rPr lang="de-DE" smtClean="0"/>
              <a:t>58</a:t>
            </a:fld>
            <a:endParaRPr lang="de-DE"/>
          </a:p>
        </p:txBody>
      </p:sp>
    </p:spTree>
    <p:extLst>
      <p:ext uri="{BB962C8B-B14F-4D97-AF65-F5344CB8AC3E}">
        <p14:creationId xmlns:p14="http://schemas.microsoft.com/office/powerpoint/2010/main" val="3747086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A5B44-86E7-13FD-C254-47F659DFB04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EB37E85-0EDB-13B7-0687-D59575D906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5BD6C55-2904-E2FB-DA0B-E951EADF3BA3}"/>
              </a:ext>
            </a:extLst>
          </p:cNvPr>
          <p:cNvSpPr>
            <a:spLocks noGrp="1"/>
          </p:cNvSpPr>
          <p:nvPr>
            <p:ph type="body" idx="1"/>
          </p:nvPr>
        </p:nvSpPr>
        <p:spPr/>
        <p:txBody>
          <a:bodyPr/>
          <a:lstStyle/>
          <a:p>
            <a:r>
              <a:rPr lang="de-AT" b="1" dirty="0"/>
              <a:t>König Heinrich II. von England</a:t>
            </a:r>
            <a:r>
              <a:rPr lang="de-AT" dirty="0"/>
              <a:t> (</a:t>
            </a:r>
            <a:r>
              <a:rPr lang="de-AT" i="1" dirty="0"/>
              <a:t>1133–1189)</a:t>
            </a:r>
          </a:p>
          <a:p>
            <a:endParaRPr lang="de-AT" i="1" dirty="0"/>
          </a:p>
          <a:p>
            <a:r>
              <a:rPr lang="de-AT" dirty="0"/>
              <a:t>Eleonore von Aquitanien – Königin von England und Frankreich</a:t>
            </a:r>
            <a:endParaRPr lang="de-AT" i="1" dirty="0"/>
          </a:p>
          <a:p>
            <a:endParaRPr lang="de-AT" i="1" dirty="0"/>
          </a:p>
          <a:p>
            <a:r>
              <a:rPr lang="de-AT" sz="1200" b="1" i="0" u="none" strike="noStrike" kern="1200" dirty="0">
                <a:solidFill>
                  <a:schemeClr val="tx1"/>
                </a:solidFill>
                <a:effectLst/>
                <a:latin typeface="+mn-lt"/>
                <a:ea typeface="+mn-ea"/>
                <a:cs typeface="+mn-cs"/>
              </a:rPr>
              <a:t>Aquitanien </a:t>
            </a:r>
            <a:r>
              <a:rPr lang="de-AT" sz="1200" b="0" i="0" u="none" strike="noStrike" kern="1200" dirty="0">
                <a:solidFill>
                  <a:schemeClr val="tx1"/>
                </a:solidFill>
                <a:effectLst/>
                <a:latin typeface="+mn-lt"/>
                <a:ea typeface="+mn-ea"/>
                <a:cs typeface="+mn-cs"/>
              </a:rPr>
              <a:t>war bis 2015 eine eigenständige französische Region im Südwesten Frankreichs und gehört heute zur neuen Großregion </a:t>
            </a:r>
            <a:r>
              <a:rPr lang="de-AT" sz="1200" b="1" i="0" u="none" strike="noStrike" kern="1200" dirty="0">
                <a:solidFill>
                  <a:schemeClr val="tx1"/>
                </a:solidFill>
                <a:effectLst/>
                <a:latin typeface="+mn-lt"/>
                <a:ea typeface="+mn-ea"/>
                <a:cs typeface="+mn-cs"/>
              </a:rPr>
              <a:t>Nouvelle-Aquitaine</a:t>
            </a:r>
            <a:r>
              <a:rPr lang="de-AT" sz="1200" b="0" i="0" u="none" strike="noStrike" kern="1200" dirty="0">
                <a:solidFill>
                  <a:schemeClr val="tx1"/>
                </a:solidFill>
                <a:effectLst/>
                <a:latin typeface="+mn-lt"/>
                <a:ea typeface="+mn-ea"/>
                <a:cs typeface="+mn-cs"/>
              </a:rPr>
              <a:t>.</a:t>
            </a:r>
          </a:p>
          <a:p>
            <a:r>
              <a:rPr lang="de-AT" sz="1200" b="0" i="0" u="none" strike="noStrike" kern="1200" dirty="0" err="1">
                <a:solidFill>
                  <a:schemeClr val="tx1"/>
                </a:solidFill>
                <a:effectLst/>
                <a:latin typeface="+mn-lt"/>
                <a:ea typeface="+mn-ea"/>
                <a:cs typeface="+mn-cs"/>
              </a:rPr>
              <a:t>Bdx</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Dordonne</a:t>
            </a:r>
            <a:r>
              <a:rPr lang="de-AT" sz="1200" b="0" i="0" u="none" strike="noStrike" kern="1200" dirty="0">
                <a:solidFill>
                  <a:schemeClr val="tx1"/>
                </a:solidFill>
                <a:effectLst/>
                <a:latin typeface="+mn-lt"/>
                <a:ea typeface="+mn-ea"/>
                <a:cs typeface="+mn-cs"/>
              </a:rPr>
              <a:t>, </a:t>
            </a:r>
            <a:r>
              <a:rPr lang="de-AT" sz="1200" b="0" i="0" u="none" strike="noStrike" kern="1200" dirty="0" err="1">
                <a:solidFill>
                  <a:schemeClr val="tx1"/>
                </a:solidFill>
                <a:effectLst/>
                <a:latin typeface="+mn-lt"/>
                <a:ea typeface="+mn-ea"/>
                <a:cs typeface="+mn-cs"/>
              </a:rPr>
              <a:t>Pyrineen</a:t>
            </a:r>
            <a:endParaRPr lang="de-AT" i="1" dirty="0"/>
          </a:p>
          <a:p>
            <a:endParaRPr lang="de-AT" i="1" dirty="0"/>
          </a:p>
          <a:p>
            <a:endParaRPr lang="de-DE" dirty="0"/>
          </a:p>
        </p:txBody>
      </p:sp>
      <p:sp>
        <p:nvSpPr>
          <p:cNvPr id="4" name="Foliennummernplatzhalter 3">
            <a:extLst>
              <a:ext uri="{FF2B5EF4-FFF2-40B4-BE49-F238E27FC236}">
                <a16:creationId xmlns:a16="http://schemas.microsoft.com/office/drawing/2014/main" id="{670FB464-1858-B5BF-7CC0-DCD46B450122}"/>
              </a:ext>
            </a:extLst>
          </p:cNvPr>
          <p:cNvSpPr>
            <a:spLocks noGrp="1"/>
          </p:cNvSpPr>
          <p:nvPr>
            <p:ph type="sldNum" sz="quarter" idx="5"/>
          </p:nvPr>
        </p:nvSpPr>
        <p:spPr/>
        <p:txBody>
          <a:bodyPr/>
          <a:lstStyle/>
          <a:p>
            <a:fld id="{A7E4D573-F0D3-AC44-AEAE-7DE588E36329}" type="slidenum">
              <a:rPr lang="de-DE" smtClean="0"/>
              <a:t>7</a:t>
            </a:fld>
            <a:endParaRPr lang="de-DE"/>
          </a:p>
        </p:txBody>
      </p:sp>
    </p:spTree>
    <p:extLst>
      <p:ext uri="{BB962C8B-B14F-4D97-AF65-F5344CB8AC3E}">
        <p14:creationId xmlns:p14="http://schemas.microsoft.com/office/powerpoint/2010/main" val="18377646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63AAF-405E-B5C8-E214-AF6013FD557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94A6575-967A-0FA9-3CEF-5BCBEEC69D3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08E7654-0FB0-D4BF-65B8-C13AAC9F933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7B19A0D-2864-BE6C-4F8C-11AE5A934D8D}"/>
              </a:ext>
            </a:extLst>
          </p:cNvPr>
          <p:cNvSpPr>
            <a:spLocks noGrp="1"/>
          </p:cNvSpPr>
          <p:nvPr>
            <p:ph type="sldNum" sz="quarter" idx="5"/>
          </p:nvPr>
        </p:nvSpPr>
        <p:spPr/>
        <p:txBody>
          <a:bodyPr/>
          <a:lstStyle/>
          <a:p>
            <a:fld id="{A7E4D573-F0D3-AC44-AEAE-7DE588E36329}" type="slidenum">
              <a:rPr lang="de-DE" smtClean="0"/>
              <a:t>59</a:t>
            </a:fld>
            <a:endParaRPr lang="de-DE"/>
          </a:p>
        </p:txBody>
      </p:sp>
    </p:spTree>
    <p:extLst>
      <p:ext uri="{BB962C8B-B14F-4D97-AF65-F5344CB8AC3E}">
        <p14:creationId xmlns:p14="http://schemas.microsoft.com/office/powerpoint/2010/main" val="333627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76D6D8-5910-6937-D5B3-C1B794D4D7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3A099B6-D9EE-CAB2-A1B0-5567083D32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15B6E2C-6924-F1F8-F534-7FF7D902B837}"/>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9E0DC6F-B2EB-6B5B-94B5-901691CC43D1}"/>
              </a:ext>
            </a:extLst>
          </p:cNvPr>
          <p:cNvSpPr>
            <a:spLocks noGrp="1"/>
          </p:cNvSpPr>
          <p:nvPr>
            <p:ph type="sldNum" sz="quarter" idx="5"/>
          </p:nvPr>
        </p:nvSpPr>
        <p:spPr/>
        <p:txBody>
          <a:bodyPr/>
          <a:lstStyle/>
          <a:p>
            <a:fld id="{A7E4D573-F0D3-AC44-AEAE-7DE588E36329}" type="slidenum">
              <a:rPr lang="de-DE" smtClean="0"/>
              <a:t>60</a:t>
            </a:fld>
            <a:endParaRPr lang="de-DE"/>
          </a:p>
        </p:txBody>
      </p:sp>
    </p:spTree>
    <p:extLst>
      <p:ext uri="{BB962C8B-B14F-4D97-AF65-F5344CB8AC3E}">
        <p14:creationId xmlns:p14="http://schemas.microsoft.com/office/powerpoint/2010/main" val="2109994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D5C79-A437-C0F5-A4E0-CC86DCDDC6C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48E3D87-4600-2E06-1B39-3B7BF57EE41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5A8C0AD-4ADF-77FE-9CA9-A1C6C498511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23BE913-76C1-4184-1B5C-2F46C92ADF09}"/>
              </a:ext>
            </a:extLst>
          </p:cNvPr>
          <p:cNvSpPr>
            <a:spLocks noGrp="1"/>
          </p:cNvSpPr>
          <p:nvPr>
            <p:ph type="sldNum" sz="quarter" idx="5"/>
          </p:nvPr>
        </p:nvSpPr>
        <p:spPr/>
        <p:txBody>
          <a:bodyPr/>
          <a:lstStyle/>
          <a:p>
            <a:fld id="{A7E4D573-F0D3-AC44-AEAE-7DE588E36329}" type="slidenum">
              <a:rPr lang="de-DE" smtClean="0"/>
              <a:t>61</a:t>
            </a:fld>
            <a:endParaRPr lang="de-DE"/>
          </a:p>
        </p:txBody>
      </p:sp>
    </p:spTree>
    <p:extLst>
      <p:ext uri="{BB962C8B-B14F-4D97-AF65-F5344CB8AC3E}">
        <p14:creationId xmlns:p14="http://schemas.microsoft.com/office/powerpoint/2010/main" val="34647732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C7234-4B3B-EA58-202D-C8D83F71DD4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F1540E0-2F94-E1DF-6F22-B19511E24EE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82E2A0A-2022-464D-0374-11BBCC3550A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023B2BD-4C2A-1105-C3D1-0103998FC1D7}"/>
              </a:ext>
            </a:extLst>
          </p:cNvPr>
          <p:cNvSpPr>
            <a:spLocks noGrp="1"/>
          </p:cNvSpPr>
          <p:nvPr>
            <p:ph type="sldNum" sz="quarter" idx="5"/>
          </p:nvPr>
        </p:nvSpPr>
        <p:spPr/>
        <p:txBody>
          <a:bodyPr/>
          <a:lstStyle/>
          <a:p>
            <a:fld id="{A7E4D573-F0D3-AC44-AEAE-7DE588E36329}" type="slidenum">
              <a:rPr lang="de-DE" smtClean="0"/>
              <a:t>62</a:t>
            </a:fld>
            <a:endParaRPr lang="de-DE"/>
          </a:p>
        </p:txBody>
      </p:sp>
    </p:spTree>
    <p:extLst>
      <p:ext uri="{BB962C8B-B14F-4D97-AF65-F5344CB8AC3E}">
        <p14:creationId xmlns:p14="http://schemas.microsoft.com/office/powerpoint/2010/main" val="2843469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A30D4-44FC-ECF4-133E-AC9CD449B642}"/>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210D807-1525-ED9F-EF9C-FDCB0B4E584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5261100-965B-6A30-BA82-4C3EAA82ED5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F3BC95BD-8647-E61F-DD7F-AE568094233B}"/>
              </a:ext>
            </a:extLst>
          </p:cNvPr>
          <p:cNvSpPr>
            <a:spLocks noGrp="1"/>
          </p:cNvSpPr>
          <p:nvPr>
            <p:ph type="sldNum" sz="quarter" idx="5"/>
          </p:nvPr>
        </p:nvSpPr>
        <p:spPr/>
        <p:txBody>
          <a:bodyPr/>
          <a:lstStyle/>
          <a:p>
            <a:fld id="{A7E4D573-F0D3-AC44-AEAE-7DE588E36329}" type="slidenum">
              <a:rPr lang="de-DE" smtClean="0"/>
              <a:t>63</a:t>
            </a:fld>
            <a:endParaRPr lang="de-DE"/>
          </a:p>
        </p:txBody>
      </p:sp>
    </p:spTree>
    <p:extLst>
      <p:ext uri="{BB962C8B-B14F-4D97-AF65-F5344CB8AC3E}">
        <p14:creationId xmlns:p14="http://schemas.microsoft.com/office/powerpoint/2010/main" val="961573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83713-0A5A-F0BF-F2D3-CD4ADF7D45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121A1E-524B-E169-C31B-BCD43A58479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DAEE382-8D71-439E-303C-E3AD16B3069F}"/>
              </a:ext>
            </a:extLst>
          </p:cNvPr>
          <p:cNvSpPr>
            <a:spLocks noGrp="1"/>
          </p:cNvSpPr>
          <p:nvPr>
            <p:ph type="body" idx="1"/>
          </p:nvPr>
        </p:nvSpPr>
        <p:spPr/>
        <p:txBody>
          <a:bodyPr/>
          <a:lstStyle/>
          <a:p>
            <a:r>
              <a:rPr lang="de-AT" b="1" dirty="0" err="1"/>
              <a:t>Gérôme</a:t>
            </a:r>
            <a:r>
              <a:rPr lang="de-AT" b="1" dirty="0"/>
              <a:t> und Dolores Morand-</a:t>
            </a:r>
            <a:r>
              <a:rPr lang="de-AT" b="1" dirty="0" err="1"/>
              <a:t>Monteil</a:t>
            </a:r>
            <a:r>
              <a:rPr lang="de-AT" dirty="0"/>
              <a:t> </a:t>
            </a:r>
            <a:endParaRPr lang="de-DE" dirty="0"/>
          </a:p>
        </p:txBody>
      </p:sp>
      <p:sp>
        <p:nvSpPr>
          <p:cNvPr id="4" name="Foliennummernplatzhalter 3">
            <a:extLst>
              <a:ext uri="{FF2B5EF4-FFF2-40B4-BE49-F238E27FC236}">
                <a16:creationId xmlns:a16="http://schemas.microsoft.com/office/drawing/2014/main" id="{B89CEF1C-6F4B-6DA2-C9EA-ACFEFDD20413}"/>
              </a:ext>
            </a:extLst>
          </p:cNvPr>
          <p:cNvSpPr>
            <a:spLocks noGrp="1"/>
          </p:cNvSpPr>
          <p:nvPr>
            <p:ph type="sldNum" sz="quarter" idx="5"/>
          </p:nvPr>
        </p:nvSpPr>
        <p:spPr/>
        <p:txBody>
          <a:bodyPr/>
          <a:lstStyle/>
          <a:p>
            <a:fld id="{A7E4D573-F0D3-AC44-AEAE-7DE588E36329}" type="slidenum">
              <a:rPr lang="de-DE" smtClean="0"/>
              <a:t>64</a:t>
            </a:fld>
            <a:endParaRPr lang="de-DE"/>
          </a:p>
        </p:txBody>
      </p:sp>
    </p:spTree>
    <p:extLst>
      <p:ext uri="{BB962C8B-B14F-4D97-AF65-F5344CB8AC3E}">
        <p14:creationId xmlns:p14="http://schemas.microsoft.com/office/powerpoint/2010/main" val="7786311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A15934-853B-3883-2427-36982AF777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C523EF0-3CAC-DD46-D32C-C5187838053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037B2F0-C100-BEFA-7108-E5B4070EDD2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22E5DFF-A68C-97B5-67D2-0A3C35F590F8}"/>
              </a:ext>
            </a:extLst>
          </p:cNvPr>
          <p:cNvSpPr>
            <a:spLocks noGrp="1"/>
          </p:cNvSpPr>
          <p:nvPr>
            <p:ph type="sldNum" sz="quarter" idx="5"/>
          </p:nvPr>
        </p:nvSpPr>
        <p:spPr/>
        <p:txBody>
          <a:bodyPr/>
          <a:lstStyle/>
          <a:p>
            <a:fld id="{A7E4D573-F0D3-AC44-AEAE-7DE588E36329}" type="slidenum">
              <a:rPr lang="de-DE" smtClean="0"/>
              <a:t>65</a:t>
            </a:fld>
            <a:endParaRPr lang="de-DE"/>
          </a:p>
        </p:txBody>
      </p:sp>
    </p:spTree>
    <p:extLst>
      <p:ext uri="{BB962C8B-B14F-4D97-AF65-F5344CB8AC3E}">
        <p14:creationId xmlns:p14="http://schemas.microsoft.com/office/powerpoint/2010/main" val="121433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CBEDB3-A760-582E-7595-98C4C1926BF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ED1A82-CABA-2218-B8B8-98BADC43A96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A4136D4-743B-D10F-C3CF-4938C7E31FFA}"/>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DABBB62-23AB-07E4-53C4-6E50C80804EE}"/>
              </a:ext>
            </a:extLst>
          </p:cNvPr>
          <p:cNvSpPr>
            <a:spLocks noGrp="1"/>
          </p:cNvSpPr>
          <p:nvPr>
            <p:ph type="sldNum" sz="quarter" idx="5"/>
          </p:nvPr>
        </p:nvSpPr>
        <p:spPr/>
        <p:txBody>
          <a:bodyPr/>
          <a:lstStyle/>
          <a:p>
            <a:fld id="{A7E4D573-F0D3-AC44-AEAE-7DE588E36329}" type="slidenum">
              <a:rPr lang="de-DE" smtClean="0"/>
              <a:t>66</a:t>
            </a:fld>
            <a:endParaRPr lang="de-DE"/>
          </a:p>
        </p:txBody>
      </p:sp>
    </p:spTree>
    <p:extLst>
      <p:ext uri="{BB962C8B-B14F-4D97-AF65-F5344CB8AC3E}">
        <p14:creationId xmlns:p14="http://schemas.microsoft.com/office/powerpoint/2010/main" val="747808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091D1F-1996-789F-CA2A-769D02BB350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BB3E9C2-26FE-3EF7-4F53-F385AF83EA9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3DFDE48-07F0-446A-5138-19B3C6B7098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331AF1AF-76BD-385B-66AA-F68F4F6E893D}"/>
              </a:ext>
            </a:extLst>
          </p:cNvPr>
          <p:cNvSpPr>
            <a:spLocks noGrp="1"/>
          </p:cNvSpPr>
          <p:nvPr>
            <p:ph type="sldNum" sz="quarter" idx="5"/>
          </p:nvPr>
        </p:nvSpPr>
        <p:spPr/>
        <p:txBody>
          <a:bodyPr/>
          <a:lstStyle/>
          <a:p>
            <a:fld id="{A7E4D573-F0D3-AC44-AEAE-7DE588E36329}" type="slidenum">
              <a:rPr lang="de-DE" smtClean="0"/>
              <a:t>67</a:t>
            </a:fld>
            <a:endParaRPr lang="de-DE"/>
          </a:p>
        </p:txBody>
      </p:sp>
    </p:spTree>
    <p:extLst>
      <p:ext uri="{BB962C8B-B14F-4D97-AF65-F5344CB8AC3E}">
        <p14:creationId xmlns:p14="http://schemas.microsoft.com/office/powerpoint/2010/main" val="26778245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4EB67-89F8-C9C2-8916-5EBBB05F54F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A0C47E7-39E8-4263-48E8-EDDACAA7506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1F4E855-B00C-1F4B-89C3-31AE6F22A779}"/>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4F6A50C9-163F-76FB-164D-908D65650BA0}"/>
              </a:ext>
            </a:extLst>
          </p:cNvPr>
          <p:cNvSpPr>
            <a:spLocks noGrp="1"/>
          </p:cNvSpPr>
          <p:nvPr>
            <p:ph type="sldNum" sz="quarter" idx="5"/>
          </p:nvPr>
        </p:nvSpPr>
        <p:spPr/>
        <p:txBody>
          <a:bodyPr/>
          <a:lstStyle/>
          <a:p>
            <a:fld id="{A7E4D573-F0D3-AC44-AEAE-7DE588E36329}" type="slidenum">
              <a:rPr lang="de-DE" smtClean="0"/>
              <a:t>68</a:t>
            </a:fld>
            <a:endParaRPr lang="de-DE"/>
          </a:p>
        </p:txBody>
      </p:sp>
    </p:spTree>
    <p:extLst>
      <p:ext uri="{BB962C8B-B14F-4D97-AF65-F5344CB8AC3E}">
        <p14:creationId xmlns:p14="http://schemas.microsoft.com/office/powerpoint/2010/main" val="1463516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AFD9D-2677-5F09-8568-89AA85FEAF7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7D395B6-1C16-0075-21AE-C32E9934FA3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66A8941-0A01-0AF2-2721-1FEAB23442C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8091D1D-0E05-F91C-62C9-8E1C565FF747}"/>
              </a:ext>
            </a:extLst>
          </p:cNvPr>
          <p:cNvSpPr>
            <a:spLocks noGrp="1"/>
          </p:cNvSpPr>
          <p:nvPr>
            <p:ph type="sldNum" sz="quarter" idx="5"/>
          </p:nvPr>
        </p:nvSpPr>
        <p:spPr/>
        <p:txBody>
          <a:bodyPr/>
          <a:lstStyle/>
          <a:p>
            <a:fld id="{A7E4D573-F0D3-AC44-AEAE-7DE588E36329}" type="slidenum">
              <a:rPr lang="de-DE" smtClean="0"/>
              <a:t>8</a:t>
            </a:fld>
            <a:endParaRPr lang="de-DE"/>
          </a:p>
        </p:txBody>
      </p:sp>
    </p:spTree>
    <p:extLst>
      <p:ext uri="{BB962C8B-B14F-4D97-AF65-F5344CB8AC3E}">
        <p14:creationId xmlns:p14="http://schemas.microsoft.com/office/powerpoint/2010/main" val="3392853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BED1F-FF1B-7246-A2EE-CB7B4704EE7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5FF09B0-6527-7A16-EE54-A4B9EC57103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7AFD8C-50A3-4203-4FB7-F34956C0713D}"/>
              </a:ext>
            </a:extLst>
          </p:cNvPr>
          <p:cNvSpPr>
            <a:spLocks noGrp="1"/>
          </p:cNvSpPr>
          <p:nvPr>
            <p:ph type="body" idx="1"/>
          </p:nvPr>
        </p:nvSpPr>
        <p:spPr/>
        <p:txBody>
          <a:bodyPr/>
          <a:lstStyle/>
          <a:p>
            <a:r>
              <a:rPr lang="de-AT" dirty="0"/>
              <a:t>Charles Blanc</a:t>
            </a:r>
            <a:endParaRPr lang="de-DE" dirty="0"/>
          </a:p>
        </p:txBody>
      </p:sp>
      <p:sp>
        <p:nvSpPr>
          <p:cNvPr id="4" name="Foliennummernplatzhalter 3">
            <a:extLst>
              <a:ext uri="{FF2B5EF4-FFF2-40B4-BE49-F238E27FC236}">
                <a16:creationId xmlns:a16="http://schemas.microsoft.com/office/drawing/2014/main" id="{8FC80982-B5AD-7DA9-DA9A-40B5F5833EDA}"/>
              </a:ext>
            </a:extLst>
          </p:cNvPr>
          <p:cNvSpPr>
            <a:spLocks noGrp="1"/>
          </p:cNvSpPr>
          <p:nvPr>
            <p:ph type="sldNum" sz="quarter" idx="5"/>
          </p:nvPr>
        </p:nvSpPr>
        <p:spPr/>
        <p:txBody>
          <a:bodyPr/>
          <a:lstStyle/>
          <a:p>
            <a:fld id="{A7E4D573-F0D3-AC44-AEAE-7DE588E36329}" type="slidenum">
              <a:rPr lang="de-DE" smtClean="0"/>
              <a:t>69</a:t>
            </a:fld>
            <a:endParaRPr lang="de-DE"/>
          </a:p>
        </p:txBody>
      </p:sp>
    </p:spTree>
    <p:extLst>
      <p:ext uri="{BB962C8B-B14F-4D97-AF65-F5344CB8AC3E}">
        <p14:creationId xmlns:p14="http://schemas.microsoft.com/office/powerpoint/2010/main" val="38718365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30C49-97AF-B966-0D74-8D5C43C3166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9D3278FA-4A5A-246F-E3C5-D0BDE3D233B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09DC901-4D47-CDA0-7205-BCC56835FACC}"/>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97C169B-6819-1041-B69E-3223965F01F8}"/>
              </a:ext>
            </a:extLst>
          </p:cNvPr>
          <p:cNvSpPr>
            <a:spLocks noGrp="1"/>
          </p:cNvSpPr>
          <p:nvPr>
            <p:ph type="sldNum" sz="quarter" idx="5"/>
          </p:nvPr>
        </p:nvSpPr>
        <p:spPr/>
        <p:txBody>
          <a:bodyPr/>
          <a:lstStyle/>
          <a:p>
            <a:fld id="{A7E4D573-F0D3-AC44-AEAE-7DE588E36329}" type="slidenum">
              <a:rPr lang="de-DE" smtClean="0"/>
              <a:t>70</a:t>
            </a:fld>
            <a:endParaRPr lang="de-DE"/>
          </a:p>
        </p:txBody>
      </p:sp>
    </p:spTree>
    <p:extLst>
      <p:ext uri="{BB962C8B-B14F-4D97-AF65-F5344CB8AC3E}">
        <p14:creationId xmlns:p14="http://schemas.microsoft.com/office/powerpoint/2010/main" val="36358728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07387-D473-46B4-34A6-4559D5B0E47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DEDFC72-BA9A-CB34-0E46-DCF5590F34B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BB623A7-D5CA-3611-98FF-38A95DAA205F}"/>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C20FBC15-BE15-D845-4195-6A7951BE45B6}"/>
              </a:ext>
            </a:extLst>
          </p:cNvPr>
          <p:cNvSpPr>
            <a:spLocks noGrp="1"/>
          </p:cNvSpPr>
          <p:nvPr>
            <p:ph type="sldNum" sz="quarter" idx="5"/>
          </p:nvPr>
        </p:nvSpPr>
        <p:spPr/>
        <p:txBody>
          <a:bodyPr/>
          <a:lstStyle/>
          <a:p>
            <a:fld id="{A7E4D573-F0D3-AC44-AEAE-7DE588E36329}" type="slidenum">
              <a:rPr lang="de-DE" smtClean="0"/>
              <a:t>71</a:t>
            </a:fld>
            <a:endParaRPr lang="de-DE"/>
          </a:p>
        </p:txBody>
      </p:sp>
    </p:spTree>
    <p:extLst>
      <p:ext uri="{BB962C8B-B14F-4D97-AF65-F5344CB8AC3E}">
        <p14:creationId xmlns:p14="http://schemas.microsoft.com/office/powerpoint/2010/main" val="17836679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93C86-5739-2D00-C7AE-F0B02026DE8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2FB15F6-3838-8BB3-CDCF-CCBBAE16CD6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0DB522-9013-1504-4452-ACAA1F07945F}"/>
              </a:ext>
            </a:extLst>
          </p:cNvPr>
          <p:cNvSpPr>
            <a:spLocks noGrp="1"/>
          </p:cNvSpPr>
          <p:nvPr>
            <p:ph type="body" idx="1"/>
          </p:nvPr>
        </p:nvSpPr>
        <p:spPr/>
        <p:txBody>
          <a:bodyPr/>
          <a:lstStyle/>
          <a:p>
            <a:r>
              <a:rPr lang="de-AT" sz="1200" b="1" i="0" u="none" strike="noStrike" kern="1200" dirty="0">
                <a:solidFill>
                  <a:schemeClr val="tx1"/>
                </a:solidFill>
                <a:effectLst/>
                <a:latin typeface="+mn-lt"/>
                <a:ea typeface="+mn-ea"/>
                <a:cs typeface="+mn-cs"/>
              </a:rPr>
              <a:t>Pierre </a:t>
            </a:r>
            <a:r>
              <a:rPr lang="de-AT" sz="1200" b="1" i="0" u="none" strike="noStrike" kern="1200" dirty="0" err="1">
                <a:solidFill>
                  <a:schemeClr val="tx1"/>
                </a:solidFill>
                <a:effectLst/>
                <a:latin typeface="+mn-lt"/>
                <a:ea typeface="+mn-ea"/>
                <a:cs typeface="+mn-cs"/>
              </a:rPr>
              <a:t>Loti</a:t>
            </a:r>
            <a:r>
              <a:rPr lang="de-AT" sz="1200" b="0" i="0" u="none" strike="noStrike" kern="1200" dirty="0" err="1">
                <a:solidFill>
                  <a:schemeClr val="tx1"/>
                </a:solidFill>
                <a:effectLst/>
                <a:latin typeface="+mn-lt"/>
                <a:ea typeface="+mn-ea"/>
                <a:cs typeface="+mn-cs"/>
              </a:rPr>
              <a:t>war</a:t>
            </a:r>
            <a:r>
              <a:rPr lang="de-AT" sz="1200" b="0" i="0" u="none" strike="noStrike" kern="1200" dirty="0">
                <a:solidFill>
                  <a:schemeClr val="tx1"/>
                </a:solidFill>
                <a:effectLst/>
                <a:latin typeface="+mn-lt"/>
                <a:ea typeface="+mn-ea"/>
                <a:cs typeface="+mn-cs"/>
              </a:rPr>
              <a:t> ein französischer Marineoffizier und </a:t>
            </a:r>
            <a:r>
              <a:rPr lang="de-AT" sz="1200" b="0" i="0" u="none" strike="noStrike" kern="1200" dirty="0">
                <a:solidFill>
                  <a:schemeClr val="tx1"/>
                </a:solidFill>
                <a:effectLst/>
                <a:latin typeface="+mn-lt"/>
                <a:ea typeface="+mn-ea"/>
                <a:cs typeface="+mn-cs"/>
                <a:hlinkClick r:id="rId3" tooltip="Schriftsteller"/>
              </a:rPr>
              <a:t>Schriftsteller</a:t>
            </a:r>
            <a:r>
              <a:rPr lang="de-AT" sz="1200" b="0" i="0" u="none" strike="noStrike" kern="1200" dirty="0">
                <a:solidFill>
                  <a:schemeClr val="tx1"/>
                </a:solidFill>
                <a:effectLst/>
                <a:latin typeface="+mn-lt"/>
                <a:ea typeface="+mn-ea"/>
                <a:cs typeface="+mn-cs"/>
              </a:rPr>
              <a:t>. Zu seinen unzähligen Romanen gehören etliche Bestseller des ausgehenden 19. Jahrhunderts und beginnenden 20. Jahrhunderts.</a:t>
            </a:r>
            <a:endParaRPr lang="de-DE" dirty="0"/>
          </a:p>
        </p:txBody>
      </p:sp>
      <p:sp>
        <p:nvSpPr>
          <p:cNvPr id="4" name="Foliennummernplatzhalter 3">
            <a:extLst>
              <a:ext uri="{FF2B5EF4-FFF2-40B4-BE49-F238E27FC236}">
                <a16:creationId xmlns:a16="http://schemas.microsoft.com/office/drawing/2014/main" id="{4BF43BB3-24B0-8F00-97F1-2B516AA4B3E9}"/>
              </a:ext>
            </a:extLst>
          </p:cNvPr>
          <p:cNvSpPr>
            <a:spLocks noGrp="1"/>
          </p:cNvSpPr>
          <p:nvPr>
            <p:ph type="sldNum" sz="quarter" idx="5"/>
          </p:nvPr>
        </p:nvSpPr>
        <p:spPr/>
        <p:txBody>
          <a:bodyPr/>
          <a:lstStyle/>
          <a:p>
            <a:fld id="{A7E4D573-F0D3-AC44-AEAE-7DE588E36329}" type="slidenum">
              <a:rPr lang="de-DE" smtClean="0"/>
              <a:t>72</a:t>
            </a:fld>
            <a:endParaRPr lang="de-DE"/>
          </a:p>
        </p:txBody>
      </p:sp>
    </p:spTree>
    <p:extLst>
      <p:ext uri="{BB962C8B-B14F-4D97-AF65-F5344CB8AC3E}">
        <p14:creationId xmlns:p14="http://schemas.microsoft.com/office/powerpoint/2010/main" val="9982958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8BC44-F354-2D50-B1DC-1EA7170026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F65D01F-952A-408C-A0D8-3DDD107DA025}"/>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1C50483-B625-5983-7448-D22B24702923}"/>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B7EF55EF-5C9A-03A3-AE71-AAE006AF3204}"/>
              </a:ext>
            </a:extLst>
          </p:cNvPr>
          <p:cNvSpPr>
            <a:spLocks noGrp="1"/>
          </p:cNvSpPr>
          <p:nvPr>
            <p:ph type="sldNum" sz="quarter" idx="5"/>
          </p:nvPr>
        </p:nvSpPr>
        <p:spPr/>
        <p:txBody>
          <a:bodyPr/>
          <a:lstStyle/>
          <a:p>
            <a:fld id="{A7E4D573-F0D3-AC44-AEAE-7DE588E36329}" type="slidenum">
              <a:rPr lang="de-DE" smtClean="0"/>
              <a:t>73</a:t>
            </a:fld>
            <a:endParaRPr lang="de-DE"/>
          </a:p>
        </p:txBody>
      </p:sp>
    </p:spTree>
    <p:extLst>
      <p:ext uri="{BB962C8B-B14F-4D97-AF65-F5344CB8AC3E}">
        <p14:creationId xmlns:p14="http://schemas.microsoft.com/office/powerpoint/2010/main" val="28161623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Mitte: </a:t>
            </a:r>
            <a:r>
              <a:rPr lang="de-AT" b="1" dirty="0"/>
              <a:t>Michel </a:t>
            </a:r>
            <a:r>
              <a:rPr lang="de-AT" b="1" dirty="0" err="1"/>
              <a:t>Puzio</a:t>
            </a:r>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74</a:t>
            </a:fld>
            <a:endParaRPr lang="de-DE"/>
          </a:p>
        </p:txBody>
      </p:sp>
    </p:spTree>
    <p:extLst>
      <p:ext uri="{BB962C8B-B14F-4D97-AF65-F5344CB8AC3E}">
        <p14:creationId xmlns:p14="http://schemas.microsoft.com/office/powerpoint/2010/main" val="37098785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Gaillac</a:t>
            </a:r>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75</a:t>
            </a:fld>
            <a:endParaRPr lang="de-DE"/>
          </a:p>
        </p:txBody>
      </p:sp>
    </p:spTree>
    <p:extLst>
      <p:ext uri="{BB962C8B-B14F-4D97-AF65-F5344CB8AC3E}">
        <p14:creationId xmlns:p14="http://schemas.microsoft.com/office/powerpoint/2010/main" val="31999530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C51DF-9832-14EE-EF59-57A251DD9BF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EE1FD8C-7203-E862-93A7-4F73181950F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D4A037D-831C-8FA9-DD8B-5E40693A33D0}"/>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25694A8E-2BF0-EDC1-E260-F4D64006CF2D}"/>
              </a:ext>
            </a:extLst>
          </p:cNvPr>
          <p:cNvSpPr>
            <a:spLocks noGrp="1"/>
          </p:cNvSpPr>
          <p:nvPr>
            <p:ph type="sldNum" sz="quarter" idx="5"/>
          </p:nvPr>
        </p:nvSpPr>
        <p:spPr/>
        <p:txBody>
          <a:bodyPr/>
          <a:lstStyle/>
          <a:p>
            <a:fld id="{A7E4D573-F0D3-AC44-AEAE-7DE588E36329}" type="slidenum">
              <a:rPr lang="de-DE" smtClean="0"/>
              <a:t>76</a:t>
            </a:fld>
            <a:endParaRPr lang="de-DE"/>
          </a:p>
        </p:txBody>
      </p:sp>
    </p:spTree>
    <p:extLst>
      <p:ext uri="{BB962C8B-B14F-4D97-AF65-F5344CB8AC3E}">
        <p14:creationId xmlns:p14="http://schemas.microsoft.com/office/powerpoint/2010/main" val="1623451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4BACA-F99C-5EC6-D3CD-85539F571B96}"/>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B5033A9-181A-78C3-69D0-8C14BD8E561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DD40C3B-56B6-B8DE-DA29-0C221032856B}"/>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1838CBD8-7CEB-7C35-0379-5385E24E8C62}"/>
              </a:ext>
            </a:extLst>
          </p:cNvPr>
          <p:cNvSpPr>
            <a:spLocks noGrp="1"/>
          </p:cNvSpPr>
          <p:nvPr>
            <p:ph type="sldNum" sz="quarter" idx="5"/>
          </p:nvPr>
        </p:nvSpPr>
        <p:spPr/>
        <p:txBody>
          <a:bodyPr/>
          <a:lstStyle/>
          <a:p>
            <a:fld id="{A7E4D573-F0D3-AC44-AEAE-7DE588E36329}" type="slidenum">
              <a:rPr lang="de-DE" smtClean="0"/>
              <a:t>77</a:t>
            </a:fld>
            <a:endParaRPr lang="de-DE"/>
          </a:p>
        </p:txBody>
      </p:sp>
    </p:spTree>
    <p:extLst>
      <p:ext uri="{BB962C8B-B14F-4D97-AF65-F5344CB8AC3E}">
        <p14:creationId xmlns:p14="http://schemas.microsoft.com/office/powerpoint/2010/main" val="2319039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F2176-882F-78F2-A130-A879236C6461}"/>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88A17F34-B974-67E1-4FC9-B5FECA1A058C}"/>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F07263E-73C9-63D0-E319-C541A0B5C4E6}"/>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A3E822E1-6AA1-B2FF-95C8-1EDCC3DED899}"/>
              </a:ext>
            </a:extLst>
          </p:cNvPr>
          <p:cNvSpPr>
            <a:spLocks noGrp="1"/>
          </p:cNvSpPr>
          <p:nvPr>
            <p:ph type="sldNum" sz="quarter" idx="5"/>
          </p:nvPr>
        </p:nvSpPr>
        <p:spPr/>
        <p:txBody>
          <a:bodyPr/>
          <a:lstStyle/>
          <a:p>
            <a:fld id="{A7E4D573-F0D3-AC44-AEAE-7DE588E36329}" type="slidenum">
              <a:rPr lang="de-DE" smtClean="0"/>
              <a:t>78</a:t>
            </a:fld>
            <a:endParaRPr lang="de-DE"/>
          </a:p>
        </p:txBody>
      </p:sp>
    </p:spTree>
    <p:extLst>
      <p:ext uri="{BB962C8B-B14F-4D97-AF65-F5344CB8AC3E}">
        <p14:creationId xmlns:p14="http://schemas.microsoft.com/office/powerpoint/2010/main" val="4216464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Start ist die Gascogne</a:t>
            </a:r>
          </a:p>
          <a:p>
            <a:endParaRPr lang="de-DE" dirty="0"/>
          </a:p>
          <a:p>
            <a:r>
              <a:rPr lang="de-DE" dirty="0"/>
              <a:t>Cote de Gascogne mit </a:t>
            </a:r>
            <a:r>
              <a:rPr lang="de-DE" dirty="0" err="1"/>
              <a:t>Weisweinen</a:t>
            </a:r>
            <a:r>
              <a:rPr lang="de-DE" dirty="0"/>
              <a:t> und Armagnac</a:t>
            </a:r>
          </a:p>
          <a:p>
            <a:endParaRPr lang="de-DE" dirty="0"/>
          </a:p>
          <a:p>
            <a:endParaRPr lang="de-DE" dirty="0"/>
          </a:p>
          <a:p>
            <a:r>
              <a:rPr lang="de-DE" dirty="0"/>
              <a:t>Rechts Ufer der Adour leichte Weine bzw. </a:t>
            </a:r>
            <a:r>
              <a:rPr lang="de-DE" dirty="0" err="1"/>
              <a:t>Armangnac</a:t>
            </a:r>
            <a:endParaRPr lang="de-DE" dirty="0"/>
          </a:p>
          <a:p>
            <a:r>
              <a:rPr lang="de-DE" dirty="0"/>
              <a:t>Linkes Ufer schwere Rotweine wie Tannat</a:t>
            </a:r>
          </a:p>
          <a:p>
            <a:endParaRPr lang="de-DE" dirty="0"/>
          </a:p>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9</a:t>
            </a:fld>
            <a:endParaRPr lang="de-DE"/>
          </a:p>
        </p:txBody>
      </p:sp>
    </p:spTree>
    <p:extLst>
      <p:ext uri="{BB962C8B-B14F-4D97-AF65-F5344CB8AC3E}">
        <p14:creationId xmlns:p14="http://schemas.microsoft.com/office/powerpoint/2010/main" val="13379396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17A0D-4F98-8354-5A05-D500F760AAD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577512-F6A2-016B-503C-49AE4B116C7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3D7A69C-DBAA-6BEC-B8B9-1D2D80A2F0AE}"/>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88906301-88C8-6293-5777-63EEA4267E27}"/>
              </a:ext>
            </a:extLst>
          </p:cNvPr>
          <p:cNvSpPr>
            <a:spLocks noGrp="1"/>
          </p:cNvSpPr>
          <p:nvPr>
            <p:ph type="sldNum" sz="quarter" idx="5"/>
          </p:nvPr>
        </p:nvSpPr>
        <p:spPr/>
        <p:txBody>
          <a:bodyPr/>
          <a:lstStyle/>
          <a:p>
            <a:fld id="{A7E4D573-F0D3-AC44-AEAE-7DE588E36329}" type="slidenum">
              <a:rPr lang="de-DE" smtClean="0"/>
              <a:t>79</a:t>
            </a:fld>
            <a:endParaRPr lang="de-DE"/>
          </a:p>
        </p:txBody>
      </p:sp>
    </p:spTree>
    <p:extLst>
      <p:ext uri="{BB962C8B-B14F-4D97-AF65-F5344CB8AC3E}">
        <p14:creationId xmlns:p14="http://schemas.microsoft.com/office/powerpoint/2010/main" val="31410664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4E692-BE1D-0AF4-713E-82A3C5737E8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F798F5F8-4483-E3DC-B45A-80518071E05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DF95DAF-223E-A5A8-5DC8-963F368330DC}"/>
              </a:ext>
            </a:extLst>
          </p:cNvPr>
          <p:cNvSpPr>
            <a:spLocks noGrp="1"/>
          </p:cNvSpPr>
          <p:nvPr>
            <p:ph type="body" idx="1"/>
          </p:nvPr>
        </p:nvSpPr>
        <p:spPr/>
        <p:txBody>
          <a:bodyPr/>
          <a:lstStyle/>
          <a:p>
            <a:r>
              <a:rPr lang="de-AT" b="1" dirty="0"/>
              <a:t>Virginie </a:t>
            </a:r>
            <a:r>
              <a:rPr lang="de-AT" b="1" dirty="0" err="1"/>
              <a:t>Maignien</a:t>
            </a:r>
            <a:r>
              <a:rPr lang="de-AT" b="1" dirty="0"/>
              <a:t> &amp; Patrice </a:t>
            </a:r>
            <a:r>
              <a:rPr lang="de-AT" b="1" dirty="0" err="1"/>
              <a:t>Lescarret</a:t>
            </a:r>
            <a:r>
              <a:rPr lang="de-AT" b="1" dirty="0"/>
              <a:t> </a:t>
            </a:r>
            <a:endParaRPr lang="de-DE" dirty="0"/>
          </a:p>
        </p:txBody>
      </p:sp>
      <p:sp>
        <p:nvSpPr>
          <p:cNvPr id="4" name="Foliennummernplatzhalter 3">
            <a:extLst>
              <a:ext uri="{FF2B5EF4-FFF2-40B4-BE49-F238E27FC236}">
                <a16:creationId xmlns:a16="http://schemas.microsoft.com/office/drawing/2014/main" id="{0EA44CB4-3437-5C56-1671-0D14225867CD}"/>
              </a:ext>
            </a:extLst>
          </p:cNvPr>
          <p:cNvSpPr>
            <a:spLocks noGrp="1"/>
          </p:cNvSpPr>
          <p:nvPr>
            <p:ph type="sldNum" sz="quarter" idx="5"/>
          </p:nvPr>
        </p:nvSpPr>
        <p:spPr/>
        <p:txBody>
          <a:bodyPr/>
          <a:lstStyle/>
          <a:p>
            <a:fld id="{A7E4D573-F0D3-AC44-AEAE-7DE588E36329}" type="slidenum">
              <a:rPr lang="de-DE" smtClean="0"/>
              <a:t>80</a:t>
            </a:fld>
            <a:endParaRPr lang="de-DE"/>
          </a:p>
        </p:txBody>
      </p:sp>
    </p:spTree>
    <p:extLst>
      <p:ext uri="{BB962C8B-B14F-4D97-AF65-F5344CB8AC3E}">
        <p14:creationId xmlns:p14="http://schemas.microsoft.com/office/powerpoint/2010/main" val="40375425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8300B-CB84-2964-9236-0C5CD4155C2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ED7323B0-7087-A34F-8DA8-8FA175FEE43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CAFCDF8-75F4-CE2E-F843-604B9FB1FE75}"/>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EBDA8DE2-5C6E-01E7-EFE2-36CE0ACCD3D3}"/>
              </a:ext>
            </a:extLst>
          </p:cNvPr>
          <p:cNvSpPr>
            <a:spLocks noGrp="1"/>
          </p:cNvSpPr>
          <p:nvPr>
            <p:ph type="sldNum" sz="quarter" idx="5"/>
          </p:nvPr>
        </p:nvSpPr>
        <p:spPr/>
        <p:txBody>
          <a:bodyPr/>
          <a:lstStyle/>
          <a:p>
            <a:fld id="{A7E4D573-F0D3-AC44-AEAE-7DE588E36329}" type="slidenum">
              <a:rPr lang="de-DE" smtClean="0"/>
              <a:t>81</a:t>
            </a:fld>
            <a:endParaRPr lang="de-DE"/>
          </a:p>
        </p:txBody>
      </p:sp>
    </p:spTree>
    <p:extLst>
      <p:ext uri="{BB962C8B-B14F-4D97-AF65-F5344CB8AC3E}">
        <p14:creationId xmlns:p14="http://schemas.microsoft.com/office/powerpoint/2010/main" val="41679312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21601-13A5-677D-B74D-1FFF2B0B1CBB}"/>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96A1538-A8FE-39BD-584C-79C39F183E0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A131B78-63C4-6B24-1BED-D40864C7A362}"/>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75181D63-092C-9895-EDD7-31A170DF0D00}"/>
              </a:ext>
            </a:extLst>
          </p:cNvPr>
          <p:cNvSpPr>
            <a:spLocks noGrp="1"/>
          </p:cNvSpPr>
          <p:nvPr>
            <p:ph type="sldNum" sz="quarter" idx="5"/>
          </p:nvPr>
        </p:nvSpPr>
        <p:spPr/>
        <p:txBody>
          <a:bodyPr/>
          <a:lstStyle/>
          <a:p>
            <a:fld id="{A7E4D573-F0D3-AC44-AEAE-7DE588E36329}" type="slidenum">
              <a:rPr lang="de-DE" smtClean="0"/>
              <a:t>82</a:t>
            </a:fld>
            <a:endParaRPr lang="de-DE"/>
          </a:p>
        </p:txBody>
      </p:sp>
    </p:spTree>
    <p:extLst>
      <p:ext uri="{BB962C8B-B14F-4D97-AF65-F5344CB8AC3E}">
        <p14:creationId xmlns:p14="http://schemas.microsoft.com/office/powerpoint/2010/main" val="43056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10</a:t>
            </a:fld>
            <a:endParaRPr lang="de-DE"/>
          </a:p>
        </p:txBody>
      </p:sp>
    </p:spTree>
    <p:extLst>
      <p:ext uri="{BB962C8B-B14F-4D97-AF65-F5344CB8AC3E}">
        <p14:creationId xmlns:p14="http://schemas.microsoft.com/office/powerpoint/2010/main" val="1480190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12</a:t>
            </a:fld>
            <a:endParaRPr lang="de-DE"/>
          </a:p>
        </p:txBody>
      </p:sp>
    </p:spTree>
    <p:extLst>
      <p:ext uri="{BB962C8B-B14F-4D97-AF65-F5344CB8AC3E}">
        <p14:creationId xmlns:p14="http://schemas.microsoft.com/office/powerpoint/2010/main" val="1250094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7E4D573-F0D3-AC44-AEAE-7DE588E36329}" type="slidenum">
              <a:rPr lang="de-DE" smtClean="0"/>
              <a:t>13</a:t>
            </a:fld>
            <a:endParaRPr lang="de-DE"/>
          </a:p>
        </p:txBody>
      </p:sp>
    </p:spTree>
    <p:extLst>
      <p:ext uri="{BB962C8B-B14F-4D97-AF65-F5344CB8AC3E}">
        <p14:creationId xmlns:p14="http://schemas.microsoft.com/office/powerpoint/2010/main" val="2393845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A7CD88-A96C-5455-D767-6289EA91844C}"/>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62EA96D0-F587-6955-4A5E-1764311AC6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1A34BFC4-80FB-4272-78BE-3E227B27084B}"/>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5" name="Fußzeilenplatzhalter 4">
            <a:extLst>
              <a:ext uri="{FF2B5EF4-FFF2-40B4-BE49-F238E27FC236}">
                <a16:creationId xmlns:a16="http://schemas.microsoft.com/office/drawing/2014/main" id="{6AB2855B-4EB4-F090-C069-7CCE3D7B41EC}"/>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633951B2-CA5F-CE35-9C16-838FBFD78DCB}"/>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2359217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F71C4B-393D-255A-FE1B-A0A7DE41AE2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6B6D944-914E-8255-42AB-0FA9BA0AD3C3}"/>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20B0F94-596D-D29D-5938-7989E7D3C1AD}"/>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5" name="Fußzeilenplatzhalter 4">
            <a:extLst>
              <a:ext uri="{FF2B5EF4-FFF2-40B4-BE49-F238E27FC236}">
                <a16:creationId xmlns:a16="http://schemas.microsoft.com/office/drawing/2014/main" id="{B48BC328-709C-E8A2-96CE-C22C767D315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C1158DE-0170-E2F4-5D4A-289A4182DF0C}"/>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97293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807C398-BAF8-1CF6-5635-8F79DF5171B3}"/>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A7EC8CF-52DB-5CEF-6582-050E9F66ADC3}"/>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A8EB56F1-3498-2E37-7ADB-B7FE22D2098D}"/>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5" name="Fußzeilenplatzhalter 4">
            <a:extLst>
              <a:ext uri="{FF2B5EF4-FFF2-40B4-BE49-F238E27FC236}">
                <a16:creationId xmlns:a16="http://schemas.microsoft.com/office/drawing/2014/main" id="{08993789-C18D-DD99-35D7-A349A53CE83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C591A5A-BA5E-F10E-AAF6-4105001AF3F6}"/>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984239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91BA06-7B7B-FE94-FC7E-1A0EFB90331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F65390C3-D696-7F2B-1851-81011F181AB5}"/>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2FDC234A-00ED-BA7C-C5D4-D1AD586BCA90}"/>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5" name="Fußzeilenplatzhalter 4">
            <a:extLst>
              <a:ext uri="{FF2B5EF4-FFF2-40B4-BE49-F238E27FC236}">
                <a16:creationId xmlns:a16="http://schemas.microsoft.com/office/drawing/2014/main" id="{15518A4B-DF31-BFE7-4F14-7E1C4B8E4796}"/>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D957346C-1C7A-B66C-754E-4879F1308BDE}"/>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1178225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C56BCF-13D0-810D-8738-48A7ED056DE0}"/>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CDBB4A9A-E3DB-FE9B-B8EB-E57700E9CA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07B855EE-A431-CA95-67F1-91037F2F460A}"/>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5" name="Fußzeilenplatzhalter 4">
            <a:extLst>
              <a:ext uri="{FF2B5EF4-FFF2-40B4-BE49-F238E27FC236}">
                <a16:creationId xmlns:a16="http://schemas.microsoft.com/office/drawing/2014/main" id="{2137CDEB-EE8B-67A1-8C6A-3C79E342CC2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C787C7D-30E2-F658-93C7-016492D8EE5D}"/>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1284423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993B7-1EFC-9827-82A0-3E09664BD1A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D32297A9-3D14-AB15-358A-3E3455C18938}"/>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935A371-4BCD-502A-0606-7DB66D6C9806}"/>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21E719C8-7BE4-41D3-B084-14D9944C957B}"/>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6" name="Fußzeilenplatzhalter 5">
            <a:extLst>
              <a:ext uri="{FF2B5EF4-FFF2-40B4-BE49-F238E27FC236}">
                <a16:creationId xmlns:a16="http://schemas.microsoft.com/office/drawing/2014/main" id="{3BD25400-C2AC-5068-BB33-CDFDF4D70E0B}"/>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7A2CACB0-3B8B-B1D2-7526-7EC275A20679}"/>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3705528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26878F-AD8D-B3E6-6A28-BBD5BE8AE16C}"/>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DB8FCA43-4151-9A6F-3CAB-3B36F1839E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FEED75F-4E54-70D1-F541-DA28FC88F77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4BB990B-9334-CFF2-1676-710361A81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9B565B9E-D37E-B137-2FDF-DF10681F0A4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CCACD080-6C1A-6915-B8CA-6D957A9A0DDA}"/>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8" name="Fußzeilenplatzhalter 7">
            <a:extLst>
              <a:ext uri="{FF2B5EF4-FFF2-40B4-BE49-F238E27FC236}">
                <a16:creationId xmlns:a16="http://schemas.microsoft.com/office/drawing/2014/main" id="{20381FA2-BAA1-DB6A-A0C8-B5D4D8656504}"/>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E7172B24-BDD5-B3B2-673B-009B3B848055}"/>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3858760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273A1D-CFAF-0476-19CD-670D8C0C6CA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905C747-912A-8C72-F13D-1E3048A05DAF}"/>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4" name="Fußzeilenplatzhalter 3">
            <a:extLst>
              <a:ext uri="{FF2B5EF4-FFF2-40B4-BE49-F238E27FC236}">
                <a16:creationId xmlns:a16="http://schemas.microsoft.com/office/drawing/2014/main" id="{1305583C-98FD-0839-3905-C6A4D72D2655}"/>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AC5968BE-7763-DA13-1711-CC776A5255B4}"/>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19573972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6AC88697-F3CA-B6A3-348C-2E05F2815F85}"/>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3" name="Fußzeilenplatzhalter 2">
            <a:extLst>
              <a:ext uri="{FF2B5EF4-FFF2-40B4-BE49-F238E27FC236}">
                <a16:creationId xmlns:a16="http://schemas.microsoft.com/office/drawing/2014/main" id="{5D6EFEA3-E65C-3D5A-2D41-1491855A199D}"/>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E57BB7F3-C472-7858-951C-316C2CED35F9}"/>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1633930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EE4F19-4F4E-E43A-34C9-C5F5F95ED59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0539832F-1F39-16D2-770A-09399019B3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FA705441-4D9D-9D63-AE8B-492AD5D2C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43BC295-6C93-BA89-DBF5-FC0BBF66BBC2}"/>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6" name="Fußzeilenplatzhalter 5">
            <a:extLst>
              <a:ext uri="{FF2B5EF4-FFF2-40B4-BE49-F238E27FC236}">
                <a16:creationId xmlns:a16="http://schemas.microsoft.com/office/drawing/2014/main" id="{2466DBC8-2B96-FDE9-1E23-CC670454CF2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EE8D63D-E169-9BB6-6FF5-CBC88E4E2447}"/>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3935606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70188C-B331-E23C-E8A0-500923B661EF}"/>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5E8E500B-C4EC-08CA-DD82-658DAA7E1E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18FEDDD2-6C22-1A1A-BE87-6F12B5073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E9EB1A3-A3CB-FAED-0CF3-3EAEC8AF86EB}"/>
              </a:ext>
            </a:extLst>
          </p:cNvPr>
          <p:cNvSpPr>
            <a:spLocks noGrp="1"/>
          </p:cNvSpPr>
          <p:nvPr>
            <p:ph type="dt" sz="half" idx="10"/>
          </p:nvPr>
        </p:nvSpPr>
        <p:spPr/>
        <p:txBody>
          <a:bodyPr/>
          <a:lstStyle/>
          <a:p>
            <a:fld id="{E3A65161-A5AE-AB40-87B2-1BA7FBC16A88}" type="datetimeFigureOut">
              <a:rPr lang="de-DE" smtClean="0"/>
              <a:t>25.06.25</a:t>
            </a:fld>
            <a:endParaRPr lang="de-DE"/>
          </a:p>
        </p:txBody>
      </p:sp>
      <p:sp>
        <p:nvSpPr>
          <p:cNvPr id="6" name="Fußzeilenplatzhalter 5">
            <a:extLst>
              <a:ext uri="{FF2B5EF4-FFF2-40B4-BE49-F238E27FC236}">
                <a16:creationId xmlns:a16="http://schemas.microsoft.com/office/drawing/2014/main" id="{C469DC35-1087-9538-3590-3D2A3D687935}"/>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B41A422-8181-AC1B-E3A5-2AAE0673E86B}"/>
              </a:ext>
            </a:extLst>
          </p:cNvPr>
          <p:cNvSpPr>
            <a:spLocks noGrp="1"/>
          </p:cNvSpPr>
          <p:nvPr>
            <p:ph type="sldNum" sz="quarter" idx="12"/>
          </p:nvPr>
        </p:nvSpPr>
        <p:spPr/>
        <p:txBody>
          <a:bodyPr/>
          <a:lstStyle/>
          <a:p>
            <a:fld id="{97666CB0-2F34-384F-9889-0CFE6BE41597}" type="slidenum">
              <a:rPr lang="de-DE" smtClean="0"/>
              <a:t>‹Nr.›</a:t>
            </a:fld>
            <a:endParaRPr lang="de-DE"/>
          </a:p>
        </p:txBody>
      </p:sp>
    </p:spTree>
    <p:extLst>
      <p:ext uri="{BB962C8B-B14F-4D97-AF65-F5344CB8AC3E}">
        <p14:creationId xmlns:p14="http://schemas.microsoft.com/office/powerpoint/2010/main" val="34805577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599239F-EC03-0F9B-AAC9-47501734E1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CFFD39F-CBD9-8B52-1DB0-9342049944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72C647-933D-7548-9106-114727FAF4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A65161-A5AE-AB40-87B2-1BA7FBC16A88}" type="datetimeFigureOut">
              <a:rPr lang="de-DE" smtClean="0"/>
              <a:t>25.06.25</a:t>
            </a:fld>
            <a:endParaRPr lang="de-DE"/>
          </a:p>
        </p:txBody>
      </p:sp>
      <p:sp>
        <p:nvSpPr>
          <p:cNvPr id="5" name="Fußzeilenplatzhalter 4">
            <a:extLst>
              <a:ext uri="{FF2B5EF4-FFF2-40B4-BE49-F238E27FC236}">
                <a16:creationId xmlns:a16="http://schemas.microsoft.com/office/drawing/2014/main" id="{F1139B26-CCED-00C5-3530-1E704EAA91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e-DE"/>
          </a:p>
        </p:txBody>
      </p:sp>
      <p:sp>
        <p:nvSpPr>
          <p:cNvPr id="6" name="Foliennummernplatzhalter 5">
            <a:extLst>
              <a:ext uri="{FF2B5EF4-FFF2-40B4-BE49-F238E27FC236}">
                <a16:creationId xmlns:a16="http://schemas.microsoft.com/office/drawing/2014/main" id="{DE5CAE07-F6FB-C5B5-55C7-289A43A4DD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7666CB0-2F34-384F-9889-0CFE6BE41597}" type="slidenum">
              <a:rPr lang="de-DE" smtClean="0"/>
              <a:t>‹Nr.›</a:t>
            </a:fld>
            <a:endParaRPr lang="de-DE"/>
          </a:p>
        </p:txBody>
      </p:sp>
    </p:spTree>
    <p:extLst>
      <p:ext uri="{BB962C8B-B14F-4D97-AF65-F5344CB8AC3E}">
        <p14:creationId xmlns:p14="http://schemas.microsoft.com/office/powerpoint/2010/main" val="4168535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www.weinbestellung.ch/Weisswein"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shop.weinamlimit.de/winzer/valerie-courreges"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www.vinatis.de/"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traubenwerke.de/blogs/rebsorten/merlot"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39.jpg"/><Relationship Id="rId4" Type="http://schemas.openxmlformats.org/officeDocument/2006/relationships/hyperlink" Target="https://traubenwerke.de/blogs/rebsorten/cabernet-sauvignon"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3.jpg"/><Relationship Id="rId4" Type="http://schemas.openxmlformats.org/officeDocument/2006/relationships/image" Target="../media/image42.jpg"/></Relationships>
</file>

<file path=ppt/slides/_rels/slide6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7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1.jpg"/></Relationships>
</file>

<file path=ppt/slides/_rels/slide7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shop.weinamlimit.de/glossar/syrah"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s://shop.weinamlimit.de/winzer/domaine-causse-marines"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descr="Ein Bild, das Text, Schrift, Screenshot, Design enthält.&#10;&#10;KI-generierte Inhalte können fehlerhaft sein.">
            <a:extLst>
              <a:ext uri="{FF2B5EF4-FFF2-40B4-BE49-F238E27FC236}">
                <a16:creationId xmlns:a16="http://schemas.microsoft.com/office/drawing/2014/main" id="{737A1437-94CA-E556-0014-19391C7BD889}"/>
              </a:ext>
            </a:extLst>
          </p:cNvPr>
          <p:cNvPicPr>
            <a:picLocks noChangeAspect="1"/>
          </p:cNvPicPr>
          <p:nvPr/>
        </p:nvPicPr>
        <p:blipFill>
          <a:blip r:embed="rId2"/>
          <a:stretch>
            <a:fillRect/>
          </a:stretch>
        </p:blipFill>
        <p:spPr>
          <a:xfrm>
            <a:off x="643467" y="2174917"/>
            <a:ext cx="10905066" cy="2508165"/>
          </a:xfrm>
          <a:prstGeom prst="rect">
            <a:avLst/>
          </a:prstGeom>
        </p:spPr>
      </p:pic>
    </p:spTree>
    <p:extLst>
      <p:ext uri="{BB962C8B-B14F-4D97-AF65-F5344CB8AC3E}">
        <p14:creationId xmlns:p14="http://schemas.microsoft.com/office/powerpoint/2010/main" val="7570871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218E2-E8B2-EA2B-CED9-98609E417AE1}"/>
            </a:ext>
          </a:extLst>
        </p:cNvPr>
        <p:cNvGrpSpPr/>
        <p:nvPr/>
      </p:nvGrpSpPr>
      <p:grpSpPr>
        <a:xfrm>
          <a:off x="0" y="0"/>
          <a:ext cx="0" cy="0"/>
          <a:chOff x="0" y="0"/>
          <a:chExt cx="0" cy="0"/>
        </a:xfrm>
      </p:grpSpPr>
      <p:sp>
        <p:nvSpPr>
          <p:cNvPr id="10" name="Textfeld 9">
            <a:extLst>
              <a:ext uri="{FF2B5EF4-FFF2-40B4-BE49-F238E27FC236}">
                <a16:creationId xmlns:a16="http://schemas.microsoft.com/office/drawing/2014/main" id="{4A29FDBB-6C0B-9368-2D92-A3726FEDD5E5}"/>
              </a:ext>
            </a:extLst>
          </p:cNvPr>
          <p:cNvSpPr txBox="1"/>
          <p:nvPr/>
        </p:nvSpPr>
        <p:spPr>
          <a:xfrm>
            <a:off x="318346" y="413173"/>
            <a:ext cx="11873653" cy="5632311"/>
          </a:xfrm>
          <a:prstGeom prst="rect">
            <a:avLst/>
          </a:prstGeom>
          <a:noFill/>
        </p:spPr>
        <p:txBody>
          <a:bodyPr wrap="square">
            <a:spAutoFit/>
          </a:bodyPr>
          <a:lstStyle/>
          <a:p>
            <a:pPr algn="l">
              <a:buNone/>
            </a:pPr>
            <a:r>
              <a:rPr lang="de-AT" b="1" i="0" u="none" strike="noStrike" dirty="0">
                <a:solidFill>
                  <a:srgbClr val="000000"/>
                </a:solidFill>
                <a:effectLst/>
              </a:rPr>
              <a:t>Die Gascogne – Weißweinregion mit eigenem Charakter</a:t>
            </a:r>
          </a:p>
          <a:p>
            <a:pPr algn="l">
              <a:buNone/>
            </a:pPr>
            <a:endParaRPr lang="de-AT" b="1" i="0" u="none" strike="noStrike" dirty="0">
              <a:solidFill>
                <a:srgbClr val="000000"/>
              </a:solidFill>
              <a:effectLst/>
            </a:endParaRPr>
          </a:p>
          <a:p>
            <a:pPr algn="l"/>
            <a:r>
              <a:rPr lang="de-AT" b="0" i="0" u="none" strike="noStrike" dirty="0">
                <a:solidFill>
                  <a:srgbClr val="000000"/>
                </a:solidFill>
                <a:effectLst/>
              </a:rPr>
              <a:t>Die </a:t>
            </a:r>
            <a:r>
              <a:rPr lang="de-AT" b="1" i="0" u="none" strike="noStrike" dirty="0">
                <a:solidFill>
                  <a:srgbClr val="000000"/>
                </a:solidFill>
                <a:effectLst/>
              </a:rPr>
              <a:t>Gascogne</a:t>
            </a:r>
            <a:r>
              <a:rPr lang="de-AT" b="0" i="0" u="none" strike="noStrike" dirty="0">
                <a:solidFill>
                  <a:srgbClr val="000000"/>
                </a:solidFill>
                <a:effectLst/>
              </a:rPr>
              <a:t> liegt im </a:t>
            </a:r>
            <a:r>
              <a:rPr lang="de-AT" b="1" i="0" u="none" strike="noStrike" dirty="0">
                <a:solidFill>
                  <a:srgbClr val="000000"/>
                </a:solidFill>
                <a:effectLst/>
              </a:rPr>
              <a:t>Herzen Südwestfrankreichs</a:t>
            </a:r>
            <a:r>
              <a:rPr lang="de-AT" b="0" i="0" u="none" strike="noStrike" dirty="0">
                <a:solidFill>
                  <a:srgbClr val="000000"/>
                </a:solidFill>
                <a:effectLst/>
              </a:rPr>
              <a:t>, in der historischen Region </a:t>
            </a:r>
            <a:r>
              <a:rPr lang="de-AT" b="1" i="0" u="none" strike="noStrike" dirty="0">
                <a:solidFill>
                  <a:srgbClr val="000000"/>
                </a:solidFill>
                <a:effectLst/>
              </a:rPr>
              <a:t>Aquitanien</a:t>
            </a:r>
          </a:p>
          <a:p>
            <a:pPr algn="l"/>
            <a:endParaRPr lang="de-AT" b="0" i="0" u="none" strike="noStrike" dirty="0">
              <a:solidFill>
                <a:srgbClr val="000000"/>
              </a:solidFill>
              <a:effectLst/>
            </a:endParaRPr>
          </a:p>
          <a:p>
            <a:pPr algn="l"/>
            <a:r>
              <a:rPr lang="de-AT" b="0" i="0" u="none" strike="noStrike" dirty="0">
                <a:solidFill>
                  <a:srgbClr val="000000"/>
                </a:solidFill>
                <a:effectLst/>
              </a:rPr>
              <a:t>Obwohl Südwestfrankreich häufig mit kräftigen </a:t>
            </a:r>
            <a:r>
              <a:rPr lang="de-AT" b="1" i="0" u="none" strike="noStrike" dirty="0">
                <a:solidFill>
                  <a:srgbClr val="000000"/>
                </a:solidFill>
                <a:effectLst/>
              </a:rPr>
              <a:t>Rotweinen</a:t>
            </a:r>
            <a:r>
              <a:rPr lang="de-AT" b="0" i="0" u="none" strike="noStrike" dirty="0">
                <a:solidFill>
                  <a:srgbClr val="000000"/>
                </a:solidFill>
                <a:effectLst/>
              </a:rPr>
              <a:t> (z. B. </a:t>
            </a:r>
            <a:r>
              <a:rPr lang="de-AT" b="0" i="0" u="none" strike="noStrike" dirty="0" err="1">
                <a:solidFill>
                  <a:srgbClr val="000000"/>
                </a:solidFill>
                <a:effectLst/>
              </a:rPr>
              <a:t>Madiran</a:t>
            </a:r>
            <a:r>
              <a:rPr lang="de-AT" b="0" i="0" u="none" strike="noStrike" dirty="0">
                <a:solidFill>
                  <a:srgbClr val="000000"/>
                </a:solidFill>
                <a:effectLst/>
              </a:rPr>
              <a:t>, </a:t>
            </a:r>
            <a:r>
              <a:rPr lang="de-AT" b="0" i="0" u="none" strike="noStrike" dirty="0" err="1">
                <a:solidFill>
                  <a:srgbClr val="000000"/>
                </a:solidFill>
                <a:effectLst/>
              </a:rPr>
              <a:t>Cahors</a:t>
            </a:r>
            <a:r>
              <a:rPr lang="de-AT" b="0" i="0" u="none" strike="noStrike" dirty="0">
                <a:solidFill>
                  <a:srgbClr val="000000"/>
                </a:solidFill>
                <a:effectLst/>
              </a:rPr>
              <a:t>) assoziiert wird, ist die </a:t>
            </a:r>
            <a:r>
              <a:rPr lang="de-AT" b="1" i="0" u="none" strike="noStrike" dirty="0">
                <a:solidFill>
                  <a:srgbClr val="000000"/>
                </a:solidFill>
                <a:effectLst/>
              </a:rPr>
              <a:t>Gascogne heute eine der wichtigsten Weißweinregionen Frankreichs</a:t>
            </a:r>
            <a:r>
              <a:rPr lang="de-AT" b="0" i="0" u="none" strike="noStrike" dirty="0">
                <a:solidFill>
                  <a:srgbClr val="000000"/>
                </a:solidFill>
                <a:effectLst/>
              </a:rPr>
              <a:t>.</a:t>
            </a:r>
          </a:p>
          <a:p>
            <a:pPr algn="l"/>
            <a:endParaRPr lang="de-AT" b="0" i="0" u="none" strike="noStrike" dirty="0">
              <a:solidFill>
                <a:srgbClr val="000000"/>
              </a:solidFill>
              <a:effectLst/>
            </a:endParaRPr>
          </a:p>
          <a:p>
            <a:pPr algn="l"/>
            <a:r>
              <a:rPr lang="de-AT" b="1" i="0" u="none" strike="noStrike" dirty="0">
                <a:solidFill>
                  <a:srgbClr val="000000"/>
                </a:solidFill>
                <a:effectLst/>
              </a:rPr>
              <a:t>Rebsorten &amp; Stil:</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Vor allem </a:t>
            </a:r>
            <a:r>
              <a:rPr lang="de-AT" b="1" i="0" u="none" strike="noStrike" dirty="0">
                <a:solidFill>
                  <a:srgbClr val="000000"/>
                </a:solidFill>
                <a:effectLst/>
              </a:rPr>
              <a:t>aromatische Weißweine</a:t>
            </a:r>
            <a:r>
              <a:rPr lang="de-AT" b="0" i="0" u="none" strike="noStrike" dirty="0">
                <a:solidFill>
                  <a:srgbClr val="000000"/>
                </a:solidFill>
                <a:effectLst/>
              </a:rPr>
              <a:t> aus </a:t>
            </a:r>
            <a:r>
              <a:rPr lang="de-AT" b="1" i="0" u="none" strike="noStrike" dirty="0" err="1">
                <a:solidFill>
                  <a:srgbClr val="000000"/>
                </a:solidFill>
                <a:effectLst/>
              </a:rPr>
              <a:t>Ugni</a:t>
            </a:r>
            <a:r>
              <a:rPr lang="de-AT" b="1" i="0" u="none" strike="noStrike" dirty="0">
                <a:solidFill>
                  <a:srgbClr val="000000"/>
                </a:solidFill>
                <a:effectLst/>
              </a:rPr>
              <a:t> Blanc, </a:t>
            </a:r>
            <a:r>
              <a:rPr lang="de-AT" b="1" i="0" u="none" strike="noStrike" dirty="0" err="1">
                <a:solidFill>
                  <a:srgbClr val="000000"/>
                </a:solidFill>
                <a:effectLst/>
              </a:rPr>
              <a:t>Colombard</a:t>
            </a:r>
            <a:r>
              <a:rPr lang="de-AT" b="1" i="0" u="none" strike="noStrike" dirty="0">
                <a:solidFill>
                  <a:srgbClr val="000000"/>
                </a:solidFill>
                <a:effectLst/>
              </a:rPr>
              <a:t>, Gros </a:t>
            </a:r>
            <a:r>
              <a:rPr lang="de-AT" b="1" i="0" u="none" strike="noStrike" dirty="0" err="1">
                <a:solidFill>
                  <a:srgbClr val="000000"/>
                </a:solidFill>
                <a:effectLst/>
              </a:rPr>
              <a:t>Manseng</a:t>
            </a:r>
            <a:r>
              <a:rPr lang="de-AT" b="0" i="0" u="none" strike="noStrike" dirty="0">
                <a:solidFill>
                  <a:srgbClr val="000000"/>
                </a:solidFill>
                <a:effectLst/>
              </a:rPr>
              <a:t> und </a:t>
            </a:r>
            <a:r>
              <a:rPr lang="de-AT" b="1" i="0" u="none" strike="noStrike" dirty="0">
                <a:solidFill>
                  <a:srgbClr val="000000"/>
                </a:solidFill>
                <a:effectLst/>
              </a:rPr>
              <a:t>Sauvignon Blanc</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Frisch, leicht, fruchtig – </a:t>
            </a:r>
            <a:r>
              <a:rPr lang="de-AT" b="1" i="0" u="none" strike="noStrike" dirty="0">
                <a:solidFill>
                  <a:srgbClr val="000000"/>
                </a:solidFill>
                <a:effectLst/>
              </a:rPr>
              <a:t>perfekt für die junge Trinkreife</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Auch als Grundlage für die berühmten </a:t>
            </a:r>
            <a:r>
              <a:rPr lang="de-AT" b="1" i="0" u="none" strike="noStrike" dirty="0">
                <a:solidFill>
                  <a:srgbClr val="000000"/>
                </a:solidFill>
                <a:effectLst/>
              </a:rPr>
              <a:t>Armagnac-Destillate</a:t>
            </a:r>
            <a:r>
              <a:rPr lang="de-AT" b="0" i="0" u="none" strike="noStrike" dirty="0">
                <a:solidFill>
                  <a:srgbClr val="000000"/>
                </a:solidFill>
                <a:effectLst/>
              </a:rPr>
              <a:t> genutzt</a:t>
            </a:r>
          </a:p>
          <a:p>
            <a:pPr marL="742950" lvl="1" indent="-285750" algn="l">
              <a:buFont typeface="Arial" panose="020B0604020202020204" pitchFamily="34" charset="0"/>
              <a:buChar char="•"/>
            </a:pPr>
            <a:endParaRPr lang="de-AT" b="0" i="0" u="none" strike="noStrike" dirty="0">
              <a:solidFill>
                <a:srgbClr val="000000"/>
              </a:solidFill>
              <a:effectLst/>
            </a:endParaRPr>
          </a:p>
          <a:p>
            <a:pPr algn="l"/>
            <a:r>
              <a:rPr lang="de-AT" b="1" i="0" u="none" strike="noStrike" dirty="0">
                <a:solidFill>
                  <a:srgbClr val="000000"/>
                </a:solidFill>
                <a:effectLst/>
              </a:rPr>
              <a:t>Produktion &amp; Markt:</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Über 70 % der Produktion entfällt auf </a:t>
            </a:r>
            <a:r>
              <a:rPr lang="de-AT" b="1" i="0" u="none" strike="noStrike" dirty="0">
                <a:solidFill>
                  <a:srgbClr val="000000"/>
                </a:solidFill>
                <a:effectLst/>
              </a:rPr>
              <a:t>Weißwein</a:t>
            </a:r>
            <a:r>
              <a:rPr lang="de-AT" b="0" i="0" u="none" strike="noStrike" dirty="0">
                <a:solidFill>
                  <a:srgbClr val="000000"/>
                </a:solidFill>
                <a:effectLst/>
              </a:rPr>
              <a:t> – ein Gegenpol zur nationalen Vorliebe für Rotwein</a:t>
            </a:r>
          </a:p>
          <a:p>
            <a:pPr marL="742950" lvl="1" indent="-285750" algn="l">
              <a:buFont typeface="Arial" panose="020B0604020202020204" pitchFamily="34" charset="0"/>
              <a:buChar char="•"/>
            </a:pPr>
            <a:r>
              <a:rPr lang="de-AT" b="0" i="0" u="none" strike="noStrike" dirty="0">
                <a:solidFill>
                  <a:srgbClr val="000000"/>
                </a:solidFill>
                <a:effectLst/>
              </a:rPr>
              <a:t>Ein großer Teil der Weine wird als </a:t>
            </a:r>
            <a:r>
              <a:rPr lang="de-AT" b="1" i="0" u="none" strike="noStrike" dirty="0">
                <a:solidFill>
                  <a:srgbClr val="000000"/>
                </a:solidFill>
                <a:effectLst/>
              </a:rPr>
              <a:t>IGP Côtes de Gascogne</a:t>
            </a:r>
            <a:r>
              <a:rPr lang="de-AT" b="0" i="0" u="none" strike="noStrike" dirty="0">
                <a:solidFill>
                  <a:srgbClr val="000000"/>
                </a:solidFill>
                <a:effectLst/>
              </a:rPr>
              <a:t> vermarktet – oft modern, zugänglich und international beliebt</a:t>
            </a:r>
          </a:p>
          <a:p>
            <a:pPr marL="742950" lvl="1" indent="-285750" algn="l">
              <a:buFont typeface="Arial" panose="020B0604020202020204" pitchFamily="34" charset="0"/>
              <a:buChar char="•"/>
            </a:pPr>
            <a:endParaRPr lang="de-AT" b="0" i="0" u="none" strike="noStrike" dirty="0">
              <a:solidFill>
                <a:srgbClr val="000000"/>
              </a:solidFill>
              <a:effectLst/>
            </a:endParaRPr>
          </a:p>
          <a:p>
            <a:pPr algn="l"/>
            <a:r>
              <a:rPr lang="de-AT" b="1" i="0" u="none" strike="noStrike" dirty="0">
                <a:solidFill>
                  <a:srgbClr val="000000"/>
                </a:solidFill>
                <a:effectLst/>
              </a:rPr>
              <a:t>Kultureller Hintergrund:</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Die Region vereint baskische, okzitanische und französische Einflüsse</a:t>
            </a:r>
          </a:p>
          <a:p>
            <a:pPr marL="742950" lvl="1" indent="-285750" algn="l">
              <a:buFont typeface="Arial" panose="020B0604020202020204" pitchFamily="34" charset="0"/>
              <a:buChar char="•"/>
            </a:pPr>
            <a:r>
              <a:rPr lang="de-AT" b="0" i="0" u="none" strike="noStrike" dirty="0">
                <a:solidFill>
                  <a:srgbClr val="000000"/>
                </a:solidFill>
                <a:effectLst/>
              </a:rPr>
              <a:t>Weinbau ist eng verbunden mit </a:t>
            </a:r>
            <a:r>
              <a:rPr lang="de-AT" b="1" i="0" u="none" strike="noStrike" dirty="0">
                <a:solidFill>
                  <a:srgbClr val="000000"/>
                </a:solidFill>
                <a:effectLst/>
              </a:rPr>
              <a:t>lokaler Gastronomie, Entenzucht und Lebensfreude</a:t>
            </a:r>
            <a:endParaRPr lang="de-AT" b="0" i="0" u="none" strike="noStrike" dirty="0">
              <a:solidFill>
                <a:srgbClr val="000000"/>
              </a:solidFill>
              <a:effectLst/>
            </a:endParaRPr>
          </a:p>
        </p:txBody>
      </p:sp>
    </p:spTree>
    <p:extLst>
      <p:ext uri="{BB962C8B-B14F-4D97-AF65-F5344CB8AC3E}">
        <p14:creationId xmlns:p14="http://schemas.microsoft.com/office/powerpoint/2010/main" val="2033090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A0DDB-1DA1-2D94-67DD-FD8381D296E0}"/>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3A47601D-BC86-3DFA-1FCD-29D6F7C0A62A}"/>
              </a:ext>
            </a:extLst>
          </p:cNvPr>
          <p:cNvSpPr txBox="1"/>
          <p:nvPr/>
        </p:nvSpPr>
        <p:spPr>
          <a:xfrm>
            <a:off x="311573" y="392853"/>
            <a:ext cx="10217573" cy="4524315"/>
          </a:xfrm>
          <a:prstGeom prst="rect">
            <a:avLst/>
          </a:prstGeom>
          <a:noFill/>
        </p:spPr>
        <p:txBody>
          <a:bodyPr wrap="square">
            <a:spAutoFit/>
          </a:bodyPr>
          <a:lstStyle/>
          <a:p>
            <a:r>
              <a:rPr lang="de-AT" b="1" dirty="0"/>
              <a:t>Die Gascogne – Weinregion im Wandel</a:t>
            </a:r>
          </a:p>
          <a:p>
            <a:endParaRPr lang="de-AT" b="1" dirty="0"/>
          </a:p>
          <a:p>
            <a:r>
              <a:rPr lang="de-AT" b="1" dirty="0"/>
              <a:t>Tradition &amp; Geschichte</a:t>
            </a:r>
            <a:endParaRPr lang="de-AT" dirty="0"/>
          </a:p>
          <a:p>
            <a:pPr lvl="1"/>
            <a:r>
              <a:rPr lang="de-AT" dirty="0"/>
              <a:t>Bis in die 1960er: Rechte Uferseite der Adour – schwache Weine, meist für die Destillation zu Armagnac.</a:t>
            </a:r>
          </a:p>
          <a:p>
            <a:pPr lvl="1"/>
            <a:endParaRPr lang="de-AT" dirty="0"/>
          </a:p>
          <a:p>
            <a:pPr lvl="1"/>
            <a:r>
              <a:rPr lang="de-AT" dirty="0"/>
              <a:t>Linkes Ufer: Kräftige Rotweine aus </a:t>
            </a:r>
            <a:r>
              <a:rPr lang="de-AT" i="1" dirty="0" err="1"/>
              <a:t>Servadus</a:t>
            </a:r>
            <a:r>
              <a:rPr lang="de-AT" dirty="0"/>
              <a:t> und später </a:t>
            </a:r>
            <a:r>
              <a:rPr lang="de-AT" i="1" dirty="0"/>
              <a:t>Tannat</a:t>
            </a:r>
            <a:r>
              <a:rPr lang="de-AT" dirty="0"/>
              <a:t> (auch „</a:t>
            </a:r>
            <a:r>
              <a:rPr lang="de-AT" dirty="0" err="1"/>
              <a:t>Moustou</a:t>
            </a:r>
            <a:r>
              <a:rPr lang="de-AT" dirty="0"/>
              <a:t>“ genannt).</a:t>
            </a:r>
          </a:p>
          <a:p>
            <a:pPr lvl="1"/>
            <a:r>
              <a:rPr lang="de-AT" dirty="0"/>
              <a:t>Weißweine spielten bis zum Zweiten Weltkrieg kaum eine Rolle.</a:t>
            </a:r>
          </a:p>
          <a:p>
            <a:endParaRPr lang="de-AT" b="1" dirty="0"/>
          </a:p>
          <a:p>
            <a:r>
              <a:rPr lang="de-AT" b="1" dirty="0"/>
              <a:t>Modernisierung &amp; Wandel</a:t>
            </a:r>
            <a:endParaRPr lang="de-AT" dirty="0"/>
          </a:p>
          <a:p>
            <a:pPr lvl="1"/>
            <a:r>
              <a:rPr lang="de-AT" dirty="0"/>
              <a:t>Einführung internationaler Rebsorten wie </a:t>
            </a:r>
            <a:r>
              <a:rPr lang="de-AT" i="1" dirty="0"/>
              <a:t>Cabernet</a:t>
            </a:r>
            <a:r>
              <a:rPr lang="de-AT" dirty="0"/>
              <a:t>, um Tannat geschmacklich zu harmonisieren.</a:t>
            </a:r>
          </a:p>
          <a:p>
            <a:pPr lvl="1"/>
            <a:r>
              <a:rPr lang="de-AT" dirty="0"/>
              <a:t>Umfassende Umstrukturierung der Weinberge – vor allem in ehemaligen Armagnac-Gebieten.</a:t>
            </a:r>
          </a:p>
          <a:p>
            <a:endParaRPr lang="de-AT" b="1" dirty="0"/>
          </a:p>
          <a:p>
            <a:r>
              <a:rPr lang="de-AT" b="1" dirty="0"/>
              <a:t>Heute</a:t>
            </a:r>
            <a:endParaRPr lang="de-AT" dirty="0"/>
          </a:p>
          <a:p>
            <a:pPr lvl="1"/>
            <a:r>
              <a:rPr lang="de-AT" dirty="0"/>
              <a:t>Große stilistische Vielfalt: </a:t>
            </a:r>
            <a:r>
              <a:rPr lang="de-AT" b="1" dirty="0"/>
              <a:t>Rot-, Weiß- und Roséweine</a:t>
            </a:r>
            <a:r>
              <a:rPr lang="de-AT" dirty="0"/>
              <a:t> mit </a:t>
            </a:r>
            <a:r>
              <a:rPr lang="de-AT" b="1" dirty="0"/>
              <a:t>regionalem Charakter</a:t>
            </a:r>
            <a:r>
              <a:rPr lang="de-AT" dirty="0"/>
              <a:t>.</a:t>
            </a:r>
          </a:p>
          <a:p>
            <a:pPr lvl="1"/>
            <a:r>
              <a:rPr lang="de-AT" dirty="0"/>
              <a:t>Besonders erfolgreich: </a:t>
            </a:r>
            <a:r>
              <a:rPr lang="de-AT" b="1" dirty="0"/>
              <a:t>Trockene Weißweine</a:t>
            </a:r>
            <a:r>
              <a:rPr lang="de-AT" dirty="0"/>
              <a:t> aus der „neuen“ Gascogne.</a:t>
            </a:r>
          </a:p>
        </p:txBody>
      </p:sp>
    </p:spTree>
    <p:extLst>
      <p:ext uri="{BB962C8B-B14F-4D97-AF65-F5344CB8AC3E}">
        <p14:creationId xmlns:p14="http://schemas.microsoft.com/office/powerpoint/2010/main" val="37165154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E6E27C-2A9A-6607-FAFB-38821C1DFCA0}"/>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Grafik 5" descr="Ein Bild, das Text, Glasflasche, Weinflasche, Wein enthält.&#10;&#10;KI-generierte Inhalte können fehlerhaft sein.">
            <a:extLst>
              <a:ext uri="{FF2B5EF4-FFF2-40B4-BE49-F238E27FC236}">
                <a16:creationId xmlns:a16="http://schemas.microsoft.com/office/drawing/2014/main" id="{FBBAA27A-25EC-7742-6F8D-729EA0783FDE}"/>
              </a:ext>
            </a:extLst>
          </p:cNvPr>
          <p:cNvPicPr>
            <a:picLocks noChangeAspect="1"/>
          </p:cNvPicPr>
          <p:nvPr/>
        </p:nvPicPr>
        <p:blipFill>
          <a:blip r:embed="rId3"/>
          <a:srcRect r="2" b="14494"/>
          <a:stretch>
            <a:fillRect/>
          </a:stretch>
        </p:blipFill>
        <p:spPr>
          <a:xfrm>
            <a:off x="1" y="10"/>
            <a:ext cx="6099048" cy="3428990"/>
          </a:xfrm>
          <a:prstGeom prst="rect">
            <a:avLst/>
          </a:prstGeom>
        </p:spPr>
      </p:pic>
      <p:pic>
        <p:nvPicPr>
          <p:cNvPr id="16" name="Grafik 15" descr="Ein Bild, das draußen, Gras, Baum, Himmel enthält.&#10;&#10;KI-generierte Inhalte können fehlerhaft sein.">
            <a:extLst>
              <a:ext uri="{FF2B5EF4-FFF2-40B4-BE49-F238E27FC236}">
                <a16:creationId xmlns:a16="http://schemas.microsoft.com/office/drawing/2014/main" id="{9AC4BDDF-5FF7-F514-7B41-F0DD25C4C5CB}"/>
              </a:ext>
            </a:extLst>
          </p:cNvPr>
          <p:cNvPicPr>
            <a:picLocks noChangeAspect="1"/>
          </p:cNvPicPr>
          <p:nvPr/>
        </p:nvPicPr>
        <p:blipFill>
          <a:blip r:embed="rId4"/>
          <a:srcRect r="2" b="6299"/>
          <a:stretch>
            <a:fillRect/>
          </a:stretch>
        </p:blipFill>
        <p:spPr>
          <a:xfrm>
            <a:off x="6092952" y="10"/>
            <a:ext cx="6099048" cy="3428990"/>
          </a:xfrm>
          <a:prstGeom prst="rect">
            <a:avLst/>
          </a:prstGeom>
        </p:spPr>
      </p:pic>
      <p:pic>
        <p:nvPicPr>
          <p:cNvPr id="14" name="Grafik 13" descr="Ein Bild, das Person, Kleidung, draußen, Himmel enthält.&#10;&#10;KI-generierte Inhalte können fehlerhaft sein.">
            <a:extLst>
              <a:ext uri="{FF2B5EF4-FFF2-40B4-BE49-F238E27FC236}">
                <a16:creationId xmlns:a16="http://schemas.microsoft.com/office/drawing/2014/main" id="{52986D89-02AC-C3EC-2ED1-808016E4F49A}"/>
              </a:ext>
            </a:extLst>
          </p:cNvPr>
          <p:cNvPicPr>
            <a:picLocks noChangeAspect="1"/>
          </p:cNvPicPr>
          <p:nvPr/>
        </p:nvPicPr>
        <p:blipFill>
          <a:blip r:embed="rId5"/>
          <a:srcRect r="2" b="6299"/>
          <a:stretch>
            <a:fillRect/>
          </a:stretch>
        </p:blipFill>
        <p:spPr>
          <a:xfrm>
            <a:off x="1" y="3429000"/>
            <a:ext cx="6099048" cy="3429000"/>
          </a:xfrm>
          <a:prstGeom prst="rect">
            <a:avLst/>
          </a:prstGeom>
        </p:spPr>
      </p:pic>
      <p:pic>
        <p:nvPicPr>
          <p:cNvPr id="12" name="Grafik 11" descr="Ein Bild, das Essen, Platte, Teller, Im Haus enthält.&#10;&#10;KI-generierte Inhalte können fehlerhaft sein.">
            <a:extLst>
              <a:ext uri="{FF2B5EF4-FFF2-40B4-BE49-F238E27FC236}">
                <a16:creationId xmlns:a16="http://schemas.microsoft.com/office/drawing/2014/main" id="{AC047AA1-F6E2-8A1D-E85C-DC93FE2B72F9}"/>
              </a:ext>
            </a:extLst>
          </p:cNvPr>
          <p:cNvPicPr>
            <a:picLocks noChangeAspect="1"/>
          </p:cNvPicPr>
          <p:nvPr/>
        </p:nvPicPr>
        <p:blipFill>
          <a:blip r:embed="rId6"/>
          <a:srcRect t="15772" r="2" b="2"/>
          <a:stretch>
            <a:fillRect/>
          </a:stretch>
        </p:blipFill>
        <p:spPr>
          <a:xfrm>
            <a:off x="6092952" y="3429000"/>
            <a:ext cx="6099048" cy="3429000"/>
          </a:xfrm>
          <a:prstGeom prst="rect">
            <a:avLst/>
          </a:prstGeom>
        </p:spPr>
      </p:pic>
    </p:spTree>
    <p:extLst>
      <p:ext uri="{BB962C8B-B14F-4D97-AF65-F5344CB8AC3E}">
        <p14:creationId xmlns:p14="http://schemas.microsoft.com/office/powerpoint/2010/main" val="3696035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B7102-BA07-9FD8-D50A-068EFA33AB46}"/>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2AAD01A9-29E4-0873-9B4B-9767EA7C3E21}"/>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1</a:t>
            </a:r>
          </a:p>
        </p:txBody>
      </p:sp>
      <p:pic>
        <p:nvPicPr>
          <p:cNvPr id="4" name="Grafik 3" descr="Ein Bild, das Flasche enthält.&#10;&#10;KI-generierte Inhalte können fehlerhaft sein.">
            <a:extLst>
              <a:ext uri="{FF2B5EF4-FFF2-40B4-BE49-F238E27FC236}">
                <a16:creationId xmlns:a16="http://schemas.microsoft.com/office/drawing/2014/main" id="{062419CB-C4BB-397B-10E3-B4A971E2969E}"/>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11394312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AE1CC-84B1-11D0-C1D2-6F942446ACB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D518278-9B54-D532-D4EE-640F9E40EC7A}"/>
              </a:ext>
            </a:extLst>
          </p:cNvPr>
          <p:cNvSpPr txBox="1"/>
          <p:nvPr/>
        </p:nvSpPr>
        <p:spPr>
          <a:xfrm>
            <a:off x="873010" y="5047649"/>
            <a:ext cx="9605337" cy="1477328"/>
          </a:xfrm>
          <a:prstGeom prst="rect">
            <a:avLst/>
          </a:prstGeom>
          <a:noFill/>
        </p:spPr>
        <p:txBody>
          <a:bodyPr wrap="square" rtlCol="0">
            <a:spAutoFit/>
          </a:bodyPr>
          <a:lstStyle/>
          <a:p>
            <a:endParaRPr lang="de-AT" dirty="0"/>
          </a:p>
          <a:p>
            <a:r>
              <a:rPr lang="de-AT" dirty="0"/>
              <a:t>Dieser </a:t>
            </a:r>
            <a:r>
              <a:rPr lang="de-AT" b="1" dirty="0" err="1"/>
              <a:t>weißwein</a:t>
            </a:r>
            <a:r>
              <a:rPr lang="de-AT" b="1" dirty="0"/>
              <a:t> mit grünlichen Reflexen</a:t>
            </a:r>
            <a:r>
              <a:rPr lang="de-AT" dirty="0"/>
              <a:t> vereint </a:t>
            </a:r>
            <a:r>
              <a:rPr lang="de-AT" b="1" dirty="0"/>
              <a:t>fruchtige Aromen</a:t>
            </a:r>
            <a:r>
              <a:rPr lang="de-AT" dirty="0"/>
              <a:t> von </a:t>
            </a:r>
            <a:r>
              <a:rPr lang="de-AT" b="1" dirty="0"/>
              <a:t>Pfirsich und Aprikose</a:t>
            </a:r>
            <a:r>
              <a:rPr lang="de-AT" dirty="0"/>
              <a:t> mit </a:t>
            </a:r>
            <a:r>
              <a:rPr lang="de-AT" b="1" dirty="0"/>
              <a:t>blumigen Noten </a:t>
            </a:r>
            <a:r>
              <a:rPr lang="de-AT" dirty="0"/>
              <a:t>von </a:t>
            </a:r>
            <a:r>
              <a:rPr lang="de-AT" b="1" dirty="0"/>
              <a:t>Holunderblüten</a:t>
            </a:r>
            <a:r>
              <a:rPr lang="de-AT" dirty="0"/>
              <a:t> und einem </a:t>
            </a:r>
            <a:r>
              <a:rPr lang="de-AT" b="1" dirty="0"/>
              <a:t>Hauch Vanille</a:t>
            </a:r>
            <a:r>
              <a:rPr lang="de-AT" dirty="0"/>
              <a:t>.</a:t>
            </a:r>
          </a:p>
          <a:p>
            <a:r>
              <a:rPr lang="de-AT" dirty="0"/>
              <a:t>Am Gaumen ist er </a:t>
            </a:r>
            <a:r>
              <a:rPr lang="de-AT" b="1" dirty="0"/>
              <a:t>geschmackvoll</a:t>
            </a:r>
            <a:r>
              <a:rPr lang="de-AT" dirty="0"/>
              <a:t> und endet in einem </a:t>
            </a:r>
            <a:r>
              <a:rPr lang="de-AT" b="1" dirty="0"/>
              <a:t>finalen Eindruck von Honig- und Muskatnoten</a:t>
            </a:r>
            <a:r>
              <a:rPr lang="de-AT" dirty="0"/>
              <a:t>.</a:t>
            </a:r>
          </a:p>
        </p:txBody>
      </p:sp>
      <p:pic>
        <p:nvPicPr>
          <p:cNvPr id="7" name="Grafik 6" descr="Ein Bild, das Getränk, Essen, Alkohol, Glasflasche enthält.&#10;&#10;KI-generierte Inhalte können fehlerhaft sein.">
            <a:extLst>
              <a:ext uri="{FF2B5EF4-FFF2-40B4-BE49-F238E27FC236}">
                <a16:creationId xmlns:a16="http://schemas.microsoft.com/office/drawing/2014/main" id="{44B0A8E0-A60E-EB15-FC4D-58B408AF3043}"/>
              </a:ext>
            </a:extLst>
          </p:cNvPr>
          <p:cNvPicPr>
            <a:picLocks noChangeAspect="1"/>
          </p:cNvPicPr>
          <p:nvPr/>
        </p:nvPicPr>
        <p:blipFill>
          <a:blip r:embed="rId3"/>
          <a:stretch>
            <a:fillRect/>
          </a:stretch>
        </p:blipFill>
        <p:spPr>
          <a:xfrm>
            <a:off x="0" y="120692"/>
            <a:ext cx="4340888" cy="4340888"/>
          </a:xfrm>
          <a:prstGeom prst="rect">
            <a:avLst/>
          </a:prstGeom>
        </p:spPr>
      </p:pic>
      <p:sp>
        <p:nvSpPr>
          <p:cNvPr id="8" name="Textfeld 7">
            <a:extLst>
              <a:ext uri="{FF2B5EF4-FFF2-40B4-BE49-F238E27FC236}">
                <a16:creationId xmlns:a16="http://schemas.microsoft.com/office/drawing/2014/main" id="{4C68B8BA-0A08-7FA5-AAC8-3A20C203D827}"/>
              </a:ext>
            </a:extLst>
          </p:cNvPr>
          <p:cNvSpPr txBox="1"/>
          <p:nvPr/>
        </p:nvSpPr>
        <p:spPr>
          <a:xfrm>
            <a:off x="3646584" y="1314058"/>
            <a:ext cx="5454891" cy="3416320"/>
          </a:xfrm>
          <a:prstGeom prst="rect">
            <a:avLst/>
          </a:prstGeom>
          <a:noFill/>
        </p:spPr>
        <p:txBody>
          <a:bodyPr wrap="none" rtlCol="0">
            <a:spAutoFit/>
          </a:bodyPr>
          <a:lstStyle/>
          <a:p>
            <a:pPr fontAlgn="base"/>
            <a:r>
              <a:rPr lang="de-AT" b="1" dirty="0"/>
              <a:t>Jahrgang: 2022</a:t>
            </a:r>
            <a:endParaRPr lang="de-AT" dirty="0"/>
          </a:p>
          <a:p>
            <a:pPr fontAlgn="base"/>
            <a:endParaRPr lang="de-AT" b="1" dirty="0"/>
          </a:p>
          <a:p>
            <a:pPr fontAlgn="base"/>
            <a:r>
              <a:rPr lang="de-AT" b="1" dirty="0"/>
              <a:t>Appellation: Côtes de Gascogne</a:t>
            </a:r>
          </a:p>
          <a:p>
            <a:pPr fontAlgn="base"/>
            <a:endParaRPr lang="de-AT" dirty="0"/>
          </a:p>
          <a:p>
            <a:pPr fontAlgn="base"/>
            <a:r>
              <a:rPr lang="de-AT" b="1" dirty="0"/>
              <a:t>Rebsorten: Chardonnay, Sauvignon, Petit </a:t>
            </a:r>
            <a:r>
              <a:rPr lang="de-AT" b="1" dirty="0" err="1"/>
              <a:t>Manseng</a:t>
            </a:r>
            <a:endParaRPr lang="de-AT" dirty="0"/>
          </a:p>
          <a:p>
            <a:pPr fontAlgn="base"/>
            <a:endParaRPr lang="de-AT" b="1" dirty="0"/>
          </a:p>
          <a:p>
            <a:pPr fontAlgn="base"/>
            <a:r>
              <a:rPr lang="de-AT" b="1" dirty="0"/>
              <a:t>Alkoholgehalt: 12.5%</a:t>
            </a:r>
          </a:p>
          <a:p>
            <a:pPr fontAlgn="base"/>
            <a:endParaRPr lang="de-AT" b="1" dirty="0"/>
          </a:p>
          <a:p>
            <a:pPr fontAlgn="base"/>
            <a:r>
              <a:rPr lang="de-AT" b="1" dirty="0"/>
              <a:t>Lagerfähig bis: 2027</a:t>
            </a:r>
            <a:endParaRPr lang="de-AT" dirty="0"/>
          </a:p>
          <a:p>
            <a:endParaRPr lang="de-DE" dirty="0"/>
          </a:p>
          <a:p>
            <a:pPr fontAlgn="base"/>
            <a:r>
              <a:rPr lang="de-AT" b="1" dirty="0"/>
              <a:t>Ausbau</a:t>
            </a:r>
            <a:r>
              <a:rPr lang="de-AT" dirty="0"/>
              <a:t>: </a:t>
            </a:r>
            <a:r>
              <a:rPr lang="de-AT" b="1" dirty="0"/>
              <a:t>Neues Barrique</a:t>
            </a:r>
            <a:endParaRPr lang="de-DE" b="1" dirty="0"/>
          </a:p>
          <a:p>
            <a:endParaRPr lang="de-DE" dirty="0"/>
          </a:p>
        </p:txBody>
      </p:sp>
      <p:sp>
        <p:nvSpPr>
          <p:cNvPr id="11" name="Textfeld 10">
            <a:extLst>
              <a:ext uri="{FF2B5EF4-FFF2-40B4-BE49-F238E27FC236}">
                <a16:creationId xmlns:a16="http://schemas.microsoft.com/office/drawing/2014/main" id="{C505F7FB-EE17-4BF2-A628-03C08D5E0B89}"/>
              </a:ext>
            </a:extLst>
          </p:cNvPr>
          <p:cNvSpPr txBox="1"/>
          <p:nvPr/>
        </p:nvSpPr>
        <p:spPr>
          <a:xfrm>
            <a:off x="3646584" y="473567"/>
            <a:ext cx="8545416" cy="523220"/>
          </a:xfrm>
          <a:prstGeom prst="rect">
            <a:avLst/>
          </a:prstGeom>
          <a:noFill/>
        </p:spPr>
        <p:txBody>
          <a:bodyPr wrap="none" rtlCol="0">
            <a:spAutoFit/>
          </a:bodyPr>
          <a:lstStyle/>
          <a:p>
            <a:pPr fontAlgn="base"/>
            <a:r>
              <a:rPr lang="de-AT" sz="2800" b="1" dirty="0"/>
              <a:t>Cuvée </a:t>
            </a:r>
            <a:r>
              <a:rPr lang="de-AT" sz="2800" b="1" dirty="0" err="1"/>
              <a:t>Réserve</a:t>
            </a:r>
            <a:r>
              <a:rPr lang="de-AT" sz="2800" b="1" dirty="0"/>
              <a:t> Blanc Sec 2022 - Domaine </a:t>
            </a:r>
            <a:r>
              <a:rPr lang="de-AT" sz="2800" b="1" dirty="0" err="1"/>
              <a:t>Pellehaut</a:t>
            </a:r>
            <a:endParaRPr lang="de-AT" sz="2800" b="1" dirty="0"/>
          </a:p>
        </p:txBody>
      </p:sp>
    </p:spTree>
    <p:extLst>
      <p:ext uri="{BB962C8B-B14F-4D97-AF65-F5344CB8AC3E}">
        <p14:creationId xmlns:p14="http://schemas.microsoft.com/office/powerpoint/2010/main" val="891774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20FFECF-2AA6-5EA8-943F-B5FAFEC68467}"/>
              </a:ext>
            </a:extLst>
          </p:cNvPr>
          <p:cNvSpPr txBox="1"/>
          <p:nvPr/>
        </p:nvSpPr>
        <p:spPr>
          <a:xfrm>
            <a:off x="378605" y="496282"/>
            <a:ext cx="10671020" cy="4524315"/>
          </a:xfrm>
          <a:prstGeom prst="rect">
            <a:avLst/>
          </a:prstGeom>
          <a:noFill/>
        </p:spPr>
        <p:txBody>
          <a:bodyPr wrap="square" rtlCol="0">
            <a:spAutoFit/>
          </a:bodyPr>
          <a:lstStyle/>
          <a:p>
            <a:r>
              <a:rPr lang="de-AT" b="1" dirty="0"/>
              <a:t>Château de </a:t>
            </a:r>
            <a:r>
              <a:rPr lang="de-AT" b="1" dirty="0" err="1"/>
              <a:t>Pellehaut</a:t>
            </a:r>
            <a:r>
              <a:rPr lang="de-AT" b="1" dirty="0"/>
              <a:t> – Terroir, Geschichte &amp; Familie</a:t>
            </a:r>
          </a:p>
          <a:p>
            <a:endParaRPr lang="de-AT" b="1" dirty="0"/>
          </a:p>
          <a:p>
            <a:r>
              <a:rPr lang="de-AT" b="1" dirty="0"/>
              <a:t>Vier Jahrhunderte Familientradition</a:t>
            </a:r>
            <a:r>
              <a:rPr lang="de-AT" dirty="0"/>
              <a:t>: Die Familie </a:t>
            </a:r>
            <a:r>
              <a:rPr lang="de-AT" b="1" dirty="0" err="1"/>
              <a:t>Béraut</a:t>
            </a:r>
            <a:r>
              <a:rPr lang="de-AT" dirty="0"/>
              <a:t> lebt und arbeitet seit dem 17. Jahrhundert in </a:t>
            </a:r>
            <a:r>
              <a:rPr lang="de-AT" b="1" dirty="0"/>
              <a:t>Montréal-du-Gers</a:t>
            </a:r>
            <a:r>
              <a:rPr lang="de-AT" dirty="0"/>
              <a:t>.</a:t>
            </a:r>
          </a:p>
          <a:p>
            <a:endParaRPr lang="de-AT" b="1" dirty="0"/>
          </a:p>
          <a:p>
            <a:r>
              <a:rPr lang="de-AT" b="1" dirty="0"/>
              <a:t>Neuer Weg ab den 1950ern</a:t>
            </a:r>
            <a:r>
              <a:rPr lang="de-AT" dirty="0"/>
              <a:t>: </a:t>
            </a:r>
            <a:r>
              <a:rPr lang="de-AT" b="1" dirty="0"/>
              <a:t>Gaston </a:t>
            </a:r>
            <a:r>
              <a:rPr lang="de-AT" b="1" dirty="0" err="1"/>
              <a:t>Béraut</a:t>
            </a:r>
            <a:r>
              <a:rPr lang="de-AT" dirty="0"/>
              <a:t>, übernimmt das Gut selbst – statt es einem Pächter zu überlassen.</a:t>
            </a:r>
          </a:p>
          <a:p>
            <a:endParaRPr lang="de-AT" b="1" dirty="0"/>
          </a:p>
          <a:p>
            <a:r>
              <a:rPr lang="de-AT" b="1" dirty="0"/>
              <a:t>Wachstum in den 1970ern</a:t>
            </a:r>
            <a:r>
              <a:rPr lang="de-AT" dirty="0"/>
              <a:t>: Flächenerweiterung von 150 ha auf </a:t>
            </a:r>
            <a:r>
              <a:rPr lang="de-AT" b="1" dirty="0"/>
              <a:t>300 ha</a:t>
            </a:r>
            <a:r>
              <a:rPr lang="de-AT" dirty="0"/>
              <a:t> – inklusive höher gelegener Weinlagen. (10ha Wein)</a:t>
            </a:r>
          </a:p>
          <a:p>
            <a:endParaRPr lang="de-AT" b="1" dirty="0"/>
          </a:p>
          <a:p>
            <a:r>
              <a:rPr lang="de-AT" b="1" dirty="0"/>
              <a:t>Eigenständige Armagnac-Produktion</a:t>
            </a:r>
            <a:r>
              <a:rPr lang="de-AT" dirty="0"/>
              <a:t>: Beginn der hauseigenen Destillation.</a:t>
            </a:r>
          </a:p>
          <a:p>
            <a:endParaRPr lang="de-AT" b="1" dirty="0"/>
          </a:p>
          <a:p>
            <a:r>
              <a:rPr lang="de-AT" b="1" dirty="0"/>
              <a:t>Einstieg in Qualitätswein</a:t>
            </a:r>
            <a:r>
              <a:rPr lang="de-AT" dirty="0"/>
              <a:t>: Ab den 1980er-Jahren erste Erfolge mit </a:t>
            </a:r>
            <a:r>
              <a:rPr lang="de-AT" b="1" dirty="0"/>
              <a:t>Côtes de Gascogne</a:t>
            </a:r>
            <a:r>
              <a:rPr lang="de-AT" dirty="0"/>
              <a:t>-Weinen.</a:t>
            </a:r>
          </a:p>
          <a:p>
            <a:endParaRPr lang="de-AT" b="1" dirty="0"/>
          </a:p>
          <a:p>
            <a:r>
              <a:rPr lang="de-AT" b="1" dirty="0"/>
              <a:t>Zukunft in Familienhand</a:t>
            </a:r>
            <a:r>
              <a:rPr lang="de-AT" dirty="0"/>
              <a:t>: Heute führen </a:t>
            </a:r>
            <a:r>
              <a:rPr lang="de-AT" b="1" dirty="0"/>
              <a:t>Martin und Mathieu </a:t>
            </a:r>
            <a:r>
              <a:rPr lang="de-AT" b="1" dirty="0" err="1"/>
              <a:t>Béraut</a:t>
            </a:r>
            <a:r>
              <a:rPr lang="de-AT" dirty="0"/>
              <a:t> das Weingut</a:t>
            </a:r>
            <a:endParaRPr lang="de-DE" dirty="0"/>
          </a:p>
        </p:txBody>
      </p:sp>
    </p:spTree>
    <p:extLst>
      <p:ext uri="{BB962C8B-B14F-4D97-AF65-F5344CB8AC3E}">
        <p14:creationId xmlns:p14="http://schemas.microsoft.com/office/powerpoint/2010/main" val="26314143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47DE4F-CCB3-3B77-E7B6-5D9FE7DFE16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Person, Menschliches Gesicht, Shirt, Lächeln enthält.&#10;&#10;KI-generierte Inhalte können fehlerhaft sein.">
            <a:extLst>
              <a:ext uri="{FF2B5EF4-FFF2-40B4-BE49-F238E27FC236}">
                <a16:creationId xmlns:a16="http://schemas.microsoft.com/office/drawing/2014/main" id="{EE72CF9A-8082-5CE0-19E3-051570326B86}"/>
              </a:ext>
            </a:extLst>
          </p:cNvPr>
          <p:cNvPicPr>
            <a:picLocks noChangeAspect="1"/>
          </p:cNvPicPr>
          <p:nvPr/>
        </p:nvPicPr>
        <p:blipFill>
          <a:blip r:embed="rId3"/>
          <a:srcRect b="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3963521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BD655-A99D-87DF-65FD-1CF96E249A38}"/>
            </a:ext>
          </a:extLst>
        </p:cNvPr>
        <p:cNvGrpSpPr/>
        <p:nvPr/>
      </p:nvGrpSpPr>
      <p:grpSpPr>
        <a:xfrm>
          <a:off x="0" y="0"/>
          <a:ext cx="0" cy="0"/>
          <a:chOff x="0" y="0"/>
          <a:chExt cx="0" cy="0"/>
        </a:xfrm>
      </p:grpSpPr>
      <p:sp>
        <p:nvSpPr>
          <p:cNvPr id="5" name="Textfeld 4">
            <a:extLst>
              <a:ext uri="{FF2B5EF4-FFF2-40B4-BE49-F238E27FC236}">
                <a16:creationId xmlns:a16="http://schemas.microsoft.com/office/drawing/2014/main" id="{26EC123E-2A2B-59BB-596A-2CEDEA396AEF}"/>
              </a:ext>
            </a:extLst>
          </p:cNvPr>
          <p:cNvSpPr txBox="1"/>
          <p:nvPr/>
        </p:nvSpPr>
        <p:spPr>
          <a:xfrm>
            <a:off x="760490" y="735918"/>
            <a:ext cx="10671020" cy="5632311"/>
          </a:xfrm>
          <a:prstGeom prst="rect">
            <a:avLst/>
          </a:prstGeom>
          <a:noFill/>
        </p:spPr>
        <p:txBody>
          <a:bodyPr wrap="square" rtlCol="0">
            <a:spAutoFit/>
          </a:bodyPr>
          <a:lstStyle/>
          <a:p>
            <a:r>
              <a:rPr lang="de-AT" b="1" dirty="0"/>
              <a:t>Der Weinberg von Château de </a:t>
            </a:r>
            <a:r>
              <a:rPr lang="de-AT" b="1" dirty="0" err="1"/>
              <a:t>Pellehaut</a:t>
            </a:r>
            <a:endParaRPr lang="de-AT" b="1" dirty="0"/>
          </a:p>
          <a:p>
            <a:endParaRPr lang="de-AT" b="1" dirty="0"/>
          </a:p>
          <a:p>
            <a:r>
              <a:rPr lang="de-AT" b="1" dirty="0"/>
              <a:t>Lage &amp; Klima</a:t>
            </a:r>
            <a:endParaRPr lang="de-AT" dirty="0"/>
          </a:p>
          <a:p>
            <a:pPr lvl="1"/>
            <a:r>
              <a:rPr lang="de-AT" dirty="0"/>
              <a:t>Auf über </a:t>
            </a:r>
            <a:r>
              <a:rPr lang="de-AT" b="1" dirty="0"/>
              <a:t>180 m Höhe</a:t>
            </a:r>
            <a:r>
              <a:rPr lang="de-AT" dirty="0"/>
              <a:t>, mit idealem Terroir und </a:t>
            </a:r>
            <a:r>
              <a:rPr lang="de-AT" b="1" dirty="0"/>
              <a:t>maximaler Sonneneinstrahlung</a:t>
            </a:r>
            <a:r>
              <a:rPr lang="de-AT" dirty="0"/>
              <a:t>.</a:t>
            </a:r>
          </a:p>
          <a:p>
            <a:pPr lvl="1"/>
            <a:r>
              <a:rPr lang="de-AT" dirty="0"/>
              <a:t>Durch die </a:t>
            </a:r>
            <a:r>
              <a:rPr lang="de-AT" b="1" dirty="0"/>
              <a:t>Pyrenäen geschützt</a:t>
            </a:r>
            <a:r>
              <a:rPr lang="de-AT" dirty="0"/>
              <a:t>, geringe Sommerniederschläge im Gers.</a:t>
            </a:r>
          </a:p>
          <a:p>
            <a:pPr lvl="1"/>
            <a:r>
              <a:rPr lang="de-AT" dirty="0"/>
              <a:t>Der Name „</a:t>
            </a:r>
            <a:r>
              <a:rPr lang="de-AT" dirty="0" err="1"/>
              <a:t>Pellehaut</a:t>
            </a:r>
            <a:r>
              <a:rPr lang="de-AT" dirty="0"/>
              <a:t>“ stammt von einem antiken Bauwerk („</a:t>
            </a:r>
            <a:r>
              <a:rPr lang="de-AT" dirty="0" err="1"/>
              <a:t>pila</a:t>
            </a:r>
            <a:r>
              <a:rPr lang="de-AT" dirty="0"/>
              <a:t>“) – Weinbau reicht bis in die Römerzeit zurück.</a:t>
            </a:r>
          </a:p>
          <a:p>
            <a:endParaRPr lang="de-AT" b="1" dirty="0"/>
          </a:p>
          <a:p>
            <a:r>
              <a:rPr lang="de-AT" b="1" dirty="0"/>
              <a:t>Traditionelle Landwirtschaft</a:t>
            </a:r>
            <a:endParaRPr lang="de-AT" dirty="0"/>
          </a:p>
          <a:p>
            <a:pPr lvl="1"/>
            <a:r>
              <a:rPr lang="de-AT" b="1" dirty="0"/>
              <a:t>Martin &amp; Mathieu </a:t>
            </a:r>
            <a:r>
              <a:rPr lang="de-AT" b="1" dirty="0" err="1"/>
              <a:t>Béraut</a:t>
            </a:r>
            <a:r>
              <a:rPr lang="de-AT" dirty="0"/>
              <a:t> führen einen </a:t>
            </a:r>
            <a:r>
              <a:rPr lang="de-AT" b="1" dirty="0" err="1"/>
              <a:t>gasconischen</a:t>
            </a:r>
            <a:r>
              <a:rPr lang="de-AT" b="1" dirty="0"/>
              <a:t> Mischbetrieb</a:t>
            </a:r>
            <a:r>
              <a:rPr lang="de-AT" dirty="0"/>
              <a:t>: Weinbau, Rinderzucht (</a:t>
            </a:r>
            <a:r>
              <a:rPr lang="de-AT" i="1" dirty="0"/>
              <a:t>Blonde </a:t>
            </a:r>
            <a:r>
              <a:rPr lang="de-AT" i="1" dirty="0" err="1"/>
              <a:t>d’Aquitaine</a:t>
            </a:r>
            <a:r>
              <a:rPr lang="de-AT" dirty="0"/>
              <a:t>) und Getreide.</a:t>
            </a:r>
          </a:p>
          <a:p>
            <a:endParaRPr lang="de-AT" b="1" dirty="0"/>
          </a:p>
          <a:p>
            <a:r>
              <a:rPr lang="de-AT" b="1" dirty="0"/>
              <a:t>Nachhaltigkeit &amp; Innovation</a:t>
            </a:r>
            <a:endParaRPr lang="de-AT" dirty="0"/>
          </a:p>
          <a:p>
            <a:pPr lvl="1"/>
            <a:r>
              <a:rPr lang="de-AT" dirty="0"/>
              <a:t>Kombination aus </a:t>
            </a:r>
            <a:r>
              <a:rPr lang="de-AT" b="1" dirty="0"/>
              <a:t>bewährten Methoden</a:t>
            </a:r>
            <a:r>
              <a:rPr lang="de-AT" dirty="0"/>
              <a:t>, </a:t>
            </a:r>
            <a:r>
              <a:rPr lang="de-AT" b="1" dirty="0"/>
              <a:t>wissenschaftlicher Präzision</a:t>
            </a:r>
            <a:r>
              <a:rPr lang="de-AT" dirty="0"/>
              <a:t> und </a:t>
            </a:r>
            <a:r>
              <a:rPr lang="de-AT" b="1" dirty="0"/>
              <a:t>Qualitätsstreben</a:t>
            </a:r>
            <a:r>
              <a:rPr lang="de-AT" dirty="0"/>
              <a:t>.</a:t>
            </a:r>
          </a:p>
          <a:p>
            <a:pPr lvl="1"/>
            <a:r>
              <a:rPr lang="de-AT" dirty="0"/>
              <a:t>Pflege des natürlichen Gleichgewichts im gesamten Betrieb.</a:t>
            </a:r>
          </a:p>
          <a:p>
            <a:endParaRPr lang="de-AT" b="1" dirty="0"/>
          </a:p>
          <a:p>
            <a:r>
              <a:rPr lang="de-AT" b="1" dirty="0"/>
              <a:t>Vielfalt der Böden in der </a:t>
            </a:r>
            <a:r>
              <a:rPr lang="de-AT" b="1" dirty="0" err="1"/>
              <a:t>Ténarèze</a:t>
            </a:r>
            <a:endParaRPr lang="de-AT" dirty="0"/>
          </a:p>
          <a:p>
            <a:pPr lvl="1"/>
            <a:r>
              <a:rPr lang="de-AT" b="1" dirty="0"/>
              <a:t>Ton-Kalk-Böden</a:t>
            </a:r>
            <a:r>
              <a:rPr lang="de-AT" dirty="0"/>
              <a:t>: ideal für Rotweinreben &amp; Chardonnay.</a:t>
            </a:r>
          </a:p>
          <a:p>
            <a:pPr lvl="1"/>
            <a:r>
              <a:rPr lang="de-AT" b="1" dirty="0" err="1"/>
              <a:t>Boulbènes</a:t>
            </a:r>
            <a:r>
              <a:rPr lang="de-AT" dirty="0"/>
              <a:t>: Ton-Sand-Mix für aromatische Weißweine.</a:t>
            </a:r>
          </a:p>
          <a:p>
            <a:pPr lvl="1"/>
            <a:r>
              <a:rPr lang="de-AT" b="1" dirty="0"/>
              <a:t>Leichte </a:t>
            </a:r>
            <a:r>
              <a:rPr lang="de-AT" b="1" dirty="0" err="1"/>
              <a:t>Boulbènes</a:t>
            </a:r>
            <a:r>
              <a:rPr lang="de-AT" dirty="0"/>
              <a:t>: sandreicher Boden für hochwertige </a:t>
            </a:r>
            <a:r>
              <a:rPr lang="de-AT" b="1" dirty="0"/>
              <a:t>Armagnacs</a:t>
            </a:r>
            <a:r>
              <a:rPr lang="de-AT" dirty="0"/>
              <a:t>.</a:t>
            </a:r>
          </a:p>
        </p:txBody>
      </p:sp>
    </p:spTree>
    <p:extLst>
      <p:ext uri="{BB962C8B-B14F-4D97-AF65-F5344CB8AC3E}">
        <p14:creationId xmlns:p14="http://schemas.microsoft.com/office/powerpoint/2010/main" val="4262658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7D5DC9-48A0-C1ED-27A3-86AA2DC61062}"/>
            </a:ext>
          </a:extLst>
        </p:cNvPr>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fik 9" descr="Ein Bild, das Gras, draußen, Himmel, Feld enthält.&#10;&#10;KI-generierte Inhalte können fehlerhaft sein.">
            <a:extLst>
              <a:ext uri="{FF2B5EF4-FFF2-40B4-BE49-F238E27FC236}">
                <a16:creationId xmlns:a16="http://schemas.microsoft.com/office/drawing/2014/main" id="{B9A2E1C7-CE6A-B341-59AA-91CC03FEC4C5}"/>
              </a:ext>
            </a:extLst>
          </p:cNvPr>
          <p:cNvPicPr>
            <a:picLocks noChangeAspect="1"/>
          </p:cNvPicPr>
          <p:nvPr/>
        </p:nvPicPr>
        <p:blipFill>
          <a:blip r:embed="rId3"/>
          <a:srcRect t="33401" r="1" b="11353"/>
          <a:stretch>
            <a:fillRect/>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4145605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8CBC9A3-CDFB-DEC5-F2FD-D45BF3A42132}"/>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fik 7" descr="Ein Bild, das draußen, Himmel, Baum, Gelände enthält.&#10;&#10;KI-generierte Inhalte können fehlerhaft sein.">
            <a:extLst>
              <a:ext uri="{FF2B5EF4-FFF2-40B4-BE49-F238E27FC236}">
                <a16:creationId xmlns:a16="http://schemas.microsoft.com/office/drawing/2014/main" id="{D1C2B0BF-2268-B994-ECCD-B4E44582EB65}"/>
              </a:ext>
            </a:extLst>
          </p:cNvPr>
          <p:cNvPicPr>
            <a:picLocks noChangeAspect="1"/>
          </p:cNvPicPr>
          <p:nvPr/>
        </p:nvPicPr>
        <p:blipFill>
          <a:blip r:embed="rId2"/>
          <a:srcRect t="7406" b="6072"/>
          <a:stretch>
            <a:fillRect/>
          </a:stretch>
        </p:blipFill>
        <p:spPr>
          <a:xfrm>
            <a:off x="20" y="1282"/>
            <a:ext cx="12191980" cy="6856718"/>
          </a:xfrm>
          <a:prstGeom prst="rect">
            <a:avLst/>
          </a:prstGeom>
        </p:spPr>
      </p:pic>
    </p:spTree>
    <p:extLst>
      <p:ext uri="{BB962C8B-B14F-4D97-AF65-F5344CB8AC3E}">
        <p14:creationId xmlns:p14="http://schemas.microsoft.com/office/powerpoint/2010/main" val="1898963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D66B1-ADF7-4A4B-A200-9EE15981B0D1}"/>
            </a:ext>
          </a:extLst>
        </p:cNvPr>
        <p:cNvGrpSpPr/>
        <p:nvPr/>
      </p:nvGrpSpPr>
      <p:grpSpPr>
        <a:xfrm>
          <a:off x="0" y="0"/>
          <a:ext cx="0" cy="0"/>
          <a:chOff x="0" y="0"/>
          <a:chExt cx="0" cy="0"/>
        </a:xfrm>
      </p:grpSpPr>
      <p:pic>
        <p:nvPicPr>
          <p:cNvPr id="5" name="Grafik 4" descr="Ein Bild, das Text, Schrift, Screenshot, Design enthält.&#10;&#10;KI-generierte Inhalte können fehlerhaft sein.">
            <a:extLst>
              <a:ext uri="{FF2B5EF4-FFF2-40B4-BE49-F238E27FC236}">
                <a16:creationId xmlns:a16="http://schemas.microsoft.com/office/drawing/2014/main" id="{78AE8CC8-6434-DB14-CA74-7C76103097F4}"/>
              </a:ext>
            </a:extLst>
          </p:cNvPr>
          <p:cNvPicPr>
            <a:picLocks noChangeAspect="1"/>
          </p:cNvPicPr>
          <p:nvPr/>
        </p:nvPicPr>
        <p:blipFill>
          <a:blip r:embed="rId2"/>
          <a:stretch>
            <a:fillRect/>
          </a:stretch>
        </p:blipFill>
        <p:spPr>
          <a:xfrm>
            <a:off x="2209800" y="280547"/>
            <a:ext cx="7772400" cy="1792840"/>
          </a:xfrm>
          <a:prstGeom prst="rect">
            <a:avLst/>
          </a:prstGeom>
        </p:spPr>
      </p:pic>
      <p:sp>
        <p:nvSpPr>
          <p:cNvPr id="2" name="Textfeld 1">
            <a:extLst>
              <a:ext uri="{FF2B5EF4-FFF2-40B4-BE49-F238E27FC236}">
                <a16:creationId xmlns:a16="http://schemas.microsoft.com/office/drawing/2014/main" id="{54404DB1-C075-E971-5B5F-D9352CF33A2C}"/>
              </a:ext>
            </a:extLst>
          </p:cNvPr>
          <p:cNvSpPr txBox="1"/>
          <p:nvPr/>
        </p:nvSpPr>
        <p:spPr>
          <a:xfrm>
            <a:off x="3642828" y="2782669"/>
            <a:ext cx="4906343" cy="646331"/>
          </a:xfrm>
          <a:prstGeom prst="rect">
            <a:avLst/>
          </a:prstGeom>
          <a:noFill/>
        </p:spPr>
        <p:txBody>
          <a:bodyPr wrap="none" rtlCol="0">
            <a:spAutoFit/>
          </a:bodyPr>
          <a:lstStyle/>
          <a:p>
            <a:r>
              <a:rPr lang="de-DE" sz="3600" dirty="0"/>
              <a:t>SÜDWESTFRANKREICH</a:t>
            </a:r>
          </a:p>
        </p:txBody>
      </p:sp>
      <p:sp>
        <p:nvSpPr>
          <p:cNvPr id="6" name="Textfeld 5">
            <a:extLst>
              <a:ext uri="{FF2B5EF4-FFF2-40B4-BE49-F238E27FC236}">
                <a16:creationId xmlns:a16="http://schemas.microsoft.com/office/drawing/2014/main" id="{D7051C66-25B9-1D5F-E444-7A221A7E5EDB}"/>
              </a:ext>
            </a:extLst>
          </p:cNvPr>
          <p:cNvSpPr txBox="1"/>
          <p:nvPr/>
        </p:nvSpPr>
        <p:spPr>
          <a:xfrm>
            <a:off x="3047999" y="3878161"/>
            <a:ext cx="6096000" cy="369332"/>
          </a:xfrm>
          <a:prstGeom prst="rect">
            <a:avLst/>
          </a:prstGeom>
          <a:noFill/>
        </p:spPr>
        <p:txBody>
          <a:bodyPr wrap="square">
            <a:spAutoFit/>
          </a:bodyPr>
          <a:lstStyle/>
          <a:p>
            <a:pPr algn="ctr"/>
            <a:r>
              <a:rPr lang="de-DE" dirty="0"/>
              <a:t>SUD OUEST</a:t>
            </a:r>
          </a:p>
        </p:txBody>
      </p:sp>
    </p:spTree>
    <p:extLst>
      <p:ext uri="{BB962C8B-B14F-4D97-AF65-F5344CB8AC3E}">
        <p14:creationId xmlns:p14="http://schemas.microsoft.com/office/powerpoint/2010/main" val="1589750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2E73623-3F25-14F1-6471-E32479266C7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Gelände, draußen, Boden, Sand enthält.&#10;&#10;KI-generierte Inhalte können fehlerhaft sein.">
            <a:extLst>
              <a:ext uri="{FF2B5EF4-FFF2-40B4-BE49-F238E27FC236}">
                <a16:creationId xmlns:a16="http://schemas.microsoft.com/office/drawing/2014/main" id="{805A5291-8E5F-246A-4EB3-4BD0F3821937}"/>
              </a:ext>
            </a:extLst>
          </p:cNvPr>
          <p:cNvPicPr>
            <a:picLocks noChangeAspect="1"/>
          </p:cNvPicPr>
          <p:nvPr/>
        </p:nvPicPr>
        <p:blipFill>
          <a:blip r:embed="rId3"/>
          <a:srcRect t="37080" r="1" b="7674"/>
          <a:stretch>
            <a:fillRect/>
          </a:stretch>
        </p:blipFill>
        <p:spPr>
          <a:xfrm>
            <a:off x="180935" y="161954"/>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1166947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67CB1-08A7-C3D6-00F7-68414A017BFC}"/>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5855F8B-F426-3657-7842-C053F08CE32F}"/>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2</a:t>
            </a:r>
          </a:p>
        </p:txBody>
      </p:sp>
      <p:pic>
        <p:nvPicPr>
          <p:cNvPr id="4" name="Grafik 3" descr="Ein Bild, das Flasche enthält.&#10;&#10;KI-generierte Inhalte können fehlerhaft sein.">
            <a:extLst>
              <a:ext uri="{FF2B5EF4-FFF2-40B4-BE49-F238E27FC236}">
                <a16:creationId xmlns:a16="http://schemas.microsoft.com/office/drawing/2014/main" id="{74AA8DAA-F77A-EC43-BA54-0EC037DB7154}"/>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2281928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131FC-BB93-67FC-0814-8AD78A36FC82}"/>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DE33FC6-9EC5-BFC5-D2C4-5519CD2A4455}"/>
              </a:ext>
            </a:extLst>
          </p:cNvPr>
          <p:cNvSpPr txBox="1"/>
          <p:nvPr/>
        </p:nvSpPr>
        <p:spPr>
          <a:xfrm>
            <a:off x="325821" y="4668553"/>
            <a:ext cx="13391755" cy="2031325"/>
          </a:xfrm>
          <a:prstGeom prst="rect">
            <a:avLst/>
          </a:prstGeom>
          <a:noFill/>
        </p:spPr>
        <p:txBody>
          <a:bodyPr wrap="square" rtlCol="0">
            <a:spAutoFit/>
          </a:bodyPr>
          <a:lstStyle/>
          <a:p>
            <a:r>
              <a:rPr lang="de-AT" dirty="0"/>
              <a:t>Ein fruchtiger, nachhaltiger, gehaltvoller und ausgewogener </a:t>
            </a:r>
            <a:r>
              <a:rPr lang="de-AT" u="sng" dirty="0">
                <a:hlinkClick r:id="rId3" tooltip="Möchten Sie demnächst einen besonderen Weisswein geniessen können? Auf Weinbestellung.ch finden..."/>
              </a:rPr>
              <a:t>Weisswein</a:t>
            </a:r>
            <a:r>
              <a:rPr lang="de-AT" dirty="0"/>
              <a:t> von schöner gelber Farbe</a:t>
            </a:r>
          </a:p>
          <a:p>
            <a:r>
              <a:rPr lang="de-AT" dirty="0"/>
              <a:t> mit mittelkräftigen, recht komplexen Bukett von Ananas, Mango und etwas Apfel, Quitte und Aprikose. </a:t>
            </a:r>
          </a:p>
          <a:p>
            <a:endParaRPr lang="de-AT" dirty="0"/>
          </a:p>
          <a:p>
            <a:r>
              <a:rPr lang="de-AT" dirty="0"/>
              <a:t>Im Gaumen präsentiert er sich trocken, mit schöner Säure, weich, füllig und harmonisch, </a:t>
            </a:r>
          </a:p>
          <a:p>
            <a:r>
              <a:rPr lang="de-AT" dirty="0"/>
              <a:t>mit Steinobst- und Zitrusaromen und exotischen Früchten, ergänzt mit pflanzlichen Attributen und Röstnoten. </a:t>
            </a:r>
          </a:p>
          <a:p>
            <a:endParaRPr lang="de-AT" dirty="0"/>
          </a:p>
          <a:p>
            <a:r>
              <a:rPr lang="de-AT" dirty="0"/>
              <a:t>Der Abgang ist mittellang.</a:t>
            </a:r>
            <a:endParaRPr lang="de-DE" dirty="0"/>
          </a:p>
        </p:txBody>
      </p:sp>
      <p:sp>
        <p:nvSpPr>
          <p:cNvPr id="8" name="Textfeld 7">
            <a:extLst>
              <a:ext uri="{FF2B5EF4-FFF2-40B4-BE49-F238E27FC236}">
                <a16:creationId xmlns:a16="http://schemas.microsoft.com/office/drawing/2014/main" id="{03C4876F-D1E4-C30B-732D-0984EC711ECB}"/>
              </a:ext>
            </a:extLst>
          </p:cNvPr>
          <p:cNvSpPr txBox="1"/>
          <p:nvPr/>
        </p:nvSpPr>
        <p:spPr>
          <a:xfrm>
            <a:off x="3646584" y="1314058"/>
            <a:ext cx="5281702" cy="2862322"/>
          </a:xfrm>
          <a:prstGeom prst="rect">
            <a:avLst/>
          </a:prstGeom>
          <a:noFill/>
        </p:spPr>
        <p:txBody>
          <a:bodyPr wrap="none" rtlCol="0">
            <a:spAutoFit/>
          </a:bodyPr>
          <a:lstStyle/>
          <a:p>
            <a:pPr fontAlgn="base"/>
            <a:r>
              <a:rPr lang="de-AT" b="1" dirty="0"/>
              <a:t>Jahrgang: 2019</a:t>
            </a:r>
            <a:endParaRPr lang="de-AT" dirty="0"/>
          </a:p>
          <a:p>
            <a:pPr fontAlgn="base"/>
            <a:endParaRPr lang="de-AT" b="1" dirty="0"/>
          </a:p>
          <a:p>
            <a:pPr fontAlgn="base"/>
            <a:r>
              <a:rPr lang="de-AT" b="1" dirty="0"/>
              <a:t>Appellation: </a:t>
            </a:r>
            <a:r>
              <a:rPr lang="de-AT" b="1" dirty="0" err="1"/>
              <a:t>Pacherenc</a:t>
            </a:r>
            <a:r>
              <a:rPr lang="de-AT" b="1" dirty="0"/>
              <a:t> du Vic-</a:t>
            </a:r>
            <a:r>
              <a:rPr lang="de-AT" b="1" dirty="0" err="1"/>
              <a:t>Bilh</a:t>
            </a:r>
            <a:r>
              <a:rPr lang="de-AT" b="1" dirty="0"/>
              <a:t> Sec (</a:t>
            </a:r>
            <a:r>
              <a:rPr lang="de-AT" b="1" dirty="0" err="1"/>
              <a:t>Madiran</a:t>
            </a:r>
            <a:r>
              <a:rPr lang="de-AT" b="1" dirty="0"/>
              <a:t>)</a:t>
            </a:r>
          </a:p>
          <a:p>
            <a:pPr fontAlgn="base"/>
            <a:endParaRPr lang="de-AT" dirty="0"/>
          </a:p>
          <a:p>
            <a:pPr fontAlgn="base"/>
            <a:r>
              <a:rPr lang="de-AT" b="1" dirty="0"/>
              <a:t>Rebsorten: 100% Petit </a:t>
            </a:r>
            <a:r>
              <a:rPr lang="de-AT" b="1" dirty="0" err="1"/>
              <a:t>Courbu</a:t>
            </a:r>
            <a:endParaRPr lang="de-AT" dirty="0"/>
          </a:p>
          <a:p>
            <a:pPr fontAlgn="base"/>
            <a:endParaRPr lang="de-AT" b="1" dirty="0"/>
          </a:p>
          <a:p>
            <a:pPr fontAlgn="base"/>
            <a:r>
              <a:rPr lang="de-AT" b="1" dirty="0"/>
              <a:t>Alkoholgehalt: 14%</a:t>
            </a:r>
          </a:p>
          <a:p>
            <a:pPr fontAlgn="base"/>
            <a:endParaRPr lang="de-AT" b="1" dirty="0"/>
          </a:p>
          <a:p>
            <a:pPr fontAlgn="base"/>
            <a:r>
              <a:rPr lang="de-AT" b="1" dirty="0"/>
              <a:t>Lagerfähig bis: 2028</a:t>
            </a:r>
            <a:endParaRPr lang="de-AT" dirty="0"/>
          </a:p>
          <a:p>
            <a:endParaRPr lang="de-DE" dirty="0"/>
          </a:p>
        </p:txBody>
      </p:sp>
      <p:sp>
        <p:nvSpPr>
          <p:cNvPr id="11" name="Textfeld 10">
            <a:extLst>
              <a:ext uri="{FF2B5EF4-FFF2-40B4-BE49-F238E27FC236}">
                <a16:creationId xmlns:a16="http://schemas.microsoft.com/office/drawing/2014/main" id="{2F3A08A9-837F-F931-EE33-69AF797DA1E2}"/>
              </a:ext>
            </a:extLst>
          </p:cNvPr>
          <p:cNvSpPr txBox="1"/>
          <p:nvPr/>
        </p:nvSpPr>
        <p:spPr>
          <a:xfrm>
            <a:off x="3646584" y="473567"/>
            <a:ext cx="6591035" cy="523220"/>
          </a:xfrm>
          <a:prstGeom prst="rect">
            <a:avLst/>
          </a:prstGeom>
          <a:noFill/>
        </p:spPr>
        <p:txBody>
          <a:bodyPr wrap="none" rtlCol="0">
            <a:spAutoFit/>
          </a:bodyPr>
          <a:lstStyle/>
          <a:p>
            <a:pPr fontAlgn="base"/>
            <a:r>
              <a:rPr lang="de-AT" sz="2800" b="1" dirty="0"/>
              <a:t> Château </a:t>
            </a:r>
            <a:r>
              <a:rPr lang="de-AT" sz="2800" b="1" dirty="0" err="1"/>
              <a:t>Montus</a:t>
            </a:r>
            <a:r>
              <a:rPr lang="de-AT" sz="2800" b="1" dirty="0"/>
              <a:t> </a:t>
            </a:r>
            <a:r>
              <a:rPr lang="de-AT" sz="2800" b="1" dirty="0" err="1"/>
              <a:t>blanc</a:t>
            </a:r>
            <a:r>
              <a:rPr lang="de-AT" sz="2800" b="1" dirty="0"/>
              <a:t> – Alain </a:t>
            </a:r>
            <a:r>
              <a:rPr lang="de-AT" sz="2800" b="1" dirty="0" err="1"/>
              <a:t>Brumont</a:t>
            </a:r>
            <a:endParaRPr lang="de-AT" sz="2800" b="1" dirty="0"/>
          </a:p>
        </p:txBody>
      </p:sp>
      <p:pic>
        <p:nvPicPr>
          <p:cNvPr id="4" name="Grafik 3" descr="Ein Bild, das Alkohol, Getränk, Essen, Glasflasche enthält.&#10;&#10;KI-generierte Inhalte können fehlerhaft sein.">
            <a:extLst>
              <a:ext uri="{FF2B5EF4-FFF2-40B4-BE49-F238E27FC236}">
                <a16:creationId xmlns:a16="http://schemas.microsoft.com/office/drawing/2014/main" id="{F9659022-DB0B-B521-8D4E-73DBE63F1636}"/>
              </a:ext>
            </a:extLst>
          </p:cNvPr>
          <p:cNvPicPr>
            <a:picLocks noChangeAspect="1"/>
          </p:cNvPicPr>
          <p:nvPr/>
        </p:nvPicPr>
        <p:blipFill>
          <a:blip r:embed="rId4"/>
          <a:stretch>
            <a:fillRect/>
          </a:stretch>
        </p:blipFill>
        <p:spPr>
          <a:xfrm>
            <a:off x="1283432" y="158122"/>
            <a:ext cx="1073008" cy="4274929"/>
          </a:xfrm>
          <a:prstGeom prst="rect">
            <a:avLst/>
          </a:prstGeom>
        </p:spPr>
      </p:pic>
    </p:spTree>
    <p:extLst>
      <p:ext uri="{BB962C8B-B14F-4D97-AF65-F5344CB8AC3E}">
        <p14:creationId xmlns:p14="http://schemas.microsoft.com/office/powerpoint/2010/main" val="712553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a:extLst>
              <a:ext uri="{FF2B5EF4-FFF2-40B4-BE49-F238E27FC236}">
                <a16:creationId xmlns:a16="http://schemas.microsoft.com/office/drawing/2014/main" id="{C7B06C51-342B-D9BB-CF45-3A451952AABD}"/>
              </a:ext>
            </a:extLst>
          </p:cNvPr>
          <p:cNvSpPr txBox="1"/>
          <p:nvPr/>
        </p:nvSpPr>
        <p:spPr>
          <a:xfrm>
            <a:off x="462454" y="903891"/>
            <a:ext cx="11088415" cy="4524315"/>
          </a:xfrm>
          <a:prstGeom prst="rect">
            <a:avLst/>
          </a:prstGeom>
          <a:noFill/>
        </p:spPr>
        <p:txBody>
          <a:bodyPr wrap="square" rtlCol="0">
            <a:spAutoFit/>
          </a:bodyPr>
          <a:lstStyle/>
          <a:p>
            <a:r>
              <a:rPr lang="de-AT" b="1" dirty="0"/>
              <a:t>Château </a:t>
            </a:r>
            <a:r>
              <a:rPr lang="de-AT" b="1" dirty="0" err="1"/>
              <a:t>Montus</a:t>
            </a:r>
            <a:r>
              <a:rPr lang="de-AT" b="1" dirty="0"/>
              <a:t> – Ein ikonisches Terroir des Südwestens</a:t>
            </a:r>
          </a:p>
          <a:p>
            <a:endParaRPr lang="de-AT" b="1" dirty="0"/>
          </a:p>
          <a:p>
            <a:r>
              <a:rPr lang="de-AT" b="1" dirty="0"/>
              <a:t>Geschichte</a:t>
            </a:r>
            <a:endParaRPr lang="de-AT" dirty="0"/>
          </a:p>
          <a:p>
            <a:pPr lvl="1"/>
            <a:r>
              <a:rPr lang="de-AT" b="1" dirty="0"/>
              <a:t>1980</a:t>
            </a:r>
            <a:r>
              <a:rPr lang="de-AT" dirty="0"/>
              <a:t> erwirbt </a:t>
            </a:r>
            <a:r>
              <a:rPr lang="de-AT" b="1" dirty="0"/>
              <a:t>Alain </a:t>
            </a:r>
            <a:r>
              <a:rPr lang="de-AT" b="1" dirty="0" err="1"/>
              <a:t>Brumont</a:t>
            </a:r>
            <a:r>
              <a:rPr lang="de-AT" dirty="0"/>
              <a:t> das verfallene Château </a:t>
            </a:r>
            <a:r>
              <a:rPr lang="de-AT" dirty="0" err="1"/>
              <a:t>Montus</a:t>
            </a:r>
            <a:r>
              <a:rPr lang="de-AT" dirty="0"/>
              <a:t>, inspiriert von der einstigen </a:t>
            </a:r>
            <a:r>
              <a:rPr lang="de-AT" b="1" dirty="0"/>
              <a:t>berühmten Weintradition des 18. Jahrhunderts</a:t>
            </a:r>
            <a:r>
              <a:rPr lang="de-AT" dirty="0"/>
              <a:t>.</a:t>
            </a:r>
          </a:p>
          <a:p>
            <a:endParaRPr lang="de-AT" b="1" dirty="0"/>
          </a:p>
          <a:p>
            <a:r>
              <a:rPr lang="de-AT" b="1" dirty="0"/>
              <a:t>Geologie &amp; Herkunft</a:t>
            </a:r>
            <a:endParaRPr lang="de-AT" dirty="0"/>
          </a:p>
          <a:p>
            <a:pPr lvl="1"/>
            <a:r>
              <a:rPr lang="de-AT" dirty="0"/>
              <a:t>Das Terroir liegt auf den </a:t>
            </a:r>
            <a:r>
              <a:rPr lang="de-AT" b="1" dirty="0"/>
              <a:t>Überresten der ersten Pyrenäen</a:t>
            </a:r>
            <a:r>
              <a:rPr lang="de-AT" dirty="0"/>
              <a:t> (ca. 40 Mio. Jahre alt), erkennbar an </a:t>
            </a:r>
            <a:r>
              <a:rPr lang="de-AT" b="1" dirty="0"/>
              <a:t>rötlichen Flusskieseln</a:t>
            </a:r>
            <a:r>
              <a:rPr lang="de-AT" dirty="0"/>
              <a:t>.</a:t>
            </a:r>
          </a:p>
          <a:p>
            <a:endParaRPr lang="de-AT" b="1" dirty="0"/>
          </a:p>
          <a:p>
            <a:r>
              <a:rPr lang="de-AT" b="1" dirty="0"/>
              <a:t>Lagen &amp; Böden</a:t>
            </a:r>
            <a:endParaRPr lang="de-AT" dirty="0"/>
          </a:p>
          <a:p>
            <a:pPr lvl="1"/>
            <a:endParaRPr lang="de-AT" b="1" dirty="0"/>
          </a:p>
          <a:p>
            <a:pPr lvl="1"/>
            <a:r>
              <a:rPr lang="de-AT" b="1" dirty="0" err="1"/>
              <a:t>Montus</a:t>
            </a:r>
            <a:r>
              <a:rPr lang="de-AT" dirty="0"/>
              <a:t>:</a:t>
            </a:r>
          </a:p>
          <a:p>
            <a:pPr lvl="2"/>
            <a:r>
              <a:rPr lang="de-AT" dirty="0"/>
              <a:t>Südlich ausgerichtete, </a:t>
            </a:r>
            <a:r>
              <a:rPr lang="de-AT" b="1" dirty="0"/>
              <a:t>steile Hanglagen (20–40 %)</a:t>
            </a:r>
            <a:r>
              <a:rPr lang="de-AT" dirty="0"/>
              <a:t>, bedeckt mit großen rötlichen Kieseln.</a:t>
            </a:r>
          </a:p>
          <a:p>
            <a:pPr lvl="2"/>
            <a:r>
              <a:rPr lang="de-AT" dirty="0"/>
              <a:t>Untergrund aus </a:t>
            </a:r>
            <a:r>
              <a:rPr lang="de-AT" b="1" dirty="0"/>
              <a:t>gelbem und rotem Ton</a:t>
            </a:r>
            <a:r>
              <a:rPr lang="de-AT" dirty="0"/>
              <a:t>, intensive Sonneneinstrahlung – ideales Mikroklima für kräftige Weine.</a:t>
            </a:r>
          </a:p>
        </p:txBody>
      </p:sp>
    </p:spTree>
    <p:extLst>
      <p:ext uri="{BB962C8B-B14F-4D97-AF65-F5344CB8AC3E}">
        <p14:creationId xmlns:p14="http://schemas.microsoft.com/office/powerpoint/2010/main" val="21953402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6A9460-F706-43EC-E9BC-D07C74853121}"/>
            </a:ext>
          </a:extLst>
        </p:cNvPr>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descr="Ein Bild, das Person, Menschliches Gesicht, Kleidung, Mann enthält.&#10;&#10;KI-generierte Inhalte können fehlerhaft sein.">
            <a:extLst>
              <a:ext uri="{FF2B5EF4-FFF2-40B4-BE49-F238E27FC236}">
                <a16:creationId xmlns:a16="http://schemas.microsoft.com/office/drawing/2014/main" id="{030A2D97-8607-1126-3481-E792E38E4614}"/>
              </a:ext>
            </a:extLst>
          </p:cNvPr>
          <p:cNvPicPr>
            <a:picLocks noChangeAspect="1"/>
          </p:cNvPicPr>
          <p:nvPr/>
        </p:nvPicPr>
        <p:blipFill>
          <a:blip r:embed="rId2"/>
          <a:srcRect l="20962" r="41172" b="1"/>
          <a:stretch>
            <a:fillRect/>
          </a:stretch>
        </p:blipFill>
        <p:spPr>
          <a:xfrm>
            <a:off x="-1" y="-2"/>
            <a:ext cx="5410198" cy="6858002"/>
          </a:xfrm>
          <a:prstGeom prst="rect">
            <a:avLst/>
          </a:prstGeom>
        </p:spPr>
      </p:pic>
      <p:sp useBgFill="1">
        <p:nvSpPr>
          <p:cNvPr id="11" name="Rectangle 10">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feld 3">
            <a:extLst>
              <a:ext uri="{FF2B5EF4-FFF2-40B4-BE49-F238E27FC236}">
                <a16:creationId xmlns:a16="http://schemas.microsoft.com/office/drawing/2014/main" id="{8A3E177F-57B9-B202-B4EB-24CCD2879AD9}"/>
              </a:ext>
            </a:extLst>
          </p:cNvPr>
          <p:cNvSpPr txBox="1"/>
          <p:nvPr/>
        </p:nvSpPr>
        <p:spPr>
          <a:xfrm>
            <a:off x="5863068" y="1460938"/>
            <a:ext cx="5582698" cy="4162096"/>
          </a:xfrm>
          <a:prstGeom prst="rect">
            <a:avLst/>
          </a:prstGeom>
        </p:spPr>
        <p:txBody>
          <a:bodyPr vert="horz" lIns="91440" tIns="45720" rIns="91440" bIns="45720" rtlCol="0" anchor="ctr">
            <a:normAutofit/>
          </a:bodyPr>
          <a:lstStyle/>
          <a:p>
            <a:pPr>
              <a:lnSpc>
                <a:spcPct val="90000"/>
              </a:lnSpc>
              <a:spcAft>
                <a:spcPts val="600"/>
              </a:spcAft>
            </a:pPr>
            <a:r>
              <a:rPr lang="en-US" sz="1400" b="1" dirty="0" err="1"/>
              <a:t>Wer</a:t>
            </a:r>
            <a:r>
              <a:rPr lang="en-US" sz="1400" b="1" dirty="0"/>
              <a:t> </a:t>
            </a:r>
            <a:r>
              <a:rPr lang="en-US" sz="1400" b="1" dirty="0" err="1"/>
              <a:t>ist</a:t>
            </a:r>
            <a:r>
              <a:rPr lang="en-US" sz="1400" b="1" dirty="0"/>
              <a:t> Alain </a:t>
            </a:r>
            <a:r>
              <a:rPr lang="en-US" sz="1400" b="1" dirty="0" err="1"/>
              <a:t>Brumont</a:t>
            </a:r>
            <a:r>
              <a:rPr lang="en-US" sz="1400" b="1" dirty="0"/>
              <a:t>?</a:t>
            </a:r>
          </a:p>
          <a:p>
            <a:pPr>
              <a:lnSpc>
                <a:spcPct val="90000"/>
              </a:lnSpc>
              <a:spcAft>
                <a:spcPts val="600"/>
              </a:spcAft>
            </a:pPr>
            <a:endParaRPr lang="en-US" sz="1400" b="1" dirty="0"/>
          </a:p>
          <a:p>
            <a:pPr indent="-228600">
              <a:lnSpc>
                <a:spcPct val="90000"/>
              </a:lnSpc>
              <a:spcAft>
                <a:spcPts val="600"/>
              </a:spcAft>
              <a:buFont typeface="Arial" panose="020B0604020202020204" pitchFamily="34" charset="0"/>
              <a:buChar char="•"/>
            </a:pPr>
            <a:r>
              <a:rPr lang="en-US" sz="1400" b="1" dirty="0" err="1"/>
              <a:t>Visionär</a:t>
            </a:r>
            <a:r>
              <a:rPr lang="en-US" sz="1400" b="1" dirty="0"/>
              <a:t> des </a:t>
            </a:r>
            <a:r>
              <a:rPr lang="en-US" sz="1400" b="1" dirty="0" err="1"/>
              <a:t>Südwestens</a:t>
            </a:r>
            <a:r>
              <a:rPr lang="en-US" sz="1400" dirty="0"/>
              <a:t>: Er </a:t>
            </a:r>
            <a:r>
              <a:rPr lang="en-US" sz="1400" dirty="0" err="1"/>
              <a:t>erwarb</a:t>
            </a:r>
            <a:r>
              <a:rPr lang="en-US" sz="1400" dirty="0"/>
              <a:t> 1980 das </a:t>
            </a:r>
            <a:r>
              <a:rPr lang="en-US" sz="1400" dirty="0" err="1"/>
              <a:t>verfallene</a:t>
            </a:r>
            <a:r>
              <a:rPr lang="en-US" sz="1400" dirty="0"/>
              <a:t> Château </a:t>
            </a:r>
            <a:r>
              <a:rPr lang="en-US" sz="1400" dirty="0" err="1"/>
              <a:t>Montus</a:t>
            </a:r>
            <a:r>
              <a:rPr lang="en-US" sz="1400" dirty="0"/>
              <a:t> </a:t>
            </a:r>
            <a:r>
              <a:rPr lang="en-US" sz="1400" dirty="0" err="1"/>
              <a:t>mit</a:t>
            </a:r>
            <a:r>
              <a:rPr lang="en-US" sz="1400" dirty="0"/>
              <a:t> 17HA, </a:t>
            </a:r>
            <a:r>
              <a:rPr lang="en-US" sz="1400" dirty="0" err="1"/>
              <a:t>überzeugt</a:t>
            </a:r>
            <a:r>
              <a:rPr lang="en-US" sz="1400" dirty="0"/>
              <a:t> </a:t>
            </a:r>
            <a:r>
              <a:rPr lang="en-US" sz="1400" dirty="0" err="1"/>
              <a:t>vom</a:t>
            </a:r>
            <a:r>
              <a:rPr lang="en-US" sz="1400" dirty="0"/>
              <a:t> </a:t>
            </a:r>
            <a:r>
              <a:rPr lang="en-US" sz="1400" dirty="0" err="1"/>
              <a:t>Potenzial</a:t>
            </a:r>
            <a:r>
              <a:rPr lang="en-US" sz="1400" dirty="0"/>
              <a:t> des </a:t>
            </a:r>
            <a:r>
              <a:rPr lang="en-US" sz="1400" dirty="0" err="1"/>
              <a:t>historischen</a:t>
            </a:r>
            <a:r>
              <a:rPr lang="en-US" sz="1400" dirty="0"/>
              <a:t> Terroirs.</a:t>
            </a:r>
          </a:p>
          <a:p>
            <a:pPr>
              <a:lnSpc>
                <a:spcPct val="90000"/>
              </a:lnSpc>
              <a:spcAft>
                <a:spcPts val="600"/>
              </a:spcAft>
            </a:pPr>
            <a:endParaRPr lang="en-US" sz="1400" dirty="0"/>
          </a:p>
          <a:p>
            <a:pPr indent="-228600">
              <a:lnSpc>
                <a:spcPct val="90000"/>
              </a:lnSpc>
              <a:spcAft>
                <a:spcPts val="600"/>
              </a:spcAft>
              <a:buFont typeface="Arial" panose="020B0604020202020204" pitchFamily="34" charset="0"/>
              <a:buChar char="•"/>
            </a:pPr>
            <a:r>
              <a:rPr lang="en-US" sz="1400" b="1" dirty="0" err="1"/>
              <a:t>Revolutionär</a:t>
            </a:r>
            <a:r>
              <a:rPr lang="en-US" sz="1400" b="1" dirty="0"/>
              <a:t> in </a:t>
            </a:r>
            <a:r>
              <a:rPr lang="en-US" sz="1400" b="1" dirty="0" err="1"/>
              <a:t>Madiran</a:t>
            </a:r>
            <a:r>
              <a:rPr lang="en-US" sz="1400" dirty="0"/>
              <a:t>: </a:t>
            </a:r>
            <a:r>
              <a:rPr lang="en-US" sz="1400" dirty="0" err="1"/>
              <a:t>Brumont</a:t>
            </a:r>
            <a:r>
              <a:rPr lang="en-US" sz="1400" dirty="0"/>
              <a:t> </a:t>
            </a:r>
            <a:r>
              <a:rPr lang="en-US" sz="1400" dirty="0" err="1"/>
              <a:t>brachte</a:t>
            </a:r>
            <a:r>
              <a:rPr lang="en-US" sz="1400" dirty="0"/>
              <a:t> die </a:t>
            </a:r>
            <a:r>
              <a:rPr lang="en-US" sz="1400" dirty="0" err="1"/>
              <a:t>Rebsorte</a:t>
            </a:r>
            <a:r>
              <a:rPr lang="en-US" sz="1400" dirty="0"/>
              <a:t> </a:t>
            </a:r>
            <a:r>
              <a:rPr lang="en-US" sz="1400" b="1" dirty="0" err="1"/>
              <a:t>Tannat</a:t>
            </a:r>
            <a:r>
              <a:rPr lang="en-US" sz="1400" dirty="0"/>
              <a:t> </a:t>
            </a:r>
            <a:r>
              <a:rPr lang="en-US" sz="1400" dirty="0" err="1"/>
              <a:t>zu</a:t>
            </a:r>
            <a:r>
              <a:rPr lang="en-US" sz="1400" dirty="0"/>
              <a:t> </a:t>
            </a:r>
            <a:r>
              <a:rPr lang="en-US" sz="1400" dirty="0" err="1"/>
              <a:t>neuer</a:t>
            </a:r>
            <a:r>
              <a:rPr lang="en-US" sz="1400" dirty="0"/>
              <a:t> </a:t>
            </a:r>
            <a:r>
              <a:rPr lang="en-US" sz="1400" dirty="0" err="1"/>
              <a:t>Blüte</a:t>
            </a:r>
            <a:r>
              <a:rPr lang="en-US" sz="1400" dirty="0"/>
              <a:t> – </a:t>
            </a:r>
            <a:r>
              <a:rPr lang="en-US" sz="1400" dirty="0" err="1"/>
              <a:t>mit</a:t>
            </a:r>
            <a:r>
              <a:rPr lang="en-US" sz="1400" dirty="0"/>
              <a:t> </a:t>
            </a:r>
            <a:r>
              <a:rPr lang="en-US" sz="1400" dirty="0" err="1"/>
              <a:t>Fokus</a:t>
            </a:r>
            <a:r>
              <a:rPr lang="en-US" sz="1400" dirty="0"/>
              <a:t> auf </a:t>
            </a:r>
            <a:r>
              <a:rPr lang="en-US" sz="1400" dirty="0" err="1"/>
              <a:t>Qualität</a:t>
            </a:r>
            <a:r>
              <a:rPr lang="en-US" sz="1400" dirty="0"/>
              <a:t>, </a:t>
            </a:r>
            <a:r>
              <a:rPr lang="en-US" sz="1400" dirty="0" err="1"/>
              <a:t>Struktur</a:t>
            </a:r>
            <a:r>
              <a:rPr lang="en-US" sz="1400" dirty="0"/>
              <a:t> und </a:t>
            </a:r>
            <a:r>
              <a:rPr lang="en-US" sz="1400" dirty="0" err="1"/>
              <a:t>Alterungspotenzial</a:t>
            </a:r>
            <a:r>
              <a:rPr lang="en-US" sz="1400" dirty="0"/>
              <a:t>.</a:t>
            </a:r>
          </a:p>
          <a:p>
            <a:pPr>
              <a:lnSpc>
                <a:spcPct val="90000"/>
              </a:lnSpc>
              <a:spcAft>
                <a:spcPts val="600"/>
              </a:spcAft>
            </a:pPr>
            <a:endParaRPr lang="en-US" sz="1400" dirty="0"/>
          </a:p>
          <a:p>
            <a:pPr indent="-228600">
              <a:lnSpc>
                <a:spcPct val="90000"/>
              </a:lnSpc>
              <a:spcAft>
                <a:spcPts val="600"/>
              </a:spcAft>
              <a:buFont typeface="Arial" panose="020B0604020202020204" pitchFamily="34" charset="0"/>
              <a:buChar char="•"/>
            </a:pPr>
            <a:r>
              <a:rPr lang="en-US" sz="1400" b="1" dirty="0"/>
              <a:t>Terroir-</a:t>
            </a:r>
            <a:r>
              <a:rPr lang="en-US" sz="1400" b="1" dirty="0" err="1"/>
              <a:t>Verfechter</a:t>
            </a:r>
            <a:r>
              <a:rPr lang="en-US" sz="1400" dirty="0"/>
              <a:t>: Seine Arbeit </a:t>
            </a:r>
            <a:r>
              <a:rPr lang="en-US" sz="1400" dirty="0" err="1"/>
              <a:t>basiert</a:t>
            </a:r>
            <a:r>
              <a:rPr lang="en-US" sz="1400" dirty="0"/>
              <a:t> auf </a:t>
            </a:r>
            <a:r>
              <a:rPr lang="en-US" sz="1400" dirty="0" err="1"/>
              <a:t>einer</a:t>
            </a:r>
            <a:r>
              <a:rPr lang="en-US" sz="1400" dirty="0"/>
              <a:t> </a:t>
            </a:r>
            <a:r>
              <a:rPr lang="en-US" sz="1400" dirty="0" err="1"/>
              <a:t>tiefen</a:t>
            </a:r>
            <a:r>
              <a:rPr lang="en-US" sz="1400" dirty="0"/>
              <a:t> </a:t>
            </a:r>
            <a:r>
              <a:rPr lang="en-US" sz="1400" dirty="0" err="1"/>
              <a:t>Überzeugung</a:t>
            </a:r>
            <a:r>
              <a:rPr lang="en-US" sz="1400" dirty="0"/>
              <a:t> für die </a:t>
            </a:r>
            <a:r>
              <a:rPr lang="en-US" sz="1400" b="1" dirty="0" err="1"/>
              <a:t>Bedeutung</a:t>
            </a:r>
            <a:r>
              <a:rPr lang="en-US" sz="1400" b="1" dirty="0"/>
              <a:t> von Boden, </a:t>
            </a:r>
            <a:r>
              <a:rPr lang="en-US" sz="1400" b="1" dirty="0" err="1"/>
              <a:t>Ausrichtung</a:t>
            </a:r>
            <a:r>
              <a:rPr lang="en-US" sz="1400" b="1" dirty="0"/>
              <a:t> und </a:t>
            </a:r>
            <a:r>
              <a:rPr lang="en-US" sz="1400" b="1" dirty="0" err="1"/>
              <a:t>Mikroklima</a:t>
            </a:r>
            <a:r>
              <a:rPr lang="en-US" sz="1400" dirty="0"/>
              <a:t> – </a:t>
            </a:r>
            <a:r>
              <a:rPr lang="en-US" sz="1400" dirty="0" err="1"/>
              <a:t>insbesondere</a:t>
            </a:r>
            <a:r>
              <a:rPr lang="en-US" sz="1400" dirty="0"/>
              <a:t> auf </a:t>
            </a:r>
            <a:r>
              <a:rPr lang="en-US" sz="1400" dirty="0" err="1"/>
              <a:t>kies</a:t>
            </a:r>
            <a:r>
              <a:rPr lang="en-US" sz="1400" dirty="0"/>
              <a:t>- und </a:t>
            </a:r>
            <a:r>
              <a:rPr lang="en-US" sz="1400" dirty="0" err="1"/>
              <a:t>tonreichen</a:t>
            </a:r>
            <a:r>
              <a:rPr lang="en-US" sz="1400" dirty="0"/>
              <a:t> </a:t>
            </a:r>
            <a:r>
              <a:rPr lang="en-US" sz="1400" dirty="0" err="1"/>
              <a:t>Hängen</a:t>
            </a:r>
            <a:r>
              <a:rPr lang="en-US" sz="1400" dirty="0"/>
              <a:t>.</a:t>
            </a:r>
          </a:p>
          <a:p>
            <a:pPr>
              <a:lnSpc>
                <a:spcPct val="90000"/>
              </a:lnSpc>
              <a:spcAft>
                <a:spcPts val="600"/>
              </a:spcAft>
            </a:pPr>
            <a:endParaRPr lang="en-US" sz="1400" dirty="0"/>
          </a:p>
          <a:p>
            <a:pPr indent="-228600">
              <a:lnSpc>
                <a:spcPct val="90000"/>
              </a:lnSpc>
              <a:spcAft>
                <a:spcPts val="600"/>
              </a:spcAft>
              <a:buFont typeface="Arial" panose="020B0604020202020204" pitchFamily="34" charset="0"/>
              <a:buChar char="•"/>
            </a:pPr>
            <a:r>
              <a:rPr lang="en-US" sz="1400" b="1" dirty="0" err="1"/>
              <a:t>Doppelte</a:t>
            </a:r>
            <a:r>
              <a:rPr lang="en-US" sz="1400" b="1" dirty="0"/>
              <a:t> </a:t>
            </a:r>
            <a:r>
              <a:rPr lang="en-US" sz="1400" b="1" dirty="0" err="1"/>
              <a:t>Erfolgsgeschichte</a:t>
            </a:r>
            <a:r>
              <a:rPr lang="en-US" sz="1400" dirty="0"/>
              <a:t>: Neben Château </a:t>
            </a:r>
            <a:r>
              <a:rPr lang="en-US" sz="1400" dirty="0" err="1"/>
              <a:t>Montus</a:t>
            </a:r>
            <a:r>
              <a:rPr lang="en-US" sz="1400" dirty="0"/>
              <a:t> </a:t>
            </a:r>
            <a:r>
              <a:rPr lang="en-US" sz="1400" dirty="0" err="1"/>
              <a:t>gründete</a:t>
            </a:r>
            <a:r>
              <a:rPr lang="en-US" sz="1400" dirty="0"/>
              <a:t> er </a:t>
            </a:r>
            <a:r>
              <a:rPr lang="en-US" sz="1400" dirty="0" err="1"/>
              <a:t>auch</a:t>
            </a:r>
            <a:r>
              <a:rPr lang="en-US" sz="1400" dirty="0"/>
              <a:t> </a:t>
            </a:r>
            <a:r>
              <a:rPr lang="en-US" sz="1400" b="1" dirty="0"/>
              <a:t>Château </a:t>
            </a:r>
            <a:r>
              <a:rPr lang="en-US" sz="1400" b="1" dirty="0" err="1"/>
              <a:t>Bouscassé</a:t>
            </a:r>
            <a:r>
              <a:rPr lang="en-US" sz="1400" dirty="0"/>
              <a:t>, </a:t>
            </a:r>
            <a:r>
              <a:rPr lang="en-US" sz="1400" dirty="0" err="1"/>
              <a:t>heute</a:t>
            </a:r>
            <a:r>
              <a:rPr lang="en-US" sz="1400" dirty="0"/>
              <a:t> </a:t>
            </a:r>
            <a:r>
              <a:rPr lang="en-US" sz="1400" dirty="0" err="1"/>
              <a:t>beide</a:t>
            </a:r>
            <a:r>
              <a:rPr lang="en-US" sz="1400" dirty="0"/>
              <a:t> international </a:t>
            </a:r>
            <a:r>
              <a:rPr lang="en-US" sz="1400" dirty="0" err="1"/>
              <a:t>anerkannt</a:t>
            </a:r>
            <a:r>
              <a:rPr lang="en-US" sz="1400" dirty="0"/>
              <a:t>.</a:t>
            </a:r>
          </a:p>
          <a:p>
            <a:pPr>
              <a:lnSpc>
                <a:spcPct val="90000"/>
              </a:lnSpc>
              <a:spcAft>
                <a:spcPts val="600"/>
              </a:spcAft>
            </a:pPr>
            <a:endParaRPr lang="en-US" sz="1400" dirty="0"/>
          </a:p>
          <a:p>
            <a:pPr indent="-228600">
              <a:lnSpc>
                <a:spcPct val="90000"/>
              </a:lnSpc>
              <a:spcAft>
                <a:spcPts val="600"/>
              </a:spcAft>
              <a:buFont typeface="Arial" panose="020B0604020202020204" pitchFamily="34" charset="0"/>
              <a:buChar char="•"/>
            </a:pPr>
            <a:r>
              <a:rPr lang="en-US" sz="1400" b="1" dirty="0"/>
              <a:t>Innovator &amp; Traditionalist</a:t>
            </a:r>
            <a:r>
              <a:rPr lang="en-US" sz="1400" dirty="0"/>
              <a:t>: </a:t>
            </a:r>
            <a:r>
              <a:rPr lang="en-US" sz="1400" dirty="0" err="1"/>
              <a:t>Brumont</a:t>
            </a:r>
            <a:r>
              <a:rPr lang="en-US" sz="1400" dirty="0"/>
              <a:t> </a:t>
            </a:r>
            <a:r>
              <a:rPr lang="en-US" sz="1400" dirty="0" err="1"/>
              <a:t>kombiniert</a:t>
            </a:r>
            <a:r>
              <a:rPr lang="en-US" sz="1400" dirty="0"/>
              <a:t> </a:t>
            </a:r>
            <a:r>
              <a:rPr lang="en-US" sz="1400" b="1" dirty="0" err="1"/>
              <a:t>moderne</a:t>
            </a:r>
            <a:r>
              <a:rPr lang="en-US" sz="1400" b="1" dirty="0"/>
              <a:t> </a:t>
            </a:r>
            <a:r>
              <a:rPr lang="en-US" sz="1400" b="1" dirty="0" err="1"/>
              <a:t>Önologie</a:t>
            </a:r>
            <a:r>
              <a:rPr lang="en-US" sz="1400" dirty="0"/>
              <a:t> </a:t>
            </a:r>
            <a:r>
              <a:rPr lang="en-US" sz="1400" dirty="0" err="1"/>
              <a:t>mit</a:t>
            </a:r>
            <a:r>
              <a:rPr lang="en-US" sz="1400" dirty="0"/>
              <a:t> </a:t>
            </a:r>
            <a:r>
              <a:rPr lang="en-US" sz="1400" b="1" dirty="0" err="1"/>
              <a:t>respektvollem</a:t>
            </a:r>
            <a:r>
              <a:rPr lang="en-US" sz="1400" b="1" dirty="0"/>
              <a:t> </a:t>
            </a:r>
            <a:r>
              <a:rPr lang="en-US" sz="1400" b="1" dirty="0" err="1"/>
              <a:t>Umgang</a:t>
            </a:r>
            <a:r>
              <a:rPr lang="en-US" sz="1400" b="1" dirty="0"/>
              <a:t> </a:t>
            </a:r>
            <a:r>
              <a:rPr lang="en-US" sz="1400" b="1" dirty="0" err="1"/>
              <a:t>mit</a:t>
            </a:r>
            <a:r>
              <a:rPr lang="en-US" sz="1400" b="1" dirty="0"/>
              <a:t> </a:t>
            </a:r>
            <a:r>
              <a:rPr lang="en-US" sz="1400" b="1" dirty="0" err="1"/>
              <a:t>Natur</a:t>
            </a:r>
            <a:r>
              <a:rPr lang="en-US" sz="1400" b="1" dirty="0"/>
              <a:t> und </a:t>
            </a:r>
            <a:r>
              <a:rPr lang="en-US" sz="1400" b="1" dirty="0" err="1"/>
              <a:t>Herkunft</a:t>
            </a:r>
            <a:r>
              <a:rPr lang="en-US" sz="1400" dirty="0"/>
              <a:t>.</a:t>
            </a:r>
          </a:p>
        </p:txBody>
      </p:sp>
    </p:spTree>
    <p:extLst>
      <p:ext uri="{BB962C8B-B14F-4D97-AF65-F5344CB8AC3E}">
        <p14:creationId xmlns:p14="http://schemas.microsoft.com/office/powerpoint/2010/main" val="1614707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4B3BD5B-327E-21CA-4722-1B80D8887C9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Gras, Baum, Pflanze, Haus enthält.&#10;&#10;KI-generierte Inhalte können fehlerhaft sein.">
            <a:extLst>
              <a:ext uri="{FF2B5EF4-FFF2-40B4-BE49-F238E27FC236}">
                <a16:creationId xmlns:a16="http://schemas.microsoft.com/office/drawing/2014/main" id="{A4D50EFC-A08D-3643-6631-2D1FA42C1201}"/>
              </a:ext>
            </a:extLst>
          </p:cNvPr>
          <p:cNvPicPr>
            <a:picLocks noChangeAspect="1"/>
          </p:cNvPicPr>
          <p:nvPr/>
        </p:nvPicPr>
        <p:blipFill>
          <a:blip r:embed="rId3"/>
          <a:srcRect t="8725" b="7021"/>
          <a:stretch>
            <a:fillRect/>
          </a:stretch>
        </p:blipFill>
        <p:spPr>
          <a:xfrm>
            <a:off x="20" y="1282"/>
            <a:ext cx="12191980" cy="6856718"/>
          </a:xfrm>
          <a:prstGeom prst="rect">
            <a:avLst/>
          </a:prstGeom>
        </p:spPr>
      </p:pic>
    </p:spTree>
    <p:extLst>
      <p:ext uri="{BB962C8B-B14F-4D97-AF65-F5344CB8AC3E}">
        <p14:creationId xmlns:p14="http://schemas.microsoft.com/office/powerpoint/2010/main" val="2767231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8ECC98D-655C-2692-361B-1EA95F8C115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57B50CBB-0F11-0597-4154-D80CD60AF9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Grafik 5" descr="Ein Bild, das Karte, Text, Atlas enthält.&#10;&#10;KI-generierte Inhalte können fehlerhaft sein.">
            <a:extLst>
              <a:ext uri="{FF2B5EF4-FFF2-40B4-BE49-F238E27FC236}">
                <a16:creationId xmlns:a16="http://schemas.microsoft.com/office/drawing/2014/main" id="{7FD80433-7EAB-E842-137F-4A56B57F48A7}"/>
              </a:ext>
            </a:extLst>
          </p:cNvPr>
          <p:cNvPicPr>
            <a:picLocks noChangeAspect="1"/>
          </p:cNvPicPr>
          <p:nvPr/>
        </p:nvPicPr>
        <p:blipFill>
          <a:blip r:embed="rId3"/>
          <a:srcRect t="2084" b="3396"/>
          <a:stretch>
            <a:fillRect/>
          </a:stretch>
        </p:blipFill>
        <p:spPr>
          <a:xfrm>
            <a:off x="20" y="1282"/>
            <a:ext cx="12191980" cy="6856718"/>
          </a:xfrm>
          <a:prstGeom prst="rect">
            <a:avLst/>
          </a:prstGeom>
        </p:spPr>
      </p:pic>
    </p:spTree>
    <p:extLst>
      <p:ext uri="{BB962C8B-B14F-4D97-AF65-F5344CB8AC3E}">
        <p14:creationId xmlns:p14="http://schemas.microsoft.com/office/powerpoint/2010/main" val="1181477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49BE-3570-6B4F-73E5-51E599C5C8DC}"/>
            </a:ext>
          </a:extLst>
        </p:cNvPr>
        <p:cNvGrpSpPr/>
        <p:nvPr/>
      </p:nvGrpSpPr>
      <p:grpSpPr>
        <a:xfrm>
          <a:off x="0" y="0"/>
          <a:ext cx="0" cy="0"/>
          <a:chOff x="0" y="0"/>
          <a:chExt cx="0" cy="0"/>
        </a:xfrm>
      </p:grpSpPr>
      <p:sp>
        <p:nvSpPr>
          <p:cNvPr id="9" name="Textfeld 8">
            <a:extLst>
              <a:ext uri="{FF2B5EF4-FFF2-40B4-BE49-F238E27FC236}">
                <a16:creationId xmlns:a16="http://schemas.microsoft.com/office/drawing/2014/main" id="{37D2F331-6F91-F20B-4D18-D8EA8F3D11EC}"/>
              </a:ext>
            </a:extLst>
          </p:cNvPr>
          <p:cNvSpPr txBox="1"/>
          <p:nvPr/>
        </p:nvSpPr>
        <p:spPr>
          <a:xfrm>
            <a:off x="426720" y="474134"/>
            <a:ext cx="11480800" cy="6186309"/>
          </a:xfrm>
          <a:prstGeom prst="rect">
            <a:avLst/>
          </a:prstGeom>
          <a:noFill/>
        </p:spPr>
        <p:txBody>
          <a:bodyPr wrap="square">
            <a:spAutoFit/>
          </a:bodyPr>
          <a:lstStyle/>
          <a:p>
            <a:pPr algn="l">
              <a:buNone/>
            </a:pPr>
            <a:r>
              <a:rPr lang="de-AT" b="1" i="0" u="none" strike="noStrike" dirty="0" err="1">
                <a:solidFill>
                  <a:srgbClr val="000000"/>
                </a:solidFill>
                <a:effectLst/>
              </a:rPr>
              <a:t>Cahors</a:t>
            </a:r>
            <a:r>
              <a:rPr lang="de-AT" b="1" i="0" u="none" strike="noStrike" dirty="0">
                <a:solidFill>
                  <a:srgbClr val="000000"/>
                </a:solidFill>
                <a:effectLst/>
              </a:rPr>
              <a:t> – Der Ursprung des „Black </a:t>
            </a:r>
            <a:r>
              <a:rPr lang="de-AT" b="1" i="0" u="none" strike="noStrike" dirty="0" err="1">
                <a:solidFill>
                  <a:srgbClr val="000000"/>
                </a:solidFill>
                <a:effectLst/>
              </a:rPr>
              <a:t>Wine</a:t>
            </a:r>
            <a:r>
              <a:rPr lang="de-AT" b="1" i="0" u="none" strike="noStrike" dirty="0">
                <a:solidFill>
                  <a:srgbClr val="000000"/>
                </a:solidFill>
                <a:effectLst/>
              </a:rPr>
              <a:t>“</a:t>
            </a:r>
          </a:p>
          <a:p>
            <a:pPr algn="l">
              <a:buNone/>
            </a:pPr>
            <a:endParaRPr lang="de-AT" b="1" i="0" u="none" strike="noStrike" dirty="0">
              <a:solidFill>
                <a:srgbClr val="000000"/>
              </a:solidFill>
              <a:effectLst/>
            </a:endParaRPr>
          </a:p>
          <a:p>
            <a:pPr algn="l">
              <a:buNone/>
            </a:pPr>
            <a:r>
              <a:rPr lang="de-AT" b="1" i="0" u="none" strike="noStrike" dirty="0">
                <a:solidFill>
                  <a:srgbClr val="000000"/>
                </a:solidFill>
                <a:effectLst/>
              </a:rPr>
              <a:t>Frühe </a:t>
            </a:r>
            <a:r>
              <a:rPr lang="de-AT" b="1" i="0" u="none" strike="noStrike" dirty="0" err="1">
                <a:solidFill>
                  <a:srgbClr val="000000"/>
                </a:solidFill>
                <a:effectLst/>
              </a:rPr>
              <a:t>Rebkultur</a:t>
            </a:r>
            <a:br>
              <a:rPr lang="de-AT" b="0" i="0" u="none" strike="noStrike" dirty="0">
                <a:solidFill>
                  <a:srgbClr val="000000"/>
                </a:solidFill>
                <a:effectLst/>
              </a:rPr>
            </a:br>
            <a:r>
              <a:rPr lang="de-AT" b="0" i="0" u="none" strike="noStrike" dirty="0">
                <a:solidFill>
                  <a:srgbClr val="000000"/>
                </a:solidFill>
                <a:effectLst/>
              </a:rPr>
              <a:t>Bereits um 600 n. Chr. wurden in </a:t>
            </a:r>
            <a:r>
              <a:rPr lang="de-AT" b="0" i="0" u="none" strike="noStrike" dirty="0" err="1">
                <a:solidFill>
                  <a:srgbClr val="000000"/>
                </a:solidFill>
                <a:effectLst/>
              </a:rPr>
              <a:t>Cahors</a:t>
            </a:r>
            <a:r>
              <a:rPr lang="de-AT" b="0" i="0" u="none" strike="noStrike" dirty="0">
                <a:solidFill>
                  <a:srgbClr val="000000"/>
                </a:solidFill>
                <a:effectLst/>
              </a:rPr>
              <a:t> erste Reben gepflanzt. Die Region am Lot-Fluss bot mit ihren kalkhaltigen Böden und geschützten Lagen ideale Voraussetzungen für den Weinbau.</a:t>
            </a:r>
          </a:p>
          <a:p>
            <a:pPr algn="l">
              <a:buNone/>
            </a:pPr>
            <a:endParaRPr lang="de-AT" b="0" i="0" u="none" strike="noStrike" dirty="0">
              <a:solidFill>
                <a:srgbClr val="000000"/>
              </a:solidFill>
              <a:effectLst/>
            </a:endParaRPr>
          </a:p>
          <a:p>
            <a:pPr algn="l">
              <a:buNone/>
            </a:pPr>
            <a:r>
              <a:rPr lang="de-AT" b="1" i="0" u="none" strike="noStrike" dirty="0">
                <a:solidFill>
                  <a:srgbClr val="000000"/>
                </a:solidFill>
                <a:effectLst/>
              </a:rPr>
              <a:t>Mittelalterlicher Ruhm</a:t>
            </a:r>
            <a:br>
              <a:rPr lang="de-AT" b="0" i="0" u="none" strike="noStrike" dirty="0">
                <a:solidFill>
                  <a:srgbClr val="000000"/>
                </a:solidFill>
                <a:effectLst/>
              </a:rPr>
            </a:br>
            <a:r>
              <a:rPr lang="de-AT" b="0" i="0" u="none" strike="noStrike" dirty="0">
                <a:solidFill>
                  <a:srgbClr val="000000"/>
                </a:solidFill>
                <a:effectLst/>
              </a:rPr>
              <a:t>Im 13. Jahrhundert war der Wein bei französischem Adel hoch angesehen. Um 1300 erreichte der „Black </a:t>
            </a:r>
            <a:r>
              <a:rPr lang="de-AT" b="0" i="0" u="none" strike="noStrike" dirty="0" err="1">
                <a:solidFill>
                  <a:srgbClr val="000000"/>
                </a:solidFill>
                <a:effectLst/>
              </a:rPr>
              <a:t>Wine</a:t>
            </a:r>
            <a:r>
              <a:rPr lang="de-AT" b="0" i="0" u="none" strike="noStrike" dirty="0">
                <a:solidFill>
                  <a:srgbClr val="000000"/>
                </a:solidFill>
                <a:effectLst/>
              </a:rPr>
              <a:t>“ von </a:t>
            </a:r>
            <a:r>
              <a:rPr lang="de-AT" b="0" i="0" u="none" strike="noStrike" dirty="0" err="1">
                <a:solidFill>
                  <a:srgbClr val="000000"/>
                </a:solidFill>
                <a:effectLst/>
              </a:rPr>
              <a:t>Cahors</a:t>
            </a:r>
            <a:r>
              <a:rPr lang="de-AT" b="0" i="0" u="none" strike="noStrike" dirty="0">
                <a:solidFill>
                  <a:srgbClr val="000000"/>
                </a:solidFill>
                <a:effectLst/>
              </a:rPr>
              <a:t> Kultstatus in England – kräftiger und farbintensiver als viele Weine aus dem Bordelais.</a:t>
            </a:r>
          </a:p>
          <a:p>
            <a:pPr algn="l">
              <a:buNone/>
            </a:pPr>
            <a:endParaRPr lang="de-AT" b="0" i="0" u="none" strike="noStrike" dirty="0">
              <a:solidFill>
                <a:srgbClr val="000000"/>
              </a:solidFill>
              <a:effectLst/>
            </a:endParaRPr>
          </a:p>
          <a:p>
            <a:pPr algn="l">
              <a:buNone/>
            </a:pPr>
            <a:r>
              <a:rPr lang="de-AT" b="1" i="0" u="none" strike="noStrike" dirty="0">
                <a:solidFill>
                  <a:srgbClr val="000000"/>
                </a:solidFill>
                <a:effectLst/>
              </a:rPr>
              <a:t>Kirchlicher und adliger Gebrauch</a:t>
            </a:r>
            <a:br>
              <a:rPr lang="de-AT" b="0" i="0" u="none" strike="noStrike" dirty="0">
                <a:solidFill>
                  <a:srgbClr val="000000"/>
                </a:solidFill>
                <a:effectLst/>
              </a:rPr>
            </a:br>
            <a:r>
              <a:rPr lang="de-AT" b="0" i="0" u="none" strike="noStrike" dirty="0">
                <a:solidFill>
                  <a:srgbClr val="000000"/>
                </a:solidFill>
                <a:effectLst/>
              </a:rPr>
              <a:t>Der Wein wurde auch für kirchliche Zwecke verwendet. Der Export erfolgte über Bordeaux</a:t>
            </a:r>
          </a:p>
          <a:p>
            <a:pPr algn="l">
              <a:buNone/>
            </a:pPr>
            <a:endParaRPr lang="de-AT" dirty="0">
              <a:solidFill>
                <a:srgbClr val="000000"/>
              </a:solidFill>
            </a:endParaRPr>
          </a:p>
          <a:p>
            <a:pPr algn="l">
              <a:buNone/>
            </a:pPr>
            <a:r>
              <a:rPr lang="de-AT" b="1" i="0" u="none" strike="noStrike" dirty="0">
                <a:solidFill>
                  <a:srgbClr val="000000"/>
                </a:solidFill>
                <a:effectLst/>
              </a:rPr>
              <a:t>Historische Rückschläge</a:t>
            </a:r>
            <a:br>
              <a:rPr lang="de-AT" b="0" i="0" u="none" strike="noStrike" dirty="0">
                <a:solidFill>
                  <a:srgbClr val="000000"/>
                </a:solidFill>
                <a:effectLst/>
              </a:rPr>
            </a:br>
            <a:r>
              <a:rPr lang="de-AT" b="0" i="0" u="none" strike="noStrike" dirty="0">
                <a:solidFill>
                  <a:srgbClr val="000000"/>
                </a:solidFill>
                <a:effectLst/>
              </a:rPr>
              <a:t>Die Entwicklung der Region wurde durch zahlreiche Krisen gebremst:</a:t>
            </a:r>
          </a:p>
          <a:p>
            <a:r>
              <a:rPr lang="de-AT" b="0" i="0" u="none" strike="noStrike" dirty="0">
                <a:solidFill>
                  <a:srgbClr val="000000"/>
                </a:solidFill>
                <a:effectLst/>
              </a:rPr>
              <a:t>– systematische Exportbarrieren durch Bordeaux,</a:t>
            </a:r>
            <a:br>
              <a:rPr lang="de-AT" b="0" i="0" u="none" strike="noStrike" dirty="0">
                <a:solidFill>
                  <a:srgbClr val="000000"/>
                </a:solidFill>
                <a:effectLst/>
              </a:rPr>
            </a:br>
            <a:r>
              <a:rPr lang="de-AT" b="0" i="0" u="none" strike="noStrike" dirty="0">
                <a:solidFill>
                  <a:srgbClr val="000000"/>
                </a:solidFill>
                <a:effectLst/>
              </a:rPr>
              <a:t>– der Hundertjährige Krieg (1337–1453),</a:t>
            </a:r>
            <a:br>
              <a:rPr lang="de-AT" b="0" i="0" u="none" strike="noStrike" dirty="0">
                <a:solidFill>
                  <a:srgbClr val="000000"/>
                </a:solidFill>
                <a:effectLst/>
              </a:rPr>
            </a:br>
            <a:r>
              <a:rPr lang="de-AT" b="0" i="0" u="none" strike="noStrike" dirty="0">
                <a:solidFill>
                  <a:srgbClr val="000000"/>
                </a:solidFill>
                <a:effectLst/>
              </a:rPr>
              <a:t>– sowie </a:t>
            </a:r>
            <a:r>
              <a:rPr lang="de-AT" b="0" i="0" u="none" strike="noStrike" dirty="0" err="1">
                <a:solidFill>
                  <a:srgbClr val="000000"/>
                </a:solidFill>
                <a:effectLst/>
              </a:rPr>
              <a:t>Rebkrankheiten</a:t>
            </a:r>
            <a:r>
              <a:rPr lang="de-AT" b="0" i="0" u="none" strike="noStrike" dirty="0">
                <a:solidFill>
                  <a:srgbClr val="000000"/>
                </a:solidFill>
                <a:effectLst/>
              </a:rPr>
              <a:t> wie Mehltau und Reblaus im 19. Jahrhundert.</a:t>
            </a:r>
          </a:p>
          <a:p>
            <a:pPr algn="l"/>
            <a:endParaRPr lang="de-AT" b="1" i="0" u="none" strike="noStrike" dirty="0">
              <a:solidFill>
                <a:srgbClr val="000000"/>
              </a:solidFill>
              <a:effectLst/>
            </a:endParaRPr>
          </a:p>
          <a:p>
            <a:pPr algn="l"/>
            <a:r>
              <a:rPr lang="de-AT" b="1" i="0" u="none" strike="noStrike" dirty="0">
                <a:solidFill>
                  <a:srgbClr val="000000"/>
                </a:solidFill>
                <a:effectLst/>
              </a:rPr>
              <a:t>Wiederaufstieg</a:t>
            </a:r>
            <a:br>
              <a:rPr lang="de-AT" b="0" i="0" u="none" strike="noStrike" dirty="0">
                <a:solidFill>
                  <a:srgbClr val="000000"/>
                </a:solidFill>
                <a:effectLst/>
              </a:rPr>
            </a:br>
            <a:r>
              <a:rPr lang="de-AT" b="0" i="0" u="none" strike="noStrike" dirty="0">
                <a:solidFill>
                  <a:srgbClr val="000000"/>
                </a:solidFill>
                <a:effectLst/>
              </a:rPr>
              <a:t>Der Malbec – lange Zeit fast in Vergessenheit – ist wieder im Mittelpunkt. Moderne, </a:t>
            </a:r>
            <a:r>
              <a:rPr lang="de-AT" b="0" i="0" u="none" strike="noStrike" dirty="0" err="1">
                <a:solidFill>
                  <a:srgbClr val="000000"/>
                </a:solidFill>
                <a:effectLst/>
              </a:rPr>
              <a:t>terroirbetonte</a:t>
            </a:r>
            <a:r>
              <a:rPr lang="de-AT" b="0" i="0" u="none" strike="noStrike" dirty="0">
                <a:solidFill>
                  <a:srgbClr val="000000"/>
                </a:solidFill>
                <a:effectLst/>
              </a:rPr>
              <a:t> Weine zeigen die ganze Tiefe und Kraft, für die </a:t>
            </a:r>
            <a:r>
              <a:rPr lang="de-AT" b="0" i="0" u="none" strike="noStrike" dirty="0" err="1">
                <a:solidFill>
                  <a:srgbClr val="000000"/>
                </a:solidFill>
                <a:effectLst/>
              </a:rPr>
              <a:t>Cahors</a:t>
            </a:r>
            <a:r>
              <a:rPr lang="de-AT" b="0" i="0" u="none" strike="noStrike" dirty="0">
                <a:solidFill>
                  <a:srgbClr val="000000"/>
                </a:solidFill>
                <a:effectLst/>
              </a:rPr>
              <a:t> einst berühmt war.</a:t>
            </a:r>
          </a:p>
        </p:txBody>
      </p:sp>
    </p:spTree>
    <p:extLst>
      <p:ext uri="{BB962C8B-B14F-4D97-AF65-F5344CB8AC3E}">
        <p14:creationId xmlns:p14="http://schemas.microsoft.com/office/powerpoint/2010/main" val="704008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nhaltsplatzhalter 4" descr="Ein Bild, das Luftfotografie, draußen, Vogelperspektive, Luftbild enthält.&#10;&#10;KI-generierte Inhalte können fehlerhaft sein.">
            <a:extLst>
              <a:ext uri="{FF2B5EF4-FFF2-40B4-BE49-F238E27FC236}">
                <a16:creationId xmlns:a16="http://schemas.microsoft.com/office/drawing/2014/main" id="{DB34D414-9FEF-4DF5-F7F8-487A1A35F7EF}"/>
              </a:ext>
            </a:extLst>
          </p:cNvPr>
          <p:cNvPicPr>
            <a:picLocks noGrp="1" noChangeAspect="1"/>
          </p:cNvPicPr>
          <p:nvPr>
            <p:ph idx="1"/>
          </p:nvPr>
        </p:nvPicPr>
        <p:blipFill>
          <a:blip r:embed="rId3"/>
          <a:srcRect l="10466" r="2406" b="-1"/>
          <a:stretch>
            <a:fillRect/>
          </a:stretch>
        </p:blipFill>
        <p:spPr>
          <a:xfrm>
            <a:off x="20" y="1282"/>
            <a:ext cx="12191980" cy="6856718"/>
          </a:xfrm>
          <a:prstGeom prst="rect">
            <a:avLst/>
          </a:prstGeom>
        </p:spPr>
      </p:pic>
    </p:spTree>
    <p:extLst>
      <p:ext uri="{BB962C8B-B14F-4D97-AF65-F5344CB8AC3E}">
        <p14:creationId xmlns:p14="http://schemas.microsoft.com/office/powerpoint/2010/main" val="32462558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9BA20-86B2-9AEB-0E70-035E4F75FDC7}"/>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E8E0DB6E-E7B8-3497-AFD9-BD8720DF77FE}"/>
              </a:ext>
            </a:extLst>
          </p:cNvPr>
          <p:cNvSpPr txBox="1"/>
          <p:nvPr/>
        </p:nvSpPr>
        <p:spPr>
          <a:xfrm>
            <a:off x="261824" y="437299"/>
            <a:ext cx="10919208" cy="5632311"/>
          </a:xfrm>
          <a:prstGeom prst="rect">
            <a:avLst/>
          </a:prstGeom>
          <a:noFill/>
        </p:spPr>
        <p:txBody>
          <a:bodyPr wrap="none" rtlCol="0">
            <a:spAutoFit/>
          </a:bodyPr>
          <a:lstStyle/>
          <a:p>
            <a:r>
              <a:rPr lang="de-AT" b="1" dirty="0"/>
              <a:t>Historischer Wandel</a:t>
            </a:r>
            <a:endParaRPr lang="de-AT" dirty="0"/>
          </a:p>
          <a:p>
            <a:r>
              <a:rPr lang="de-AT" b="1" dirty="0"/>
              <a:t>19. Jh.</a:t>
            </a:r>
            <a:r>
              <a:rPr lang="de-AT" dirty="0"/>
              <a:t>: Rebfläche auf dem Höhepunkt mit </a:t>
            </a:r>
            <a:r>
              <a:rPr lang="de-AT" b="1" dirty="0"/>
              <a:t>60.000 ha</a:t>
            </a:r>
            <a:r>
              <a:rPr lang="de-AT" dirty="0"/>
              <a:t>.</a:t>
            </a:r>
          </a:p>
          <a:p>
            <a:r>
              <a:rPr lang="de-AT" dirty="0"/>
              <a:t>Danach: Fast vollständige Zerstörung durch </a:t>
            </a:r>
            <a:r>
              <a:rPr lang="de-AT" dirty="0" err="1"/>
              <a:t>Reblausplage</a:t>
            </a:r>
            <a:r>
              <a:rPr lang="de-AT" dirty="0"/>
              <a:t>.</a:t>
            </a:r>
          </a:p>
          <a:p>
            <a:endParaRPr lang="de-AT" dirty="0"/>
          </a:p>
          <a:p>
            <a:r>
              <a:rPr lang="de-AT" b="1" dirty="0"/>
              <a:t>Wiederaufstieg ab 1960er-Jahren</a:t>
            </a:r>
            <a:r>
              <a:rPr lang="de-AT" dirty="0"/>
              <a:t>, heute nur noch ca. </a:t>
            </a:r>
            <a:r>
              <a:rPr lang="de-AT" b="1" dirty="0"/>
              <a:t>4.500 ha</a:t>
            </a:r>
            <a:r>
              <a:rPr lang="de-AT" dirty="0"/>
              <a:t> – Fokus auf Qualität statt Menge.</a:t>
            </a:r>
          </a:p>
          <a:p>
            <a:endParaRPr lang="de-AT" b="1" dirty="0"/>
          </a:p>
          <a:p>
            <a:r>
              <a:rPr lang="de-AT" b="1" dirty="0"/>
              <a:t>Terroir – Zwei Hauptzonen</a:t>
            </a:r>
            <a:endParaRPr lang="de-AT" dirty="0"/>
          </a:p>
          <a:p>
            <a:r>
              <a:rPr lang="de-AT" b="1" dirty="0" err="1"/>
              <a:t>Les</a:t>
            </a:r>
            <a:r>
              <a:rPr lang="de-AT" b="1" dirty="0"/>
              <a:t> </a:t>
            </a:r>
            <a:r>
              <a:rPr lang="de-AT" b="1" dirty="0" err="1"/>
              <a:t>Causses</a:t>
            </a:r>
            <a:r>
              <a:rPr lang="de-AT" dirty="0"/>
              <a:t>: Kalksteinplateaus mit eisenhaltigem Ton – geben dem Wein </a:t>
            </a:r>
            <a:r>
              <a:rPr lang="de-AT" b="1" dirty="0"/>
              <a:t>Mineralität &amp; Kraft</a:t>
            </a:r>
            <a:r>
              <a:rPr lang="de-AT" dirty="0"/>
              <a:t>.</a:t>
            </a:r>
          </a:p>
          <a:p>
            <a:endParaRPr lang="de-AT" dirty="0"/>
          </a:p>
          <a:p>
            <a:r>
              <a:rPr lang="de-AT" b="1" dirty="0"/>
              <a:t>Flussterrassen des Lot</a:t>
            </a:r>
            <a:r>
              <a:rPr lang="de-AT" dirty="0"/>
              <a:t>: Kiesböden aus verschiedenen Epochen – ideal für </a:t>
            </a:r>
            <a:r>
              <a:rPr lang="de-AT" b="1" dirty="0"/>
              <a:t>strukturierte, langlebige Weine</a:t>
            </a:r>
            <a:r>
              <a:rPr lang="de-AT" dirty="0"/>
              <a:t>.</a:t>
            </a:r>
          </a:p>
          <a:p>
            <a:endParaRPr lang="de-AT" dirty="0"/>
          </a:p>
          <a:p>
            <a:r>
              <a:rPr lang="de-AT" b="1" dirty="0" err="1"/>
              <a:t>Weinstil</a:t>
            </a:r>
            <a:r>
              <a:rPr lang="de-AT" b="1" dirty="0"/>
              <a:t> – Charakter des Malbec</a:t>
            </a:r>
            <a:endParaRPr lang="de-AT" dirty="0"/>
          </a:p>
          <a:p>
            <a:r>
              <a:rPr lang="de-AT" b="1" dirty="0"/>
              <a:t>Dunkel, kraftvoll, </a:t>
            </a:r>
            <a:r>
              <a:rPr lang="de-AT" b="1" dirty="0" err="1"/>
              <a:t>tanninreich</a:t>
            </a:r>
            <a:r>
              <a:rPr lang="de-AT" dirty="0"/>
              <a:t> – Malbec macht mind. </a:t>
            </a:r>
            <a:r>
              <a:rPr lang="de-AT" b="1" dirty="0"/>
              <a:t>70 %</a:t>
            </a:r>
            <a:r>
              <a:rPr lang="de-AT" dirty="0"/>
              <a:t> der Cuvées aus.</a:t>
            </a:r>
          </a:p>
          <a:p>
            <a:r>
              <a:rPr lang="de-AT" dirty="0"/>
              <a:t>Typische Aromen: </a:t>
            </a:r>
            <a:r>
              <a:rPr lang="de-AT" b="1" dirty="0"/>
              <a:t>schwarze Früchte</a:t>
            </a:r>
            <a:r>
              <a:rPr lang="de-AT" dirty="0"/>
              <a:t>, </a:t>
            </a:r>
            <a:r>
              <a:rPr lang="de-AT" b="1" dirty="0"/>
              <a:t>Veilchen</a:t>
            </a:r>
            <a:r>
              <a:rPr lang="de-AT" dirty="0"/>
              <a:t>, </a:t>
            </a:r>
            <a:r>
              <a:rPr lang="de-AT" b="1" dirty="0"/>
              <a:t>Tabak</a:t>
            </a:r>
            <a:r>
              <a:rPr lang="de-AT" dirty="0"/>
              <a:t>, </a:t>
            </a:r>
            <a:r>
              <a:rPr lang="de-AT" b="1" dirty="0"/>
              <a:t>Leder</a:t>
            </a:r>
            <a:r>
              <a:rPr lang="de-AT" dirty="0"/>
              <a:t>.</a:t>
            </a:r>
          </a:p>
          <a:p>
            <a:endParaRPr lang="de-AT" b="1" dirty="0"/>
          </a:p>
          <a:p>
            <a:r>
              <a:rPr lang="de-AT" b="1" dirty="0"/>
              <a:t>Neue Winzergeneration</a:t>
            </a:r>
            <a:endParaRPr lang="de-AT" dirty="0"/>
          </a:p>
          <a:p>
            <a:r>
              <a:rPr lang="de-AT" dirty="0"/>
              <a:t>Fokus auf </a:t>
            </a:r>
            <a:r>
              <a:rPr lang="de-AT" b="1" dirty="0"/>
              <a:t>Bioweinbau &amp; kühle Vinifikation</a:t>
            </a:r>
            <a:r>
              <a:rPr lang="de-AT" dirty="0"/>
              <a:t>.</a:t>
            </a:r>
          </a:p>
          <a:p>
            <a:r>
              <a:rPr lang="de-AT" dirty="0"/>
              <a:t>Ziel: Ausdrucksstarke, elegante Weine – besonders von den höhergelegenen </a:t>
            </a:r>
            <a:r>
              <a:rPr lang="de-AT" b="1" dirty="0"/>
              <a:t>Kalksteinlagen</a:t>
            </a:r>
            <a:r>
              <a:rPr lang="de-AT" dirty="0"/>
              <a:t>.</a:t>
            </a:r>
          </a:p>
          <a:p>
            <a:r>
              <a:rPr lang="de-AT" dirty="0"/>
              <a:t>Bewusste Balance: </a:t>
            </a:r>
            <a:r>
              <a:rPr lang="de-AT" b="1" dirty="0"/>
              <a:t>Tannin spürbar, aber nicht dominant</a:t>
            </a:r>
            <a:r>
              <a:rPr lang="de-AT" dirty="0"/>
              <a:t>.</a:t>
            </a:r>
          </a:p>
          <a:p>
            <a:endParaRPr lang="de-DE" dirty="0"/>
          </a:p>
        </p:txBody>
      </p:sp>
    </p:spTree>
    <p:extLst>
      <p:ext uri="{BB962C8B-B14F-4D97-AF65-F5344CB8AC3E}">
        <p14:creationId xmlns:p14="http://schemas.microsoft.com/office/powerpoint/2010/main" val="2718019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85D9D62-C3CA-BEE4-C984-7E11243A83C0}"/>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Grafik 5" descr="Ein Bild, das Karte, Text, Atlas enthält.&#10;&#10;KI-generierte Inhalte können fehlerhaft sein.">
            <a:extLst>
              <a:ext uri="{FF2B5EF4-FFF2-40B4-BE49-F238E27FC236}">
                <a16:creationId xmlns:a16="http://schemas.microsoft.com/office/drawing/2014/main" id="{3F4B1F46-7C98-0BD8-D182-191C3F328E69}"/>
              </a:ext>
            </a:extLst>
          </p:cNvPr>
          <p:cNvPicPr>
            <a:picLocks noChangeAspect="1"/>
          </p:cNvPicPr>
          <p:nvPr/>
        </p:nvPicPr>
        <p:blipFill>
          <a:blip r:embed="rId3"/>
          <a:srcRect t="2084" b="3396"/>
          <a:stretch>
            <a:fillRect/>
          </a:stretch>
        </p:blipFill>
        <p:spPr>
          <a:xfrm>
            <a:off x="20" y="157069"/>
            <a:ext cx="12191980" cy="6856718"/>
          </a:xfrm>
          <a:prstGeom prst="rect">
            <a:avLst/>
          </a:prstGeom>
        </p:spPr>
      </p:pic>
    </p:spTree>
    <p:extLst>
      <p:ext uri="{BB962C8B-B14F-4D97-AF65-F5344CB8AC3E}">
        <p14:creationId xmlns:p14="http://schemas.microsoft.com/office/powerpoint/2010/main" val="30664117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BEB77-2597-2CA6-98F3-970565BB4CE0}"/>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19E4A46-B2F4-D7AF-529C-CE3D7903E9A5}"/>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3</a:t>
            </a:r>
          </a:p>
        </p:txBody>
      </p:sp>
      <p:pic>
        <p:nvPicPr>
          <p:cNvPr id="4" name="Grafik 3" descr="Ein Bild, das Flasche enthält.&#10;&#10;KI-generierte Inhalte können fehlerhaft sein.">
            <a:extLst>
              <a:ext uri="{FF2B5EF4-FFF2-40B4-BE49-F238E27FC236}">
                <a16:creationId xmlns:a16="http://schemas.microsoft.com/office/drawing/2014/main" id="{B08A307B-5CB4-92C9-C58F-4B309626C24F}"/>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4128039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1CE1B6-DF28-8278-4106-EB8963B39ABA}"/>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37F7B42A-4313-2610-FC3E-7CB6161D5C3A}"/>
              </a:ext>
            </a:extLst>
          </p:cNvPr>
          <p:cNvSpPr txBox="1"/>
          <p:nvPr/>
        </p:nvSpPr>
        <p:spPr>
          <a:xfrm>
            <a:off x="878216" y="5640572"/>
            <a:ext cx="10932334" cy="918600"/>
          </a:xfrm>
          <a:prstGeom prst="rect">
            <a:avLst/>
          </a:prstGeom>
          <a:noFill/>
        </p:spPr>
        <p:txBody>
          <a:bodyPr wrap="square" rtlCol="0">
            <a:spAutoFit/>
          </a:bodyPr>
          <a:lstStyle/>
          <a:p>
            <a:r>
              <a:rPr lang="de-AT" dirty="0"/>
              <a:t>Üppige, aber elegante Nase, dicht und cremig, offenbart Noten von eingemachten schwarzen Früchten, die von einer subtilen </a:t>
            </a:r>
            <a:r>
              <a:rPr lang="de-AT" dirty="0" err="1"/>
              <a:t>Holznote</a:t>
            </a:r>
            <a:r>
              <a:rPr lang="de-AT" dirty="0"/>
              <a:t> getragen werden, unterstrichen von Aromen von Lakritz, feuchter Erde, schwarzen Oliven, Trüffeln und Leder. </a:t>
            </a:r>
            <a:endParaRPr lang="de-DE" dirty="0"/>
          </a:p>
        </p:txBody>
      </p:sp>
      <p:sp>
        <p:nvSpPr>
          <p:cNvPr id="8" name="Textfeld 7">
            <a:extLst>
              <a:ext uri="{FF2B5EF4-FFF2-40B4-BE49-F238E27FC236}">
                <a16:creationId xmlns:a16="http://schemas.microsoft.com/office/drawing/2014/main" id="{9267F3C6-12F4-E753-1F92-EE02A6E3C266}"/>
              </a:ext>
            </a:extLst>
          </p:cNvPr>
          <p:cNvSpPr txBox="1"/>
          <p:nvPr/>
        </p:nvSpPr>
        <p:spPr>
          <a:xfrm>
            <a:off x="3646584" y="1314058"/>
            <a:ext cx="8163966" cy="3693319"/>
          </a:xfrm>
          <a:prstGeom prst="rect">
            <a:avLst/>
          </a:prstGeom>
          <a:noFill/>
        </p:spPr>
        <p:txBody>
          <a:bodyPr wrap="none" rtlCol="0">
            <a:spAutoFit/>
          </a:bodyPr>
          <a:lstStyle/>
          <a:p>
            <a:pPr fontAlgn="base"/>
            <a:r>
              <a:rPr lang="de-AT" b="1" dirty="0"/>
              <a:t>Jahrgang: 2021</a:t>
            </a:r>
            <a:endParaRPr lang="de-AT" dirty="0"/>
          </a:p>
          <a:p>
            <a:pPr fontAlgn="base"/>
            <a:endParaRPr lang="de-AT" b="1" dirty="0"/>
          </a:p>
          <a:p>
            <a:pPr fontAlgn="base"/>
            <a:r>
              <a:rPr lang="de-AT" b="1" dirty="0"/>
              <a:t>Appellation: </a:t>
            </a:r>
            <a:r>
              <a:rPr lang="de-AT" b="1" dirty="0" err="1"/>
              <a:t>Cahors</a:t>
            </a:r>
            <a:endParaRPr lang="de-AT" b="1" dirty="0"/>
          </a:p>
          <a:p>
            <a:pPr fontAlgn="base"/>
            <a:endParaRPr lang="de-AT" dirty="0"/>
          </a:p>
          <a:p>
            <a:pPr fontAlgn="base"/>
            <a:r>
              <a:rPr lang="de-AT" b="1" dirty="0"/>
              <a:t>Rebsorten: 100% Malbec</a:t>
            </a:r>
            <a:endParaRPr lang="de-AT" dirty="0"/>
          </a:p>
          <a:p>
            <a:pPr fontAlgn="base"/>
            <a:endParaRPr lang="de-AT" b="1" dirty="0"/>
          </a:p>
          <a:p>
            <a:pPr fontAlgn="base"/>
            <a:r>
              <a:rPr lang="de-AT" b="1" dirty="0"/>
              <a:t>Alkoholgehalt: 13%</a:t>
            </a:r>
          </a:p>
          <a:p>
            <a:pPr fontAlgn="base"/>
            <a:endParaRPr lang="de-AT" b="1" dirty="0"/>
          </a:p>
          <a:p>
            <a:pPr fontAlgn="base"/>
            <a:r>
              <a:rPr lang="de-AT" b="1" dirty="0"/>
              <a:t>Lagerfähig bis: 2034</a:t>
            </a:r>
          </a:p>
          <a:p>
            <a:pPr fontAlgn="base"/>
            <a:endParaRPr lang="de-AT" b="1" dirty="0"/>
          </a:p>
          <a:p>
            <a:pPr fontAlgn="base"/>
            <a:r>
              <a:rPr lang="de-AT" b="1" dirty="0"/>
              <a:t>Alte Reben – über 100 Jahre alt</a:t>
            </a:r>
          </a:p>
          <a:p>
            <a:pPr fontAlgn="base"/>
            <a:endParaRPr lang="de-AT" b="1" dirty="0"/>
          </a:p>
          <a:p>
            <a:pPr fontAlgn="base"/>
            <a:r>
              <a:rPr lang="de-AT" b="1" dirty="0"/>
              <a:t>Strenge Vinifikation</a:t>
            </a:r>
            <a:r>
              <a:rPr lang="de-AT" dirty="0"/>
              <a:t>, anschließend </a:t>
            </a:r>
            <a:r>
              <a:rPr lang="de-AT" b="1" dirty="0"/>
              <a:t>12 Monate Reifung in neuen Eichenfässern</a:t>
            </a:r>
            <a:endParaRPr lang="de-DE" dirty="0"/>
          </a:p>
        </p:txBody>
      </p:sp>
      <p:sp>
        <p:nvSpPr>
          <p:cNvPr id="11" name="Textfeld 10">
            <a:extLst>
              <a:ext uri="{FF2B5EF4-FFF2-40B4-BE49-F238E27FC236}">
                <a16:creationId xmlns:a16="http://schemas.microsoft.com/office/drawing/2014/main" id="{B4B62DB7-FE73-1FF7-5BFD-10149A84ADE6}"/>
              </a:ext>
            </a:extLst>
          </p:cNvPr>
          <p:cNvSpPr txBox="1"/>
          <p:nvPr/>
        </p:nvSpPr>
        <p:spPr>
          <a:xfrm>
            <a:off x="3646584" y="473567"/>
            <a:ext cx="7893443" cy="523220"/>
          </a:xfrm>
          <a:prstGeom prst="rect">
            <a:avLst/>
          </a:prstGeom>
          <a:noFill/>
        </p:spPr>
        <p:txBody>
          <a:bodyPr wrap="none" rtlCol="0">
            <a:spAutoFit/>
          </a:bodyPr>
          <a:lstStyle/>
          <a:p>
            <a:pPr fontAlgn="base"/>
            <a:r>
              <a:rPr lang="de-AT" sz="2800" b="1" dirty="0"/>
              <a:t>Probus 2021 - Clos </a:t>
            </a:r>
            <a:r>
              <a:rPr lang="de-AT" sz="2800" b="1" dirty="0" err="1"/>
              <a:t>Triguedina</a:t>
            </a:r>
            <a:r>
              <a:rPr lang="de-AT" sz="2800" b="1" dirty="0"/>
              <a:t> - Jean-Luc Baldes</a:t>
            </a:r>
          </a:p>
        </p:txBody>
      </p:sp>
      <p:pic>
        <p:nvPicPr>
          <p:cNvPr id="5" name="Grafik 4" descr="Ein Bild, das Alkohol, Getränk, Essen, Glasflasche enthält.&#10;&#10;KI-generierte Inhalte können fehlerhaft sein.">
            <a:extLst>
              <a:ext uri="{FF2B5EF4-FFF2-40B4-BE49-F238E27FC236}">
                <a16:creationId xmlns:a16="http://schemas.microsoft.com/office/drawing/2014/main" id="{C60B9C09-1F23-B8FA-FE86-5CB6B71788BD}"/>
              </a:ext>
            </a:extLst>
          </p:cNvPr>
          <p:cNvPicPr>
            <a:picLocks noChangeAspect="1"/>
          </p:cNvPicPr>
          <p:nvPr/>
        </p:nvPicPr>
        <p:blipFill>
          <a:blip r:embed="rId3"/>
          <a:stretch>
            <a:fillRect/>
          </a:stretch>
        </p:blipFill>
        <p:spPr>
          <a:xfrm>
            <a:off x="-524204" y="298828"/>
            <a:ext cx="4370990" cy="4370990"/>
          </a:xfrm>
          <a:prstGeom prst="rect">
            <a:avLst/>
          </a:prstGeom>
        </p:spPr>
      </p:pic>
      <p:sp>
        <p:nvSpPr>
          <p:cNvPr id="6" name="Textfeld 5">
            <a:extLst>
              <a:ext uri="{FF2B5EF4-FFF2-40B4-BE49-F238E27FC236}">
                <a16:creationId xmlns:a16="http://schemas.microsoft.com/office/drawing/2014/main" id="{4E211358-5A72-3BD0-4844-60B974F92563}"/>
              </a:ext>
            </a:extLst>
          </p:cNvPr>
          <p:cNvSpPr txBox="1"/>
          <p:nvPr/>
        </p:nvSpPr>
        <p:spPr>
          <a:xfrm>
            <a:off x="7913958" y="1591057"/>
            <a:ext cx="3896592" cy="2308324"/>
          </a:xfrm>
          <a:prstGeom prst="rect">
            <a:avLst/>
          </a:prstGeom>
          <a:noFill/>
        </p:spPr>
        <p:txBody>
          <a:bodyPr wrap="square" rtlCol="0">
            <a:spAutoFit/>
          </a:bodyPr>
          <a:lstStyle/>
          <a:p>
            <a:r>
              <a:rPr lang="de-AT" i="1" dirty="0"/>
              <a:t>Im Jahr 96 n. Chr. ließ </a:t>
            </a:r>
            <a:r>
              <a:rPr lang="de-AT" b="1" i="1" dirty="0"/>
              <a:t>Kaiser Domitian</a:t>
            </a:r>
            <a:r>
              <a:rPr lang="de-AT" i="1" dirty="0"/>
              <a:t> die Reben zugunsten des Getreideanbaus </a:t>
            </a:r>
            <a:r>
              <a:rPr lang="de-AT" b="1" i="1" dirty="0"/>
              <a:t>ausreißen</a:t>
            </a:r>
            <a:r>
              <a:rPr lang="de-AT" i="1" dirty="0"/>
              <a:t>.</a:t>
            </a:r>
            <a:br>
              <a:rPr lang="de-AT" i="1" dirty="0"/>
            </a:br>
            <a:endParaRPr lang="de-AT" i="1" dirty="0"/>
          </a:p>
          <a:p>
            <a:r>
              <a:rPr lang="de-AT" i="1" dirty="0"/>
              <a:t>Erst im </a:t>
            </a:r>
            <a:r>
              <a:rPr lang="de-AT" b="1" i="1" dirty="0"/>
              <a:t>3. Jahrhundert</a:t>
            </a:r>
            <a:r>
              <a:rPr lang="de-AT" i="1" dirty="0"/>
              <a:t> ordnete </a:t>
            </a:r>
            <a:r>
              <a:rPr lang="de-AT" b="1" i="1" dirty="0"/>
              <a:t>Kaiser Probus</a:t>
            </a:r>
            <a:r>
              <a:rPr lang="de-AT" i="1" dirty="0"/>
              <a:t> die </a:t>
            </a:r>
            <a:r>
              <a:rPr lang="de-AT" b="1" i="1" dirty="0"/>
              <a:t>Wiederbepflanzung mit Reben</a:t>
            </a:r>
            <a:r>
              <a:rPr lang="de-AT" i="1" dirty="0"/>
              <a:t> in der Region </a:t>
            </a:r>
            <a:r>
              <a:rPr lang="de-AT" b="1" i="1" dirty="0" err="1"/>
              <a:t>Quercy</a:t>
            </a:r>
            <a:r>
              <a:rPr lang="de-AT" i="1" dirty="0"/>
              <a:t> an.</a:t>
            </a:r>
            <a:endParaRPr lang="de-DE" i="1" dirty="0"/>
          </a:p>
        </p:txBody>
      </p:sp>
    </p:spTree>
    <p:extLst>
      <p:ext uri="{BB962C8B-B14F-4D97-AF65-F5344CB8AC3E}">
        <p14:creationId xmlns:p14="http://schemas.microsoft.com/office/powerpoint/2010/main" val="8963600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descr="Ein Bild, das draußen, Himmel, Person, Kleidung enthält.&#10;&#10;KI-generierte Inhalte können fehlerhaft sein.">
            <a:extLst>
              <a:ext uri="{FF2B5EF4-FFF2-40B4-BE49-F238E27FC236}">
                <a16:creationId xmlns:a16="http://schemas.microsoft.com/office/drawing/2014/main" id="{906FC497-F46C-128B-F53F-9C698E812ABA}"/>
              </a:ext>
            </a:extLst>
          </p:cNvPr>
          <p:cNvPicPr>
            <a:picLocks noGrp="1" noChangeAspect="1"/>
          </p:cNvPicPr>
          <p:nvPr>
            <p:ph idx="1"/>
          </p:nvPr>
        </p:nvPicPr>
        <p:blipFill>
          <a:blip r:embed="rId3"/>
          <a:srcRect t="1982" r="1" b="15252"/>
          <a:stretch>
            <a:fillRect/>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Tree>
    <p:extLst>
      <p:ext uri="{BB962C8B-B14F-4D97-AF65-F5344CB8AC3E}">
        <p14:creationId xmlns:p14="http://schemas.microsoft.com/office/powerpoint/2010/main" val="14940221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3B1501-32F4-99B1-D5D4-470FCEA90E5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723FE8-207C-36BA-96B5-E3BF8D674A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404D523F-BA5B-E1F8-E512-A34A90C158C3}"/>
              </a:ext>
            </a:extLst>
          </p:cNvPr>
          <p:cNvSpPr txBox="1"/>
          <p:nvPr/>
        </p:nvSpPr>
        <p:spPr>
          <a:xfrm>
            <a:off x="408379" y="616373"/>
            <a:ext cx="11372194" cy="5632311"/>
          </a:xfrm>
          <a:prstGeom prst="rect">
            <a:avLst/>
          </a:prstGeom>
          <a:noFill/>
        </p:spPr>
        <p:txBody>
          <a:bodyPr wrap="square">
            <a:spAutoFit/>
          </a:bodyPr>
          <a:lstStyle/>
          <a:p>
            <a:pPr algn="l">
              <a:buNone/>
            </a:pPr>
            <a:r>
              <a:rPr lang="de-AT" b="1" i="0" u="none" strike="noStrike" dirty="0">
                <a:solidFill>
                  <a:srgbClr val="000000"/>
                </a:solidFill>
                <a:effectLst/>
              </a:rPr>
              <a:t>Clos </a:t>
            </a:r>
            <a:r>
              <a:rPr lang="de-AT" b="1" i="0" u="none" strike="noStrike" dirty="0" err="1">
                <a:solidFill>
                  <a:srgbClr val="000000"/>
                </a:solidFill>
                <a:effectLst/>
              </a:rPr>
              <a:t>Triguedina</a:t>
            </a:r>
            <a:r>
              <a:rPr lang="de-AT" b="1" i="0" u="none" strike="noStrike" dirty="0">
                <a:solidFill>
                  <a:srgbClr val="000000"/>
                </a:solidFill>
                <a:effectLst/>
              </a:rPr>
              <a:t> – Familie </a:t>
            </a:r>
            <a:r>
              <a:rPr lang="de-AT" b="1" i="0" u="none" strike="noStrike" dirty="0" err="1">
                <a:solidFill>
                  <a:srgbClr val="000000"/>
                </a:solidFill>
                <a:effectLst/>
              </a:rPr>
              <a:t>Baldès</a:t>
            </a:r>
            <a:r>
              <a:rPr lang="de-AT" b="1" i="0" u="none" strike="noStrike" dirty="0">
                <a:solidFill>
                  <a:srgbClr val="000000"/>
                </a:solidFill>
                <a:effectLst/>
              </a:rPr>
              <a:t>, 7 Generationen Malbec-Leidenschaft</a:t>
            </a:r>
          </a:p>
          <a:p>
            <a:pPr algn="l">
              <a:buNone/>
            </a:pPr>
            <a:endParaRPr lang="de-AT" b="1" i="0" u="none" strike="noStrike" dirty="0">
              <a:solidFill>
                <a:srgbClr val="000000"/>
              </a:solidFill>
              <a:effectLst/>
            </a:endParaRPr>
          </a:p>
          <a:p>
            <a:pPr algn="l">
              <a:buFont typeface="Arial" panose="020B0604020202020204" pitchFamily="34" charset="0"/>
              <a:buChar char="•"/>
            </a:pPr>
            <a:r>
              <a:rPr lang="de-AT" b="1" i="0" u="none" strike="noStrike" dirty="0">
                <a:solidFill>
                  <a:srgbClr val="000000"/>
                </a:solidFill>
                <a:effectLst/>
              </a:rPr>
              <a:t> Historische Wurzeln</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Name stammt aus dem Okzitanischen: </a:t>
            </a:r>
            <a:r>
              <a:rPr lang="de-AT" b="0" i="1" u="none" strike="noStrike" dirty="0">
                <a:solidFill>
                  <a:srgbClr val="000000"/>
                </a:solidFill>
                <a:effectLst/>
              </a:rPr>
              <a:t>"</a:t>
            </a:r>
            <a:r>
              <a:rPr lang="de-AT" b="0" i="1" u="none" strike="noStrike" dirty="0" err="1">
                <a:solidFill>
                  <a:srgbClr val="000000"/>
                </a:solidFill>
                <a:effectLst/>
              </a:rPr>
              <a:t>me</a:t>
            </a:r>
            <a:r>
              <a:rPr lang="de-AT" b="0" i="1" u="none" strike="noStrike" dirty="0">
                <a:solidFill>
                  <a:srgbClr val="000000"/>
                </a:solidFill>
                <a:effectLst/>
              </a:rPr>
              <a:t> </a:t>
            </a:r>
            <a:r>
              <a:rPr lang="de-AT" b="0" i="1" u="none" strike="noStrike" dirty="0" err="1">
                <a:solidFill>
                  <a:srgbClr val="000000"/>
                </a:solidFill>
                <a:effectLst/>
              </a:rPr>
              <a:t>trigo</a:t>
            </a:r>
            <a:r>
              <a:rPr lang="de-AT" b="0" i="1" u="none" strike="noStrike" dirty="0">
                <a:solidFill>
                  <a:srgbClr val="000000"/>
                </a:solidFill>
                <a:effectLst/>
              </a:rPr>
              <a:t> de </a:t>
            </a:r>
            <a:r>
              <a:rPr lang="de-AT" b="0" i="1" u="none" strike="noStrike" dirty="0" err="1">
                <a:solidFill>
                  <a:srgbClr val="000000"/>
                </a:solidFill>
                <a:effectLst/>
              </a:rPr>
              <a:t>dina</a:t>
            </a:r>
            <a:r>
              <a:rPr lang="de-AT" b="0" i="1" u="none" strike="noStrike" dirty="0">
                <a:solidFill>
                  <a:srgbClr val="000000"/>
                </a:solidFill>
                <a:effectLst/>
              </a:rPr>
              <a:t>"</a:t>
            </a:r>
            <a:r>
              <a:rPr lang="de-AT" b="0" i="0" u="none" strike="noStrike" dirty="0">
                <a:solidFill>
                  <a:srgbClr val="000000"/>
                </a:solidFill>
                <a:effectLst/>
              </a:rPr>
              <a:t> – „Ich freue mich aufs Abendessen“.</a:t>
            </a:r>
            <a:br>
              <a:rPr lang="de-AT" b="0" i="0" u="none" strike="noStrike" dirty="0">
                <a:solidFill>
                  <a:srgbClr val="000000"/>
                </a:solidFill>
                <a:effectLst/>
              </a:rPr>
            </a:br>
            <a:r>
              <a:rPr lang="de-AT" b="0" i="0" u="none" strike="noStrike" dirty="0">
                <a:solidFill>
                  <a:srgbClr val="000000"/>
                </a:solidFill>
                <a:effectLst/>
              </a:rPr>
              <a:t>→ </a:t>
            </a:r>
            <a:r>
              <a:rPr lang="de-AT" b="1" i="0" u="none" strike="noStrike" dirty="0">
                <a:solidFill>
                  <a:srgbClr val="000000"/>
                </a:solidFill>
                <a:effectLst/>
              </a:rPr>
              <a:t>Pilger des Jakobswegs</a:t>
            </a:r>
            <a:r>
              <a:rPr lang="de-AT" b="0" i="0" u="none" strike="noStrike" dirty="0">
                <a:solidFill>
                  <a:srgbClr val="000000"/>
                </a:solidFill>
                <a:effectLst/>
              </a:rPr>
              <a:t> kehrten hier regelmäßig ein.</a:t>
            </a:r>
          </a:p>
          <a:p>
            <a:pPr marL="742950" lvl="1" indent="-285750" algn="l">
              <a:buFont typeface="Arial" panose="020B0604020202020204" pitchFamily="34" charset="0"/>
              <a:buChar char="•"/>
            </a:pPr>
            <a:r>
              <a:rPr lang="de-AT" b="0" i="0" u="none" strike="noStrike" dirty="0">
                <a:solidFill>
                  <a:srgbClr val="000000"/>
                </a:solidFill>
                <a:effectLst/>
              </a:rPr>
              <a:t>Seit </a:t>
            </a:r>
            <a:r>
              <a:rPr lang="de-AT" b="1" i="0" u="none" strike="noStrike" dirty="0">
                <a:solidFill>
                  <a:srgbClr val="000000"/>
                </a:solidFill>
                <a:effectLst/>
              </a:rPr>
              <a:t>1830</a:t>
            </a:r>
            <a:r>
              <a:rPr lang="de-AT" b="0" i="0" u="none" strike="noStrike" dirty="0">
                <a:solidFill>
                  <a:srgbClr val="000000"/>
                </a:solidFill>
                <a:effectLst/>
              </a:rPr>
              <a:t> pflanzte </a:t>
            </a:r>
            <a:r>
              <a:rPr lang="de-AT" b="1" i="0" u="none" strike="noStrike" dirty="0">
                <a:solidFill>
                  <a:srgbClr val="000000"/>
                </a:solidFill>
                <a:effectLst/>
              </a:rPr>
              <a:t>Étienne </a:t>
            </a:r>
            <a:r>
              <a:rPr lang="de-AT" b="1" i="0" u="none" strike="noStrike" dirty="0" err="1">
                <a:solidFill>
                  <a:srgbClr val="000000"/>
                </a:solidFill>
                <a:effectLst/>
              </a:rPr>
              <a:t>Baldès</a:t>
            </a:r>
            <a:r>
              <a:rPr lang="de-AT" b="0" i="0" u="none" strike="noStrike" dirty="0">
                <a:solidFill>
                  <a:srgbClr val="000000"/>
                </a:solidFill>
                <a:effectLst/>
              </a:rPr>
              <a:t> erste Reben auf den besten Terrassen des Lot-Tals.</a:t>
            </a:r>
          </a:p>
          <a:p>
            <a:pPr marL="742950" lvl="1" indent="-285750" algn="l">
              <a:buFont typeface="Arial" panose="020B0604020202020204" pitchFamily="34" charset="0"/>
              <a:buChar char="•"/>
            </a:pPr>
            <a:endParaRPr lang="de-AT" b="0" i="0" u="none" strike="noStrike" dirty="0">
              <a:solidFill>
                <a:srgbClr val="000000"/>
              </a:solidFill>
              <a:effectLst/>
            </a:endParaRPr>
          </a:p>
          <a:p>
            <a:pPr algn="l">
              <a:buFont typeface="Arial" panose="020B0604020202020204" pitchFamily="34" charset="0"/>
              <a:buChar char="•"/>
            </a:pPr>
            <a:r>
              <a:rPr lang="de-AT" b="1" i="0" u="none" strike="noStrike" dirty="0">
                <a:solidFill>
                  <a:srgbClr val="000000"/>
                </a:solidFill>
                <a:effectLst/>
              </a:rPr>
              <a:t> Familiendynastie mit Pioniergeist</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Die Familie </a:t>
            </a:r>
            <a:r>
              <a:rPr lang="de-AT" b="0" i="0" u="none" strike="noStrike" dirty="0" err="1">
                <a:solidFill>
                  <a:srgbClr val="000000"/>
                </a:solidFill>
                <a:effectLst/>
              </a:rPr>
              <a:t>Baldès</a:t>
            </a:r>
            <a:r>
              <a:rPr lang="de-AT" b="0" i="0" u="none" strike="noStrike" dirty="0">
                <a:solidFill>
                  <a:srgbClr val="000000"/>
                </a:solidFill>
                <a:effectLst/>
              </a:rPr>
              <a:t> gilt als </a:t>
            </a:r>
            <a:r>
              <a:rPr lang="de-AT" b="1" i="0" u="none" strike="noStrike" dirty="0">
                <a:solidFill>
                  <a:srgbClr val="000000"/>
                </a:solidFill>
                <a:effectLst/>
              </a:rPr>
              <a:t>Gründungsfamilie der Appellation </a:t>
            </a:r>
            <a:r>
              <a:rPr lang="de-AT" b="1" i="0" u="none" strike="noStrike" dirty="0" err="1">
                <a:solidFill>
                  <a:srgbClr val="000000"/>
                </a:solidFill>
                <a:effectLst/>
              </a:rPr>
              <a:t>Cahors</a:t>
            </a:r>
            <a:r>
              <a:rPr lang="de-AT" b="0" i="0" u="none" strike="noStrike" dirty="0">
                <a:solidFill>
                  <a:srgbClr val="000000"/>
                </a:solidFill>
                <a:effectLst/>
              </a:rPr>
              <a:t>.</a:t>
            </a:r>
          </a:p>
          <a:p>
            <a:pPr marL="742950" lvl="1" indent="-285750" algn="l">
              <a:buFont typeface="Arial" panose="020B0604020202020204" pitchFamily="34" charset="0"/>
              <a:buChar char="•"/>
            </a:pPr>
            <a:r>
              <a:rPr lang="de-AT" b="0" i="0" u="none" strike="noStrike" dirty="0">
                <a:solidFill>
                  <a:srgbClr val="000000"/>
                </a:solidFill>
                <a:effectLst/>
              </a:rPr>
              <a:t>Über </a:t>
            </a:r>
            <a:r>
              <a:rPr lang="de-AT" b="1" i="0" u="none" strike="noStrike" dirty="0">
                <a:solidFill>
                  <a:srgbClr val="000000"/>
                </a:solidFill>
                <a:effectLst/>
              </a:rPr>
              <a:t>sieben Generationen</a:t>
            </a:r>
            <a:r>
              <a:rPr lang="de-AT" b="0" i="0" u="none" strike="noStrike" dirty="0">
                <a:solidFill>
                  <a:srgbClr val="000000"/>
                </a:solidFill>
                <a:effectLst/>
              </a:rPr>
              <a:t> wurde Wissen, Leidenschaft und Handwerk </a:t>
            </a:r>
            <a:r>
              <a:rPr lang="de-AT" b="1" i="0" u="none" strike="noStrike" dirty="0">
                <a:solidFill>
                  <a:srgbClr val="000000"/>
                </a:solidFill>
                <a:effectLst/>
              </a:rPr>
              <a:t>von Vater zu Kind weitergegeben</a:t>
            </a:r>
            <a:r>
              <a:rPr lang="de-AT" b="0" i="0" u="none" strike="noStrike" dirty="0">
                <a:solidFill>
                  <a:srgbClr val="000000"/>
                </a:solidFill>
                <a:effectLst/>
              </a:rPr>
              <a:t>.</a:t>
            </a:r>
          </a:p>
          <a:p>
            <a:pPr marL="742950" lvl="1" indent="-285750" algn="l">
              <a:buFont typeface="Arial" panose="020B0604020202020204" pitchFamily="34" charset="0"/>
              <a:buChar char="•"/>
            </a:pPr>
            <a:endParaRPr lang="de-AT" b="0" i="0" u="none" strike="noStrike" dirty="0">
              <a:solidFill>
                <a:srgbClr val="000000"/>
              </a:solidFill>
              <a:effectLst/>
            </a:endParaRPr>
          </a:p>
          <a:p>
            <a:pPr algn="l">
              <a:buFont typeface="Arial" panose="020B0604020202020204" pitchFamily="34" charset="0"/>
              <a:buChar char="•"/>
            </a:pPr>
            <a:r>
              <a:rPr lang="de-AT" b="1" i="0" u="none" strike="noStrike" dirty="0">
                <a:solidFill>
                  <a:srgbClr val="000000"/>
                </a:solidFill>
                <a:effectLst/>
              </a:rPr>
              <a:t> Jean-Luc </a:t>
            </a:r>
            <a:r>
              <a:rPr lang="de-AT" b="1" i="0" u="none" strike="noStrike" dirty="0" err="1">
                <a:solidFill>
                  <a:srgbClr val="000000"/>
                </a:solidFill>
                <a:effectLst/>
              </a:rPr>
              <a:t>Baldès</a:t>
            </a:r>
            <a:r>
              <a:rPr lang="de-AT" b="1" i="0" u="none" strike="noStrike" dirty="0">
                <a:solidFill>
                  <a:srgbClr val="000000"/>
                </a:solidFill>
                <a:effectLst/>
              </a:rPr>
              <a:t> – „Maître du Malbec“</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Seit über </a:t>
            </a:r>
            <a:r>
              <a:rPr lang="de-AT" b="1" i="0" u="none" strike="noStrike" dirty="0">
                <a:solidFill>
                  <a:srgbClr val="000000"/>
                </a:solidFill>
                <a:effectLst/>
              </a:rPr>
              <a:t>40 Jahren</a:t>
            </a:r>
            <a:r>
              <a:rPr lang="de-AT" b="0" i="0" u="none" strike="noStrike" dirty="0">
                <a:solidFill>
                  <a:srgbClr val="000000"/>
                </a:solidFill>
                <a:effectLst/>
              </a:rPr>
              <a:t> prägt er mit seiner Frau </a:t>
            </a:r>
            <a:r>
              <a:rPr lang="de-AT" b="1" i="0" u="none" strike="noStrike" dirty="0">
                <a:solidFill>
                  <a:srgbClr val="000000"/>
                </a:solidFill>
                <a:effectLst/>
              </a:rPr>
              <a:t>Sabine</a:t>
            </a:r>
            <a:r>
              <a:rPr lang="de-AT" b="0" i="0" u="none" strike="noStrike" dirty="0">
                <a:solidFill>
                  <a:srgbClr val="000000"/>
                </a:solidFill>
                <a:effectLst/>
              </a:rPr>
              <a:t> das Gut.</a:t>
            </a:r>
          </a:p>
          <a:p>
            <a:pPr marL="742950" lvl="1" indent="-285750" algn="l">
              <a:buFont typeface="Arial" panose="020B0604020202020204" pitchFamily="34" charset="0"/>
              <a:buChar char="•"/>
            </a:pPr>
            <a:r>
              <a:rPr lang="de-AT" b="0" i="0" u="none" strike="noStrike" dirty="0">
                <a:solidFill>
                  <a:srgbClr val="000000"/>
                </a:solidFill>
                <a:effectLst/>
              </a:rPr>
              <a:t>Seine Weine (rot &amp; weiß) sind </a:t>
            </a:r>
            <a:r>
              <a:rPr lang="de-AT" b="1" i="0" u="none" strike="noStrike" dirty="0">
                <a:solidFill>
                  <a:srgbClr val="000000"/>
                </a:solidFill>
                <a:effectLst/>
              </a:rPr>
              <a:t>international prämiert</a:t>
            </a:r>
            <a:r>
              <a:rPr lang="de-AT" b="0" i="0" u="none" strike="noStrike" dirty="0">
                <a:solidFill>
                  <a:srgbClr val="000000"/>
                </a:solidFill>
                <a:effectLst/>
              </a:rPr>
              <a:t> und zählen zur Spitze der Region.</a:t>
            </a:r>
          </a:p>
          <a:p>
            <a:pPr marL="742950" lvl="1" indent="-285750" algn="l">
              <a:buFont typeface="Arial" panose="020B0604020202020204" pitchFamily="34" charset="0"/>
              <a:buChar char="•"/>
            </a:pPr>
            <a:endParaRPr lang="de-AT" b="0" i="0" u="none" strike="noStrike" dirty="0">
              <a:solidFill>
                <a:srgbClr val="000000"/>
              </a:solidFill>
              <a:effectLst/>
            </a:endParaRPr>
          </a:p>
          <a:p>
            <a:pPr algn="l">
              <a:buFont typeface="Arial" panose="020B0604020202020204" pitchFamily="34" charset="0"/>
              <a:buChar char="•"/>
            </a:pPr>
            <a:r>
              <a:rPr lang="de-AT" b="1" i="0" u="none" strike="noStrike" dirty="0">
                <a:solidFill>
                  <a:srgbClr val="000000"/>
                </a:solidFill>
                <a:effectLst/>
              </a:rPr>
              <a:t> Zukunft gesichert</a:t>
            </a:r>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Tochter </a:t>
            </a:r>
            <a:r>
              <a:rPr lang="de-AT" b="1" i="0" u="none" strike="noStrike" dirty="0">
                <a:solidFill>
                  <a:srgbClr val="000000"/>
                </a:solidFill>
                <a:effectLst/>
              </a:rPr>
              <a:t>Juliette </a:t>
            </a:r>
            <a:r>
              <a:rPr lang="de-AT" b="1" i="0" u="none" strike="noStrike" dirty="0" err="1">
                <a:solidFill>
                  <a:srgbClr val="000000"/>
                </a:solidFill>
                <a:effectLst/>
              </a:rPr>
              <a:t>Baldès</a:t>
            </a:r>
            <a:r>
              <a:rPr lang="de-AT" b="0" i="0" u="none" strike="noStrike" dirty="0">
                <a:solidFill>
                  <a:srgbClr val="000000"/>
                </a:solidFill>
                <a:effectLst/>
              </a:rPr>
              <a:t> entschied schon mit 5 Jahren, Winzerin zu werden.</a:t>
            </a:r>
          </a:p>
          <a:p>
            <a:pPr marL="742950" lvl="1" indent="-285750" algn="l">
              <a:buFont typeface="Arial" panose="020B0604020202020204" pitchFamily="34" charset="0"/>
              <a:buChar char="•"/>
            </a:pPr>
            <a:r>
              <a:rPr lang="de-AT" b="0" i="0" u="none" strike="noStrike" dirty="0">
                <a:solidFill>
                  <a:srgbClr val="000000"/>
                </a:solidFill>
                <a:effectLst/>
              </a:rPr>
              <a:t>Nach Ausbildung &amp; Auslandserfahrung übernimmt sie seit </a:t>
            </a:r>
            <a:r>
              <a:rPr lang="de-AT" b="1" i="0" u="none" strike="noStrike" dirty="0">
                <a:solidFill>
                  <a:srgbClr val="000000"/>
                </a:solidFill>
                <a:effectLst/>
              </a:rPr>
              <a:t>August 2023</a:t>
            </a:r>
            <a:r>
              <a:rPr lang="de-AT" b="0" i="0" u="none" strike="noStrike" dirty="0">
                <a:solidFill>
                  <a:srgbClr val="000000"/>
                </a:solidFill>
                <a:effectLst/>
              </a:rPr>
              <a:t> den Familienbetrieb – mit Unterstützung ihres Bruders </a:t>
            </a:r>
            <a:r>
              <a:rPr lang="de-AT" b="1" i="0" u="none" strike="noStrike" dirty="0">
                <a:solidFill>
                  <a:srgbClr val="000000"/>
                </a:solidFill>
                <a:effectLst/>
              </a:rPr>
              <a:t>Jean</a:t>
            </a:r>
            <a:r>
              <a:rPr lang="de-AT" b="0" i="0" u="none" strike="noStrike" dirty="0">
                <a:solidFill>
                  <a:srgbClr val="000000"/>
                </a:solidFill>
                <a:effectLst/>
              </a:rPr>
              <a:t>.</a:t>
            </a:r>
          </a:p>
        </p:txBody>
      </p:sp>
    </p:spTree>
    <p:extLst>
      <p:ext uri="{BB962C8B-B14F-4D97-AF65-F5344CB8AC3E}">
        <p14:creationId xmlns:p14="http://schemas.microsoft.com/office/powerpoint/2010/main" val="14143155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1F5C02F-438E-CBE8-9ED0-84A77B33A26D}"/>
            </a:ext>
          </a:extLst>
        </p:cNvPr>
        <p:cNvGrpSpPr/>
        <p:nvPr/>
      </p:nvGrpSpPr>
      <p:grpSpPr>
        <a:xfrm>
          <a:off x="0" y="0"/>
          <a:ext cx="0" cy="0"/>
          <a:chOff x="0" y="0"/>
          <a:chExt cx="0" cy="0"/>
        </a:xfrm>
      </p:grpSpPr>
      <p:pic>
        <p:nvPicPr>
          <p:cNvPr id="6" name="Inhaltsplatzhalter 5" descr="Ein Bild, das Person, Himmel, Lächeln, draußen enthält.&#10;&#10;KI-generierte Inhalte können fehlerhaft sein.">
            <a:extLst>
              <a:ext uri="{FF2B5EF4-FFF2-40B4-BE49-F238E27FC236}">
                <a16:creationId xmlns:a16="http://schemas.microsoft.com/office/drawing/2014/main" id="{399079EE-07E5-27EF-5FEF-1402E006F3F6}"/>
              </a:ext>
            </a:extLst>
          </p:cNvPr>
          <p:cNvPicPr>
            <a:picLocks noChangeAspect="1"/>
          </p:cNvPicPr>
          <p:nvPr/>
        </p:nvPicPr>
        <p:blipFill>
          <a:blip r:embed="rId2"/>
          <a:srcRect r="1" b="19564"/>
          <a:stretch>
            <a:fillRect/>
          </a:stretch>
        </p:blipFill>
        <p:spPr>
          <a:xfrm>
            <a:off x="813248" y="643467"/>
            <a:ext cx="4952103" cy="5571066"/>
          </a:xfrm>
          <a:prstGeom prst="rect">
            <a:avLst/>
          </a:prstGeom>
        </p:spPr>
      </p:pic>
      <p:pic>
        <p:nvPicPr>
          <p:cNvPr id="8" name="Inhaltsplatzhalter 7" descr="Ein Bild, das draußen, Baum, Fahrradreifen, Landfahrzeug enthält.&#10;&#10;KI-generierte Inhalte können fehlerhaft sein.">
            <a:extLst>
              <a:ext uri="{FF2B5EF4-FFF2-40B4-BE49-F238E27FC236}">
                <a16:creationId xmlns:a16="http://schemas.microsoft.com/office/drawing/2014/main" id="{C1440BFB-159B-CED4-0E80-26CCD378F724}"/>
              </a:ext>
            </a:extLst>
          </p:cNvPr>
          <p:cNvPicPr>
            <a:picLocks noGrp="1" noChangeAspect="1"/>
          </p:cNvPicPr>
          <p:nvPr>
            <p:ph idx="1"/>
          </p:nvPr>
        </p:nvPicPr>
        <p:blipFill>
          <a:blip r:embed="rId3"/>
          <a:stretch>
            <a:fillRect/>
          </a:stretch>
        </p:blipFill>
        <p:spPr>
          <a:xfrm>
            <a:off x="5912814" y="1452700"/>
            <a:ext cx="6279186" cy="4191356"/>
          </a:xfrm>
          <a:prstGeom prst="rect">
            <a:avLst/>
          </a:prstGeom>
        </p:spPr>
      </p:pic>
    </p:spTree>
    <p:extLst>
      <p:ext uri="{BB962C8B-B14F-4D97-AF65-F5344CB8AC3E}">
        <p14:creationId xmlns:p14="http://schemas.microsoft.com/office/powerpoint/2010/main" val="14304011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185EB0-FCCD-347B-F694-994BF315158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7F96A32-C129-2866-662C-62553B7D9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feld 5">
            <a:extLst>
              <a:ext uri="{FF2B5EF4-FFF2-40B4-BE49-F238E27FC236}">
                <a16:creationId xmlns:a16="http://schemas.microsoft.com/office/drawing/2014/main" id="{08744EC5-8275-EA49-5575-7C68454FA1EB}"/>
              </a:ext>
            </a:extLst>
          </p:cNvPr>
          <p:cNvSpPr txBox="1"/>
          <p:nvPr/>
        </p:nvSpPr>
        <p:spPr>
          <a:xfrm>
            <a:off x="408379" y="589280"/>
            <a:ext cx="11372194" cy="5078313"/>
          </a:xfrm>
          <a:prstGeom prst="rect">
            <a:avLst/>
          </a:prstGeom>
          <a:noFill/>
        </p:spPr>
        <p:txBody>
          <a:bodyPr wrap="square">
            <a:spAutoFit/>
          </a:bodyPr>
          <a:lstStyle/>
          <a:p>
            <a:r>
              <a:rPr lang="de-AT" b="1" dirty="0"/>
              <a:t>Clos </a:t>
            </a:r>
            <a:r>
              <a:rPr lang="de-AT" b="1" dirty="0" err="1"/>
              <a:t>Triguedina</a:t>
            </a:r>
            <a:r>
              <a:rPr lang="de-AT" b="1" dirty="0"/>
              <a:t> – Die Magie der Terroirs</a:t>
            </a:r>
          </a:p>
          <a:p>
            <a:endParaRPr lang="de-AT" b="1" dirty="0"/>
          </a:p>
          <a:p>
            <a:r>
              <a:rPr lang="de-AT" b="1" dirty="0"/>
              <a:t>Lage &amp; Ausdehnung</a:t>
            </a:r>
            <a:endParaRPr lang="de-AT" dirty="0"/>
          </a:p>
          <a:p>
            <a:pPr marL="742950" lvl="1" indent="-285750">
              <a:buFont typeface="Arial" panose="020B0604020202020204" pitchFamily="34" charset="0"/>
              <a:buChar char="•"/>
            </a:pPr>
            <a:r>
              <a:rPr lang="de-AT" dirty="0"/>
              <a:t>Im Herzen des </a:t>
            </a:r>
            <a:r>
              <a:rPr lang="de-AT" dirty="0" err="1"/>
              <a:t>Cahors</a:t>
            </a:r>
            <a:r>
              <a:rPr lang="de-AT" dirty="0"/>
              <a:t>-Weinbaugebiets, eingebettet in die Flussschleifen des Lot.</a:t>
            </a:r>
          </a:p>
          <a:p>
            <a:pPr marL="742950" lvl="1" indent="-285750">
              <a:buFont typeface="Arial" panose="020B0604020202020204" pitchFamily="34" charset="0"/>
              <a:buChar char="•"/>
            </a:pPr>
            <a:r>
              <a:rPr lang="de-AT" b="1" dirty="0"/>
              <a:t>73 ha Rebfläche</a:t>
            </a:r>
            <a:r>
              <a:rPr lang="de-AT" dirty="0"/>
              <a:t> auf </a:t>
            </a:r>
            <a:r>
              <a:rPr lang="de-AT" b="1" dirty="0"/>
              <a:t>ton-kalkigen und ton-sandigen Böden</a:t>
            </a:r>
            <a:r>
              <a:rPr lang="de-AT" dirty="0"/>
              <a:t>, ähnlich wie in Pomerol – perfekt für große Jahrgänge.</a:t>
            </a:r>
          </a:p>
          <a:p>
            <a:pPr lvl="1"/>
            <a:endParaRPr lang="de-AT" dirty="0"/>
          </a:p>
          <a:p>
            <a:r>
              <a:rPr lang="de-AT" b="1" dirty="0"/>
              <a:t>Lagen &amp; Vielfalt</a:t>
            </a:r>
            <a:endParaRPr lang="de-AT" dirty="0"/>
          </a:p>
          <a:p>
            <a:pPr marL="742950" lvl="1" indent="-285750">
              <a:buFont typeface="Arial" panose="020B0604020202020204" pitchFamily="34" charset="0"/>
              <a:buChar char="•"/>
            </a:pPr>
            <a:r>
              <a:rPr lang="de-AT" dirty="0"/>
              <a:t>Weinberge auf den </a:t>
            </a:r>
            <a:r>
              <a:rPr lang="de-AT" b="1" dirty="0"/>
              <a:t>2., 3. und 4. Flussterrassen</a:t>
            </a:r>
            <a:r>
              <a:rPr lang="de-AT" dirty="0"/>
              <a:t> – verteilt auf vier Gemeinden:</a:t>
            </a:r>
            <a:br>
              <a:rPr lang="de-AT" dirty="0"/>
            </a:br>
            <a:r>
              <a:rPr lang="de-AT" b="1" dirty="0"/>
              <a:t>Puy-</a:t>
            </a:r>
            <a:r>
              <a:rPr lang="de-AT" b="1" dirty="0" err="1"/>
              <a:t>l’Évêque</a:t>
            </a:r>
            <a:r>
              <a:rPr lang="de-AT" dirty="0"/>
              <a:t>, </a:t>
            </a:r>
            <a:r>
              <a:rPr lang="de-AT" b="1" dirty="0" err="1"/>
              <a:t>Vire</a:t>
            </a:r>
            <a:r>
              <a:rPr lang="de-AT" b="1" dirty="0"/>
              <a:t>-</a:t>
            </a:r>
            <a:r>
              <a:rPr lang="de-AT" b="1" dirty="0" err="1"/>
              <a:t>sur</a:t>
            </a:r>
            <a:r>
              <a:rPr lang="de-AT" b="1" dirty="0"/>
              <a:t>-Lot</a:t>
            </a:r>
            <a:r>
              <a:rPr lang="de-AT" dirty="0"/>
              <a:t>, </a:t>
            </a:r>
            <a:r>
              <a:rPr lang="de-AT" b="1" dirty="0" err="1"/>
              <a:t>Floressas</a:t>
            </a:r>
            <a:r>
              <a:rPr lang="de-AT" dirty="0"/>
              <a:t> und </a:t>
            </a:r>
            <a:r>
              <a:rPr lang="de-AT" b="1" dirty="0" err="1"/>
              <a:t>Touzac</a:t>
            </a:r>
            <a:r>
              <a:rPr lang="de-AT" dirty="0"/>
              <a:t>.</a:t>
            </a:r>
          </a:p>
          <a:p>
            <a:pPr marL="742950" lvl="1" indent="-285750">
              <a:buFont typeface="Arial" panose="020B0604020202020204" pitchFamily="34" charset="0"/>
              <a:buChar char="•"/>
            </a:pPr>
            <a:endParaRPr lang="de-AT" dirty="0"/>
          </a:p>
          <a:p>
            <a:pPr marL="742950" lvl="1" indent="-285750">
              <a:buFont typeface="Arial" panose="020B0604020202020204" pitchFamily="34" charset="0"/>
              <a:buChar char="•"/>
            </a:pPr>
            <a:r>
              <a:rPr lang="de-AT" dirty="0"/>
              <a:t>Diese Lagen ermöglichen eine </a:t>
            </a:r>
            <a:r>
              <a:rPr lang="de-AT" b="1" dirty="0"/>
              <a:t>parzellenweise Vinifikation</a:t>
            </a:r>
            <a:r>
              <a:rPr lang="de-AT" dirty="0"/>
              <a:t>, inspiriert von Burgund – auch durch Sabine </a:t>
            </a:r>
            <a:r>
              <a:rPr lang="de-AT" dirty="0" err="1"/>
              <a:t>Baldès</a:t>
            </a:r>
            <a:r>
              <a:rPr lang="de-AT" dirty="0"/>
              <a:t>' Herkunft aus Beaune.</a:t>
            </a:r>
          </a:p>
          <a:p>
            <a:pPr lvl="1"/>
            <a:endParaRPr lang="de-AT" dirty="0"/>
          </a:p>
          <a:p>
            <a:r>
              <a:rPr lang="de-AT" b="1" dirty="0"/>
              <a:t>Philosophie &amp; Nachhaltigkeit</a:t>
            </a:r>
            <a:endParaRPr lang="de-AT" dirty="0"/>
          </a:p>
          <a:p>
            <a:pPr lvl="1"/>
            <a:r>
              <a:rPr lang="de-AT" dirty="0"/>
              <a:t>Ziel: </a:t>
            </a:r>
            <a:r>
              <a:rPr lang="de-AT" b="1" dirty="0"/>
              <a:t>Charakter und Identität jeder Parzelle bewahren</a:t>
            </a:r>
            <a:r>
              <a:rPr lang="de-AT" dirty="0"/>
              <a:t>, mit Fokus auf Balance zwischen Mensch und Natur.</a:t>
            </a:r>
          </a:p>
          <a:p>
            <a:endParaRPr lang="de-AT" b="1" dirty="0"/>
          </a:p>
          <a:p>
            <a:pPr algn="l">
              <a:buNone/>
            </a:pPr>
            <a:endParaRPr lang="de-AT" b="0" i="0" u="none" strike="noStrike" dirty="0">
              <a:solidFill>
                <a:srgbClr val="000000"/>
              </a:solidFill>
              <a:effectLst/>
            </a:endParaRPr>
          </a:p>
        </p:txBody>
      </p:sp>
    </p:spTree>
    <p:extLst>
      <p:ext uri="{BB962C8B-B14F-4D97-AF65-F5344CB8AC3E}">
        <p14:creationId xmlns:p14="http://schemas.microsoft.com/office/powerpoint/2010/main" val="736098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A4A158D-9F24-F9D5-1354-B961A8DCE2B3}"/>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Inhaltsplatzhalter 11" descr="Ein Bild, das Person, Pflanze, draußen, Kleidung enthält.&#10;&#10;KI-generierte Inhalte können fehlerhaft sein.">
            <a:extLst>
              <a:ext uri="{FF2B5EF4-FFF2-40B4-BE49-F238E27FC236}">
                <a16:creationId xmlns:a16="http://schemas.microsoft.com/office/drawing/2014/main" id="{975F6A33-2295-7D55-2196-71736D3100C5}"/>
              </a:ext>
            </a:extLst>
          </p:cNvPr>
          <p:cNvPicPr>
            <a:picLocks noGrp="1" noChangeAspect="1"/>
          </p:cNvPicPr>
          <p:nvPr>
            <p:ph idx="1"/>
          </p:nvPr>
        </p:nvPicPr>
        <p:blipFill>
          <a:blip r:embed="rId2"/>
          <a:srcRect r="4428" b="1"/>
          <a:stretch>
            <a:fillRect/>
          </a:stretch>
        </p:blipFill>
        <p:spPr>
          <a:xfrm>
            <a:off x="20" y="1282"/>
            <a:ext cx="12191980" cy="6856718"/>
          </a:xfrm>
          <a:prstGeom prst="rect">
            <a:avLst/>
          </a:prstGeom>
        </p:spPr>
      </p:pic>
    </p:spTree>
    <p:extLst>
      <p:ext uri="{BB962C8B-B14F-4D97-AF65-F5344CB8AC3E}">
        <p14:creationId xmlns:p14="http://schemas.microsoft.com/office/powerpoint/2010/main" val="7374470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29CF0-231B-F3C8-9000-E22072CD3986}"/>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F55C74F-08AD-A574-B5C4-C69178FCCC9E}"/>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4</a:t>
            </a:r>
          </a:p>
        </p:txBody>
      </p:sp>
      <p:pic>
        <p:nvPicPr>
          <p:cNvPr id="4" name="Grafik 3" descr="Ein Bild, das Flasche enthält.&#10;&#10;KI-generierte Inhalte können fehlerhaft sein.">
            <a:extLst>
              <a:ext uri="{FF2B5EF4-FFF2-40B4-BE49-F238E27FC236}">
                <a16:creationId xmlns:a16="http://schemas.microsoft.com/office/drawing/2014/main" id="{7876B545-709F-FA18-1AB8-75705EEDAC83}"/>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34307273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785DE-E690-12CD-15AB-4B8A6AAD4D91}"/>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127A0556-AB6A-BCFD-44B5-D8F54FF62A1A}"/>
              </a:ext>
            </a:extLst>
          </p:cNvPr>
          <p:cNvSpPr txBox="1"/>
          <p:nvPr/>
        </p:nvSpPr>
        <p:spPr>
          <a:xfrm>
            <a:off x="794133" y="5620812"/>
            <a:ext cx="10932334" cy="918600"/>
          </a:xfrm>
          <a:prstGeom prst="rect">
            <a:avLst/>
          </a:prstGeom>
          <a:noFill/>
        </p:spPr>
        <p:txBody>
          <a:bodyPr wrap="square" rtlCol="0">
            <a:spAutoFit/>
          </a:bodyPr>
          <a:lstStyle/>
          <a:p>
            <a:r>
              <a:rPr lang="de-AT" dirty="0"/>
              <a:t>Ein traumhafter Duft von getrockneten Feigen, süßen Kirschen und Lakritz in der Nase. Komplex, tiefgründig aber als Referenzwein nicht ein Konzentrat wie das so häufig ist (viel hilft nicht immer viel), sondern mit Finesse und Frische zugleich. </a:t>
            </a:r>
            <a:endParaRPr lang="de-DE" dirty="0"/>
          </a:p>
        </p:txBody>
      </p:sp>
      <p:sp>
        <p:nvSpPr>
          <p:cNvPr id="8" name="Textfeld 7">
            <a:extLst>
              <a:ext uri="{FF2B5EF4-FFF2-40B4-BE49-F238E27FC236}">
                <a16:creationId xmlns:a16="http://schemas.microsoft.com/office/drawing/2014/main" id="{6EA70FEA-5B7D-DB2C-F858-FB84D559EF5B}"/>
              </a:ext>
            </a:extLst>
          </p:cNvPr>
          <p:cNvSpPr txBox="1"/>
          <p:nvPr/>
        </p:nvSpPr>
        <p:spPr>
          <a:xfrm>
            <a:off x="3646584" y="1314058"/>
            <a:ext cx="6665414" cy="3416320"/>
          </a:xfrm>
          <a:prstGeom prst="rect">
            <a:avLst/>
          </a:prstGeom>
          <a:noFill/>
        </p:spPr>
        <p:txBody>
          <a:bodyPr wrap="none" rtlCol="0">
            <a:spAutoFit/>
          </a:bodyPr>
          <a:lstStyle/>
          <a:p>
            <a:pPr fontAlgn="base"/>
            <a:r>
              <a:rPr lang="de-AT" b="1" dirty="0"/>
              <a:t>Jahrgang: 2020</a:t>
            </a:r>
            <a:endParaRPr lang="de-AT" dirty="0"/>
          </a:p>
          <a:p>
            <a:pPr fontAlgn="base"/>
            <a:endParaRPr lang="de-AT" b="1" dirty="0"/>
          </a:p>
          <a:p>
            <a:pPr fontAlgn="base"/>
            <a:r>
              <a:rPr lang="de-AT" b="1" dirty="0"/>
              <a:t>Appellation: </a:t>
            </a:r>
            <a:r>
              <a:rPr lang="de-AT" b="1" dirty="0" err="1"/>
              <a:t>Cahors</a:t>
            </a:r>
            <a:endParaRPr lang="de-AT" b="1" dirty="0"/>
          </a:p>
          <a:p>
            <a:pPr fontAlgn="base"/>
            <a:endParaRPr lang="de-AT" dirty="0"/>
          </a:p>
          <a:p>
            <a:pPr fontAlgn="base"/>
            <a:r>
              <a:rPr lang="de-AT" b="1" dirty="0"/>
              <a:t>Rebsorten: 100% Malbec</a:t>
            </a:r>
            <a:endParaRPr lang="de-AT" dirty="0"/>
          </a:p>
          <a:p>
            <a:pPr fontAlgn="base"/>
            <a:endParaRPr lang="de-AT" b="1" dirty="0"/>
          </a:p>
          <a:p>
            <a:pPr fontAlgn="base"/>
            <a:r>
              <a:rPr lang="de-AT" b="1" dirty="0"/>
              <a:t>Alkoholgehalt: 14%</a:t>
            </a:r>
          </a:p>
          <a:p>
            <a:pPr fontAlgn="base"/>
            <a:endParaRPr lang="de-AT" b="1" dirty="0"/>
          </a:p>
          <a:p>
            <a:pPr fontAlgn="base"/>
            <a:r>
              <a:rPr lang="de-AT" b="1" dirty="0"/>
              <a:t>Lagerfähig bis: 2034</a:t>
            </a:r>
          </a:p>
          <a:p>
            <a:pPr fontAlgn="base"/>
            <a:endParaRPr lang="de-AT" b="1" dirty="0"/>
          </a:p>
          <a:p>
            <a:pPr fontAlgn="base"/>
            <a:r>
              <a:rPr lang="de-AT" b="1" dirty="0"/>
              <a:t>Ausbau</a:t>
            </a:r>
            <a:r>
              <a:rPr lang="de-AT" dirty="0"/>
              <a:t>: 20-25 Tage Maischegärung. Betontanks dann 18 Monate </a:t>
            </a:r>
          </a:p>
          <a:p>
            <a:pPr fontAlgn="base"/>
            <a:r>
              <a:rPr lang="de-AT" dirty="0"/>
              <a:t>gebrauchte und neu Barriques</a:t>
            </a:r>
            <a:endParaRPr lang="de-DE" dirty="0"/>
          </a:p>
        </p:txBody>
      </p:sp>
      <p:sp>
        <p:nvSpPr>
          <p:cNvPr id="11" name="Textfeld 10">
            <a:extLst>
              <a:ext uri="{FF2B5EF4-FFF2-40B4-BE49-F238E27FC236}">
                <a16:creationId xmlns:a16="http://schemas.microsoft.com/office/drawing/2014/main" id="{E7C82BEC-E11A-5AB9-CA1E-608A437EC42C}"/>
              </a:ext>
            </a:extLst>
          </p:cNvPr>
          <p:cNvSpPr txBox="1"/>
          <p:nvPr/>
        </p:nvSpPr>
        <p:spPr>
          <a:xfrm>
            <a:off x="3646583" y="473567"/>
            <a:ext cx="8284355" cy="523220"/>
          </a:xfrm>
          <a:prstGeom prst="rect">
            <a:avLst/>
          </a:prstGeom>
          <a:noFill/>
        </p:spPr>
        <p:txBody>
          <a:bodyPr wrap="square" rtlCol="0">
            <a:spAutoFit/>
          </a:bodyPr>
          <a:lstStyle/>
          <a:p>
            <a:pPr fontAlgn="base"/>
            <a:r>
              <a:rPr lang="de-AT" sz="2800" b="1" dirty="0"/>
              <a:t>CLOS TERRE KERMES </a:t>
            </a:r>
            <a:r>
              <a:rPr lang="de-AT" sz="2800" b="1" u="sng" dirty="0"/>
              <a:t>- </a:t>
            </a:r>
            <a:r>
              <a:rPr lang="de-AT" sz="2800" b="1" dirty="0">
                <a:hlinkClick r:id="rId3" tooltip="Valérie Courrèges">
                  <a:extLst>
                    <a:ext uri="{A12FA001-AC4F-418D-AE19-62706E023703}">
                      <ahyp:hlinkClr xmlns:ahyp="http://schemas.microsoft.com/office/drawing/2018/hyperlinkcolor" val="tx"/>
                    </a:ext>
                  </a:extLst>
                </a:hlinkClick>
              </a:rPr>
              <a:t>VALÉRIE COURRÈGES</a:t>
            </a:r>
            <a:endParaRPr lang="de-AT" sz="2800" b="1" dirty="0"/>
          </a:p>
        </p:txBody>
      </p:sp>
      <p:pic>
        <p:nvPicPr>
          <p:cNvPr id="4" name="Grafik 3" descr="Ein Bild, das Glasflasche, Getränk, Alkohol, Essen enthält.&#10;&#10;KI-generierte Inhalte können fehlerhaft sein.">
            <a:extLst>
              <a:ext uri="{FF2B5EF4-FFF2-40B4-BE49-F238E27FC236}">
                <a16:creationId xmlns:a16="http://schemas.microsoft.com/office/drawing/2014/main" id="{BF69CC8B-824D-5012-8707-FCBC96B4B024}"/>
              </a:ext>
            </a:extLst>
          </p:cNvPr>
          <p:cNvPicPr>
            <a:picLocks noChangeAspect="1"/>
          </p:cNvPicPr>
          <p:nvPr/>
        </p:nvPicPr>
        <p:blipFill>
          <a:blip r:embed="rId4"/>
          <a:stretch>
            <a:fillRect/>
          </a:stretch>
        </p:blipFill>
        <p:spPr>
          <a:xfrm>
            <a:off x="-111869" y="-439662"/>
            <a:ext cx="3638064" cy="5915552"/>
          </a:xfrm>
          <a:prstGeom prst="rect">
            <a:avLst/>
          </a:prstGeom>
        </p:spPr>
      </p:pic>
    </p:spTree>
    <p:extLst>
      <p:ext uri="{BB962C8B-B14F-4D97-AF65-F5344CB8AC3E}">
        <p14:creationId xmlns:p14="http://schemas.microsoft.com/office/powerpoint/2010/main" val="5679687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9CEFB6-BCBA-9268-DF8B-BA5308849718}"/>
            </a:ext>
          </a:extLst>
        </p:cNvPr>
        <p:cNvGrpSpPr/>
        <p:nvPr/>
      </p:nvGrpSpPr>
      <p:grpSpPr>
        <a:xfrm>
          <a:off x="0" y="0"/>
          <a:ext cx="0" cy="0"/>
          <a:chOff x="0" y="0"/>
          <a:chExt cx="0" cy="0"/>
        </a:xfrm>
      </p:grpSpPr>
      <p:pic>
        <p:nvPicPr>
          <p:cNvPr id="16" name="Grafik 15" descr="Ein Bild, das Person, Menschliches Gesicht, Kleidung, Im Haus enthält.&#10;&#10;KI-generierte Inhalte können fehlerhaft sein.">
            <a:extLst>
              <a:ext uri="{FF2B5EF4-FFF2-40B4-BE49-F238E27FC236}">
                <a16:creationId xmlns:a16="http://schemas.microsoft.com/office/drawing/2014/main" id="{F8542BDB-BAD4-779D-91C0-DBCC44D998BC}"/>
              </a:ext>
            </a:extLst>
          </p:cNvPr>
          <p:cNvPicPr>
            <a:picLocks noChangeAspect="1"/>
          </p:cNvPicPr>
          <p:nvPr/>
        </p:nvPicPr>
        <p:blipFill>
          <a:blip r:embed="rId3"/>
          <a:stretch>
            <a:fillRect/>
          </a:stretch>
        </p:blipFill>
        <p:spPr>
          <a:xfrm>
            <a:off x="3916320" y="643466"/>
            <a:ext cx="4359359" cy="5571067"/>
          </a:xfrm>
          <a:prstGeom prst="rect">
            <a:avLst/>
          </a:prstGeom>
        </p:spPr>
      </p:pic>
    </p:spTree>
    <p:extLst>
      <p:ext uri="{BB962C8B-B14F-4D97-AF65-F5344CB8AC3E}">
        <p14:creationId xmlns:p14="http://schemas.microsoft.com/office/powerpoint/2010/main" val="2810809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100CCD-21CB-8D69-8DAB-E288D8055EC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5C0C5A1F-F0CB-7C43-FE7B-82C3842200D8}"/>
              </a:ext>
            </a:extLst>
          </p:cNvPr>
          <p:cNvSpPr txBox="1"/>
          <p:nvPr/>
        </p:nvSpPr>
        <p:spPr>
          <a:xfrm>
            <a:off x="1397876" y="1124607"/>
            <a:ext cx="8839200" cy="3416320"/>
          </a:xfrm>
          <a:prstGeom prst="rect">
            <a:avLst/>
          </a:prstGeom>
          <a:noFill/>
        </p:spPr>
        <p:txBody>
          <a:bodyPr wrap="square">
            <a:spAutoFit/>
          </a:bodyPr>
          <a:lstStyle/>
          <a:p>
            <a:r>
              <a:rPr lang="de-AT" b="1" cap="all" dirty="0"/>
              <a:t>Rebfläche</a:t>
            </a:r>
          </a:p>
          <a:p>
            <a:r>
              <a:rPr lang="de-AT" b="1" dirty="0"/>
              <a:t>67 000 </a:t>
            </a:r>
            <a:r>
              <a:rPr lang="de-AT" dirty="0"/>
              <a:t>Hektar (im Vergleich Österreich: </a:t>
            </a:r>
            <a:r>
              <a:rPr lang="de-AT" b="1" dirty="0"/>
              <a:t>45.000 </a:t>
            </a:r>
            <a:r>
              <a:rPr lang="de-AT" dirty="0"/>
              <a:t>Hektar)</a:t>
            </a:r>
          </a:p>
          <a:p>
            <a:endParaRPr lang="de-AT" b="1" cap="all" dirty="0"/>
          </a:p>
          <a:p>
            <a:r>
              <a:rPr lang="de-AT" b="1" cap="all" dirty="0"/>
              <a:t>Produktion</a:t>
            </a:r>
          </a:p>
          <a:p>
            <a:r>
              <a:rPr lang="de-AT" dirty="0"/>
              <a:t>knapp 500 Millionen Flaschen </a:t>
            </a:r>
          </a:p>
          <a:p>
            <a:endParaRPr lang="de-AT" b="1" cap="all" dirty="0"/>
          </a:p>
          <a:p>
            <a:r>
              <a:rPr lang="de-AT" b="1" cap="all" dirty="0"/>
              <a:t>Top 3-Traubensorten</a:t>
            </a:r>
          </a:p>
          <a:p>
            <a:r>
              <a:rPr lang="de-AT" dirty="0"/>
              <a:t>Malbec (Cot), Tannat, Sauvignon Blanc</a:t>
            </a:r>
          </a:p>
          <a:p>
            <a:endParaRPr lang="de-AT" b="1" cap="all" dirty="0"/>
          </a:p>
          <a:p>
            <a:r>
              <a:rPr lang="de-AT" b="1" cap="all" dirty="0" err="1"/>
              <a:t>Weinart</a:t>
            </a:r>
            <a:endParaRPr lang="de-AT" b="1" cap="all" dirty="0"/>
          </a:p>
          <a:p>
            <a:r>
              <a:rPr lang="de-AT" dirty="0"/>
              <a:t>Eine breite Palette von Rotweinen, trockenen </a:t>
            </a:r>
            <a:r>
              <a:rPr lang="de-AT" dirty="0" err="1"/>
              <a:t>Weissweinen</a:t>
            </a:r>
            <a:r>
              <a:rPr lang="de-AT" dirty="0"/>
              <a:t>, Rosés, </a:t>
            </a:r>
            <a:r>
              <a:rPr lang="de-AT" dirty="0" err="1"/>
              <a:t>edelsüssen</a:t>
            </a:r>
            <a:r>
              <a:rPr lang="de-AT" dirty="0"/>
              <a:t> </a:t>
            </a:r>
            <a:r>
              <a:rPr lang="de-AT" dirty="0" err="1"/>
              <a:t>Süssweinen</a:t>
            </a:r>
            <a:r>
              <a:rPr lang="de-AT" dirty="0"/>
              <a:t>, Schaumweinen</a:t>
            </a:r>
          </a:p>
        </p:txBody>
      </p:sp>
      <p:sp>
        <p:nvSpPr>
          <p:cNvPr id="5" name="Textfeld 4">
            <a:extLst>
              <a:ext uri="{FF2B5EF4-FFF2-40B4-BE49-F238E27FC236}">
                <a16:creationId xmlns:a16="http://schemas.microsoft.com/office/drawing/2014/main" id="{5D9DAB25-DA57-CC7F-C331-DF3C411846B3}"/>
              </a:ext>
            </a:extLst>
          </p:cNvPr>
          <p:cNvSpPr txBox="1"/>
          <p:nvPr/>
        </p:nvSpPr>
        <p:spPr>
          <a:xfrm>
            <a:off x="1397876" y="4887310"/>
            <a:ext cx="7534883" cy="369332"/>
          </a:xfrm>
          <a:prstGeom prst="rect">
            <a:avLst/>
          </a:prstGeom>
          <a:noFill/>
        </p:spPr>
        <p:txBody>
          <a:bodyPr wrap="none" rtlCol="0">
            <a:spAutoFit/>
          </a:bodyPr>
          <a:lstStyle/>
          <a:p>
            <a:r>
              <a:rPr lang="de-AT" dirty="0"/>
              <a:t>Angebaut werden fast 300 Rebsorten, 120 davon sind autochthone Sorten.</a:t>
            </a:r>
            <a:endParaRPr lang="de-DE" dirty="0"/>
          </a:p>
        </p:txBody>
      </p:sp>
    </p:spTree>
    <p:extLst>
      <p:ext uri="{BB962C8B-B14F-4D97-AF65-F5344CB8AC3E}">
        <p14:creationId xmlns:p14="http://schemas.microsoft.com/office/powerpoint/2010/main" val="16248658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CC2B362-4E70-E420-22B0-F1175FD62461}"/>
              </a:ext>
            </a:extLst>
          </p:cNvPr>
          <p:cNvSpPr txBox="1"/>
          <p:nvPr/>
        </p:nvSpPr>
        <p:spPr>
          <a:xfrm>
            <a:off x="319747" y="562652"/>
            <a:ext cx="11172497" cy="5632311"/>
          </a:xfrm>
          <a:prstGeom prst="rect">
            <a:avLst/>
          </a:prstGeom>
          <a:noFill/>
        </p:spPr>
        <p:txBody>
          <a:bodyPr wrap="square">
            <a:spAutoFit/>
          </a:bodyPr>
          <a:lstStyle/>
          <a:p>
            <a:pPr algn="l">
              <a:buNone/>
            </a:pPr>
            <a:r>
              <a:rPr lang="de-AT" b="1" i="0" u="none" strike="noStrike" dirty="0">
                <a:solidFill>
                  <a:srgbClr val="000000"/>
                </a:solidFill>
                <a:effectLst/>
              </a:rPr>
              <a:t>Valérie Courrèges – Moderne Eleganz im </a:t>
            </a:r>
            <a:r>
              <a:rPr lang="de-AT" b="1" i="0" u="none" strike="noStrike" dirty="0" err="1">
                <a:solidFill>
                  <a:srgbClr val="000000"/>
                </a:solidFill>
                <a:effectLst/>
              </a:rPr>
              <a:t>Cahors</a:t>
            </a:r>
            <a:r>
              <a:rPr lang="de-AT" b="1" i="0" u="none" strike="noStrike" dirty="0">
                <a:solidFill>
                  <a:srgbClr val="000000"/>
                </a:solidFill>
                <a:effectLst/>
              </a:rPr>
              <a:t>-Weinbau</a:t>
            </a:r>
          </a:p>
          <a:p>
            <a:pPr algn="l">
              <a:buNone/>
            </a:pPr>
            <a:endParaRPr lang="de-AT" b="1" i="0" u="none" strike="noStrike" dirty="0">
              <a:solidFill>
                <a:srgbClr val="000000"/>
              </a:solidFill>
              <a:effectLst/>
            </a:endParaRPr>
          </a:p>
          <a:p>
            <a:pPr algn="l"/>
            <a:r>
              <a:rPr lang="de-AT" b="1" i="0" u="none" strike="noStrike" dirty="0">
                <a:solidFill>
                  <a:srgbClr val="000000"/>
                </a:solidFill>
                <a:effectLst/>
              </a:rPr>
              <a:t>Kosmopolitin &amp; Könnerin</a:t>
            </a:r>
          </a:p>
          <a:p>
            <a:pPr algn="l"/>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Geboren in </a:t>
            </a:r>
            <a:r>
              <a:rPr lang="de-AT" b="1" i="0" u="none" strike="noStrike" dirty="0">
                <a:solidFill>
                  <a:srgbClr val="000000"/>
                </a:solidFill>
                <a:effectLst/>
              </a:rPr>
              <a:t>Tarbes</a:t>
            </a:r>
            <a:r>
              <a:rPr lang="de-AT" b="0" i="0" u="none" strike="noStrike" dirty="0">
                <a:solidFill>
                  <a:srgbClr val="000000"/>
                </a:solidFill>
                <a:effectLst/>
              </a:rPr>
              <a:t>, studierte </a:t>
            </a:r>
            <a:r>
              <a:rPr lang="de-AT" b="1" i="0" u="none" strike="noStrike" dirty="0">
                <a:solidFill>
                  <a:srgbClr val="000000"/>
                </a:solidFill>
                <a:effectLst/>
              </a:rPr>
              <a:t>Chemie &amp; Önologie</a:t>
            </a:r>
            <a:r>
              <a:rPr lang="de-AT" b="0" i="0" u="none" strike="noStrike" dirty="0">
                <a:solidFill>
                  <a:srgbClr val="000000"/>
                </a:solidFill>
                <a:effectLst/>
              </a:rPr>
              <a:t>.</a:t>
            </a:r>
          </a:p>
          <a:p>
            <a:pPr marL="742950" lvl="1" indent="-285750" algn="l">
              <a:buFont typeface="Arial" panose="020B0604020202020204" pitchFamily="34" charset="0"/>
              <a:buChar char="•"/>
            </a:pPr>
            <a:r>
              <a:rPr lang="de-AT" b="0" i="0" u="none" strike="noStrike" dirty="0">
                <a:solidFill>
                  <a:srgbClr val="000000"/>
                </a:solidFill>
                <a:effectLst/>
              </a:rPr>
              <a:t>Internationale Erfahrung bei Top-Weingütern: </a:t>
            </a:r>
            <a:r>
              <a:rPr lang="de-AT" b="1" i="0" u="none" strike="noStrike" dirty="0">
                <a:solidFill>
                  <a:srgbClr val="000000"/>
                </a:solidFill>
                <a:effectLst/>
              </a:rPr>
              <a:t>Château Lafite, Chile, Kalifornien, Provence</a:t>
            </a:r>
            <a:r>
              <a:rPr lang="de-AT" b="0" i="0" u="none" strike="noStrike" dirty="0">
                <a:solidFill>
                  <a:srgbClr val="000000"/>
                </a:solidFill>
                <a:effectLst/>
              </a:rPr>
              <a:t>.</a:t>
            </a:r>
          </a:p>
          <a:p>
            <a:pPr marL="742950" lvl="1" indent="-285750" algn="l">
              <a:buFont typeface="Arial" panose="020B0604020202020204" pitchFamily="34" charset="0"/>
              <a:buChar char="•"/>
            </a:pPr>
            <a:r>
              <a:rPr lang="de-AT" b="0" i="0" u="none" strike="noStrike" dirty="0">
                <a:solidFill>
                  <a:srgbClr val="000000"/>
                </a:solidFill>
                <a:effectLst/>
              </a:rPr>
              <a:t>17 Jahre technische Leitung eines Weinguts in </a:t>
            </a:r>
            <a:r>
              <a:rPr lang="de-AT" b="1" i="0" u="none" strike="noStrike" dirty="0" err="1">
                <a:solidFill>
                  <a:srgbClr val="000000"/>
                </a:solidFill>
                <a:effectLst/>
              </a:rPr>
              <a:t>Gaillac</a:t>
            </a:r>
            <a:r>
              <a:rPr lang="de-AT" b="0" i="0" u="none" strike="noStrike" dirty="0">
                <a:solidFill>
                  <a:srgbClr val="000000"/>
                </a:solidFill>
                <a:effectLst/>
              </a:rPr>
              <a:t>.</a:t>
            </a:r>
          </a:p>
          <a:p>
            <a:pPr marL="742950" lvl="1" indent="-285750" algn="l">
              <a:buFont typeface="Arial" panose="020B0604020202020204" pitchFamily="34" charset="0"/>
              <a:buChar char="•"/>
            </a:pPr>
            <a:endParaRPr lang="de-AT" b="0" i="0" u="none" strike="noStrike" dirty="0">
              <a:solidFill>
                <a:srgbClr val="000000"/>
              </a:solidFill>
              <a:effectLst/>
            </a:endParaRPr>
          </a:p>
          <a:p>
            <a:pPr algn="l"/>
            <a:r>
              <a:rPr lang="de-AT" b="1" i="0" u="none" strike="noStrike" dirty="0">
                <a:solidFill>
                  <a:srgbClr val="000000"/>
                </a:solidFill>
                <a:effectLst/>
              </a:rPr>
              <a:t>Eigene Vision in </a:t>
            </a:r>
            <a:r>
              <a:rPr lang="de-AT" b="1" i="0" u="none" strike="noStrike" dirty="0" err="1">
                <a:solidFill>
                  <a:srgbClr val="000000"/>
                </a:solidFill>
                <a:effectLst/>
              </a:rPr>
              <a:t>Cahors</a:t>
            </a:r>
            <a:endParaRPr lang="de-AT" b="1" i="0" u="none" strike="noStrike" dirty="0">
              <a:solidFill>
                <a:srgbClr val="000000"/>
              </a:solidFill>
              <a:effectLst/>
            </a:endParaRPr>
          </a:p>
          <a:p>
            <a:pPr algn="l"/>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Gründung des Weinguts </a:t>
            </a:r>
            <a:r>
              <a:rPr lang="de-AT" b="1" i="0" u="none" strike="noStrike" dirty="0">
                <a:solidFill>
                  <a:srgbClr val="000000"/>
                </a:solidFill>
                <a:effectLst/>
              </a:rPr>
              <a:t>2018</a:t>
            </a:r>
            <a:r>
              <a:rPr lang="de-AT" b="0" i="0" u="none" strike="noStrike" dirty="0">
                <a:solidFill>
                  <a:srgbClr val="000000"/>
                </a:solidFill>
                <a:effectLst/>
              </a:rPr>
              <a:t> auf dem Kalksteinplateau von </a:t>
            </a:r>
            <a:r>
              <a:rPr lang="de-AT" b="0" i="0" u="none" strike="noStrike" dirty="0" err="1">
                <a:solidFill>
                  <a:srgbClr val="000000"/>
                </a:solidFill>
                <a:effectLst/>
              </a:rPr>
              <a:t>Cahors</a:t>
            </a:r>
            <a:r>
              <a:rPr lang="de-AT" b="0" i="0" u="none" strike="noStrike" dirty="0">
                <a:solidFill>
                  <a:srgbClr val="000000"/>
                </a:solidFill>
                <a:effectLst/>
              </a:rPr>
              <a:t>.</a:t>
            </a:r>
          </a:p>
          <a:p>
            <a:pPr marL="742950" lvl="1" indent="-285750" algn="l">
              <a:buFont typeface="Arial" panose="020B0604020202020204" pitchFamily="34" charset="0"/>
              <a:buChar char="•"/>
            </a:pPr>
            <a:r>
              <a:rPr lang="de-AT" b="0" i="0" u="none" strike="noStrike" dirty="0">
                <a:solidFill>
                  <a:srgbClr val="000000"/>
                </a:solidFill>
                <a:effectLst/>
              </a:rPr>
              <a:t>Kauf von </a:t>
            </a:r>
            <a:r>
              <a:rPr lang="de-AT" b="1" i="0" u="none" strike="noStrike" dirty="0">
                <a:solidFill>
                  <a:srgbClr val="000000"/>
                </a:solidFill>
                <a:effectLst/>
              </a:rPr>
              <a:t>11 ha Spitzenlagen</a:t>
            </a:r>
            <a:r>
              <a:rPr lang="de-AT" b="0" i="0" u="none" strike="noStrike" dirty="0">
                <a:solidFill>
                  <a:srgbClr val="000000"/>
                </a:solidFill>
                <a:effectLst/>
              </a:rPr>
              <a:t> der Domaine </a:t>
            </a:r>
            <a:r>
              <a:rPr lang="de-AT" b="0" i="0" u="none" strike="noStrike" dirty="0" err="1">
                <a:solidFill>
                  <a:srgbClr val="000000"/>
                </a:solidFill>
                <a:effectLst/>
              </a:rPr>
              <a:t>Rességuier</a:t>
            </a:r>
            <a:r>
              <a:rPr lang="de-AT" b="0" i="0" u="none" strike="noStrike" dirty="0">
                <a:solidFill>
                  <a:srgbClr val="000000"/>
                </a:solidFill>
                <a:effectLst/>
              </a:rPr>
              <a:t>.</a:t>
            </a:r>
          </a:p>
          <a:p>
            <a:pPr marL="742950" lvl="1" indent="-285750" algn="l">
              <a:buFont typeface="Arial" panose="020B0604020202020204" pitchFamily="34" charset="0"/>
              <a:buChar char="•"/>
            </a:pPr>
            <a:r>
              <a:rPr lang="de-AT" b="1" i="0" u="none" strike="noStrike" dirty="0">
                <a:solidFill>
                  <a:srgbClr val="000000"/>
                </a:solidFill>
                <a:effectLst/>
              </a:rPr>
              <a:t>Bio- und teilweise biodynamische Bewirtschaftung</a:t>
            </a:r>
            <a:r>
              <a:rPr lang="de-AT" b="0" i="0" u="none" strike="noStrike" dirty="0">
                <a:solidFill>
                  <a:srgbClr val="000000"/>
                </a:solidFill>
                <a:effectLst/>
              </a:rPr>
              <a:t> seit Tag 1.</a:t>
            </a:r>
          </a:p>
          <a:p>
            <a:pPr marL="742950" lvl="1" indent="-285750" algn="l">
              <a:buFont typeface="Arial" panose="020B0604020202020204" pitchFamily="34" charset="0"/>
              <a:buChar char="•"/>
            </a:pPr>
            <a:endParaRPr lang="de-AT" b="0" i="0" u="none" strike="noStrike" dirty="0">
              <a:solidFill>
                <a:srgbClr val="000000"/>
              </a:solidFill>
              <a:effectLst/>
            </a:endParaRPr>
          </a:p>
          <a:p>
            <a:pPr algn="l"/>
            <a:r>
              <a:rPr lang="de-AT" b="1" i="0" u="none" strike="noStrike" dirty="0" err="1">
                <a:solidFill>
                  <a:srgbClr val="000000"/>
                </a:solidFill>
                <a:effectLst/>
              </a:rPr>
              <a:t>Weinstil</a:t>
            </a:r>
            <a:r>
              <a:rPr lang="de-AT" b="1" i="0" u="none" strike="noStrike" dirty="0">
                <a:solidFill>
                  <a:srgbClr val="000000"/>
                </a:solidFill>
                <a:effectLst/>
              </a:rPr>
              <a:t> – Puristisch &amp; Charaktervoll</a:t>
            </a:r>
          </a:p>
          <a:p>
            <a:pPr algn="l"/>
            <a:endParaRPr lang="de-AT" b="0" i="0" u="none" strike="noStrike" dirty="0">
              <a:solidFill>
                <a:srgbClr val="000000"/>
              </a:solidFill>
              <a:effectLst/>
            </a:endParaRPr>
          </a:p>
          <a:p>
            <a:pPr marL="742950" lvl="1" indent="-285750" algn="l">
              <a:buFont typeface="Arial" panose="020B0604020202020204" pitchFamily="34" charset="0"/>
              <a:buChar char="•"/>
            </a:pPr>
            <a:r>
              <a:rPr lang="de-AT" b="0" i="0" u="none" strike="noStrike" dirty="0">
                <a:solidFill>
                  <a:srgbClr val="000000"/>
                </a:solidFill>
                <a:effectLst/>
              </a:rPr>
              <a:t>Kraftvolle, aber </a:t>
            </a:r>
            <a:r>
              <a:rPr lang="de-AT" b="1" i="0" u="none" strike="noStrike" dirty="0">
                <a:solidFill>
                  <a:srgbClr val="000000"/>
                </a:solidFill>
                <a:effectLst/>
              </a:rPr>
              <a:t>fein strukturierte Malbecs</a:t>
            </a:r>
            <a:r>
              <a:rPr lang="de-AT" b="0" i="0" u="none" strike="noStrike" dirty="0">
                <a:solidFill>
                  <a:srgbClr val="000000"/>
                </a:solidFill>
                <a:effectLst/>
              </a:rPr>
              <a:t>, fern vom rustikalen Image der Region.</a:t>
            </a:r>
          </a:p>
          <a:p>
            <a:pPr marL="742950" lvl="1" indent="-285750" algn="l">
              <a:buFont typeface="Arial" panose="020B0604020202020204" pitchFamily="34" charset="0"/>
              <a:buChar char="•"/>
            </a:pPr>
            <a:r>
              <a:rPr lang="de-AT" b="1" i="0" u="none" strike="noStrike" dirty="0">
                <a:solidFill>
                  <a:srgbClr val="000000"/>
                </a:solidFill>
                <a:effectLst/>
              </a:rPr>
              <a:t>Klarheit, Eleganz und Authentizität</a:t>
            </a:r>
            <a:r>
              <a:rPr lang="de-AT" b="0" i="0" u="none" strike="noStrike" dirty="0">
                <a:solidFill>
                  <a:srgbClr val="000000"/>
                </a:solidFill>
                <a:effectLst/>
              </a:rPr>
              <a:t> stehen im Fokus.</a:t>
            </a:r>
          </a:p>
          <a:p>
            <a:pPr marL="742950" lvl="1" indent="-285750" algn="l">
              <a:buFont typeface="Arial" panose="020B0604020202020204" pitchFamily="34" charset="0"/>
              <a:buChar char="•"/>
            </a:pPr>
            <a:r>
              <a:rPr lang="de-AT" b="0" i="0" u="none" strike="noStrike" dirty="0">
                <a:solidFill>
                  <a:srgbClr val="000000"/>
                </a:solidFill>
                <a:effectLst/>
              </a:rPr>
              <a:t>Ausdruck eines modernen, zugleich traditionsbewussten Weinverständnisses.</a:t>
            </a:r>
          </a:p>
          <a:p>
            <a:pPr marL="742950" lvl="1" indent="-285750" algn="l">
              <a:buFont typeface="Arial" panose="020B0604020202020204" pitchFamily="34" charset="0"/>
              <a:buChar char="•"/>
            </a:pPr>
            <a:endParaRPr lang="de-AT" b="0" i="0" u="none" strike="noStrike" dirty="0">
              <a:solidFill>
                <a:srgbClr val="000000"/>
              </a:solidFill>
              <a:effectLst/>
            </a:endParaRPr>
          </a:p>
        </p:txBody>
      </p:sp>
    </p:spTree>
    <p:extLst>
      <p:ext uri="{BB962C8B-B14F-4D97-AF65-F5344CB8AC3E}">
        <p14:creationId xmlns:p14="http://schemas.microsoft.com/office/powerpoint/2010/main" val="17975394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95E86E-B81E-70A4-5C78-817423FE51A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Karte enthält.&#10;&#10;KI-generierte Inhalte können fehlerhaft sein.">
            <a:extLst>
              <a:ext uri="{FF2B5EF4-FFF2-40B4-BE49-F238E27FC236}">
                <a16:creationId xmlns:a16="http://schemas.microsoft.com/office/drawing/2014/main" id="{7F6476C4-23B8-FC12-3FC2-3C788CD0812B}"/>
              </a:ext>
            </a:extLst>
          </p:cNvPr>
          <p:cNvPicPr>
            <a:picLocks noChangeAspect="1"/>
          </p:cNvPicPr>
          <p:nvPr/>
        </p:nvPicPr>
        <p:blipFill>
          <a:blip r:embed="rId3"/>
          <a:srcRect r="8427"/>
          <a:stretch>
            <a:fillRect/>
          </a:stretch>
        </p:blipFill>
        <p:spPr>
          <a:xfrm>
            <a:off x="20" y="1282"/>
            <a:ext cx="12191980" cy="6856718"/>
          </a:xfrm>
          <a:prstGeom prst="rect">
            <a:avLst/>
          </a:prstGeom>
        </p:spPr>
      </p:pic>
    </p:spTree>
    <p:extLst>
      <p:ext uri="{BB962C8B-B14F-4D97-AF65-F5344CB8AC3E}">
        <p14:creationId xmlns:p14="http://schemas.microsoft.com/office/powerpoint/2010/main" val="23323970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135CA-EBBF-81D5-D416-D317551FC64F}"/>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EA838FD4-E8DE-077C-8A79-37271CB6D8BA}"/>
              </a:ext>
            </a:extLst>
          </p:cNvPr>
          <p:cNvSpPr txBox="1"/>
          <p:nvPr/>
        </p:nvSpPr>
        <p:spPr>
          <a:xfrm>
            <a:off x="830318" y="767255"/>
            <a:ext cx="10783028" cy="5909310"/>
          </a:xfrm>
          <a:prstGeom prst="rect">
            <a:avLst/>
          </a:prstGeom>
          <a:noFill/>
        </p:spPr>
        <p:txBody>
          <a:bodyPr wrap="square" rtlCol="0">
            <a:spAutoFit/>
          </a:bodyPr>
          <a:lstStyle/>
          <a:p>
            <a:r>
              <a:rPr lang="de-AT" b="1" dirty="0"/>
              <a:t>Vom Tannat zum Malbec – Der schwarze Wein von </a:t>
            </a:r>
            <a:r>
              <a:rPr lang="de-AT" b="1" dirty="0" err="1"/>
              <a:t>Cahors</a:t>
            </a:r>
            <a:endParaRPr lang="de-AT" b="1" dirty="0"/>
          </a:p>
          <a:p>
            <a:endParaRPr lang="de-AT" b="1" dirty="0"/>
          </a:p>
          <a:p>
            <a:r>
              <a:rPr lang="de-AT" b="1" dirty="0"/>
              <a:t>Früher: Tannat als Hauptrebsorte</a:t>
            </a:r>
          </a:p>
          <a:p>
            <a:endParaRPr lang="de-AT" dirty="0"/>
          </a:p>
          <a:p>
            <a:pPr marL="742950" lvl="1" indent="-285750">
              <a:buFont typeface="Arial" panose="020B0604020202020204" pitchFamily="34" charset="0"/>
              <a:buChar char="•"/>
            </a:pPr>
            <a:r>
              <a:rPr lang="de-AT" dirty="0"/>
              <a:t>Dunkel, würzig, extrem </a:t>
            </a:r>
            <a:r>
              <a:rPr lang="de-AT" dirty="0" err="1"/>
              <a:t>tanninreich</a:t>
            </a:r>
            <a:r>
              <a:rPr lang="de-AT" dirty="0"/>
              <a:t> – braucht </a:t>
            </a:r>
            <a:r>
              <a:rPr lang="de-AT" b="1" dirty="0"/>
              <a:t>viel Reifezeit</a:t>
            </a:r>
            <a:r>
              <a:rPr lang="de-AT" dirty="0"/>
              <a:t>.</a:t>
            </a:r>
          </a:p>
          <a:p>
            <a:pPr marL="742950" lvl="1" indent="-285750">
              <a:buFont typeface="Arial" panose="020B0604020202020204" pitchFamily="34" charset="0"/>
              <a:buChar char="•"/>
            </a:pPr>
            <a:r>
              <a:rPr lang="de-AT" dirty="0"/>
              <a:t>Heute noch typisch für </a:t>
            </a:r>
            <a:r>
              <a:rPr lang="de-AT" b="1" dirty="0" err="1"/>
              <a:t>Madiran</a:t>
            </a:r>
            <a:r>
              <a:rPr lang="de-AT" dirty="0"/>
              <a:t>, aber eher eine </a:t>
            </a:r>
            <a:r>
              <a:rPr lang="de-AT" b="1" dirty="0"/>
              <a:t>Nische</a:t>
            </a:r>
            <a:r>
              <a:rPr lang="de-AT" dirty="0"/>
              <a:t>.</a:t>
            </a:r>
          </a:p>
          <a:p>
            <a:pPr lvl="1"/>
            <a:endParaRPr lang="de-AT" dirty="0"/>
          </a:p>
          <a:p>
            <a:r>
              <a:rPr lang="de-AT" b="1" dirty="0"/>
              <a:t>Wandel ab den 1950er-Jahren</a:t>
            </a:r>
          </a:p>
          <a:p>
            <a:endParaRPr lang="de-AT" dirty="0"/>
          </a:p>
          <a:p>
            <a:pPr marL="742950" lvl="1" indent="-285750">
              <a:buFont typeface="Arial" panose="020B0604020202020204" pitchFamily="34" charset="0"/>
              <a:buChar char="•"/>
            </a:pPr>
            <a:r>
              <a:rPr lang="de-AT" b="1" dirty="0" err="1"/>
              <a:t>Cahors</a:t>
            </a:r>
            <a:r>
              <a:rPr lang="de-AT" b="1" dirty="0"/>
              <a:t> setzt auf Malbec</a:t>
            </a:r>
            <a:r>
              <a:rPr lang="de-AT" dirty="0"/>
              <a:t> (auch </a:t>
            </a:r>
            <a:r>
              <a:rPr lang="de-AT" i="1" dirty="0" err="1"/>
              <a:t>Côt</a:t>
            </a:r>
            <a:r>
              <a:rPr lang="de-AT" dirty="0"/>
              <a:t> oder </a:t>
            </a:r>
            <a:r>
              <a:rPr lang="de-AT" i="1" dirty="0"/>
              <a:t>Auxerrois</a:t>
            </a:r>
            <a:r>
              <a:rPr lang="de-AT" dirty="0"/>
              <a:t> genannt).</a:t>
            </a:r>
          </a:p>
          <a:p>
            <a:pPr marL="742950" lvl="1" indent="-285750">
              <a:buFont typeface="Arial" panose="020B0604020202020204" pitchFamily="34" charset="0"/>
              <a:buChar char="•"/>
            </a:pPr>
            <a:r>
              <a:rPr lang="de-AT" b="1" dirty="0"/>
              <a:t>Tiefviolette, fruchtige Weine</a:t>
            </a:r>
            <a:r>
              <a:rPr lang="de-AT" dirty="0"/>
              <a:t> mit </a:t>
            </a:r>
            <a:r>
              <a:rPr lang="de-AT" b="1" dirty="0"/>
              <a:t>moderatem Tannin</a:t>
            </a:r>
            <a:r>
              <a:rPr lang="de-AT" dirty="0"/>
              <a:t>.</a:t>
            </a:r>
          </a:p>
          <a:p>
            <a:pPr marL="742950" lvl="1" indent="-285750">
              <a:buFont typeface="Arial" panose="020B0604020202020204" pitchFamily="34" charset="0"/>
              <a:buChar char="•"/>
            </a:pPr>
            <a:r>
              <a:rPr lang="de-AT" dirty="0"/>
              <a:t>Ergebnis: Zugänglicher, eleganter und dennoch charaktervoll.</a:t>
            </a:r>
          </a:p>
          <a:p>
            <a:pPr lvl="1"/>
            <a:endParaRPr lang="de-AT" dirty="0"/>
          </a:p>
          <a:p>
            <a:r>
              <a:rPr lang="de-AT" b="1" dirty="0"/>
              <a:t>Kleiner Fun Fact</a:t>
            </a:r>
          </a:p>
          <a:p>
            <a:endParaRPr lang="de-AT" dirty="0"/>
          </a:p>
          <a:p>
            <a:pPr marL="742950" lvl="1" indent="-285750">
              <a:buFont typeface="Arial" panose="020B0604020202020204" pitchFamily="34" charset="0"/>
              <a:buChar char="•"/>
            </a:pPr>
            <a:r>
              <a:rPr lang="de-AT" dirty="0"/>
              <a:t>Die </a:t>
            </a:r>
            <a:r>
              <a:rPr lang="de-AT" b="1" dirty="0"/>
              <a:t>„</a:t>
            </a:r>
            <a:r>
              <a:rPr lang="de-AT" b="1" dirty="0" err="1"/>
              <a:t>Galets</a:t>
            </a:r>
            <a:r>
              <a:rPr lang="de-AT" b="1" dirty="0"/>
              <a:t> </a:t>
            </a:r>
            <a:r>
              <a:rPr lang="de-AT" b="1" dirty="0" err="1"/>
              <a:t>roulés</a:t>
            </a:r>
            <a:r>
              <a:rPr lang="de-AT" b="1" dirty="0"/>
              <a:t>“</a:t>
            </a:r>
            <a:r>
              <a:rPr lang="de-AT" dirty="0"/>
              <a:t> (runde Kieselsteine) gibt es nicht nur in </a:t>
            </a:r>
            <a:r>
              <a:rPr lang="de-AT" b="1" dirty="0"/>
              <a:t>Châteauneuf-du-Pape</a:t>
            </a:r>
            <a:r>
              <a:rPr lang="de-AT" dirty="0"/>
              <a:t>, sondern auch im </a:t>
            </a:r>
            <a:r>
              <a:rPr lang="de-AT" dirty="0" err="1"/>
              <a:t>Cahors</a:t>
            </a:r>
            <a:r>
              <a:rPr lang="de-AT" dirty="0"/>
              <a:t>.</a:t>
            </a:r>
          </a:p>
          <a:p>
            <a:pPr marL="742950" lvl="1" indent="-285750">
              <a:buFont typeface="Arial" panose="020B0604020202020204" pitchFamily="34" charset="0"/>
              <a:buChar char="•"/>
            </a:pPr>
            <a:endParaRPr lang="de-AT" dirty="0"/>
          </a:p>
          <a:p>
            <a:pPr marL="742950" lvl="1" indent="-285750">
              <a:buFont typeface="Arial" panose="020B0604020202020204" pitchFamily="34" charset="0"/>
              <a:buChar char="•"/>
            </a:pPr>
            <a:r>
              <a:rPr lang="de-AT" dirty="0"/>
              <a:t>Ein </a:t>
            </a:r>
            <a:r>
              <a:rPr lang="de-AT" b="1" dirty="0"/>
              <a:t>Winzer aus </a:t>
            </a:r>
            <a:r>
              <a:rPr lang="de-AT" b="1" dirty="0" err="1"/>
              <a:t>Cahors</a:t>
            </a:r>
            <a:r>
              <a:rPr lang="de-AT" dirty="0"/>
              <a:t> gilt sogar als Mitbegründer des späteren Rhône-Crus – im </a:t>
            </a:r>
            <a:r>
              <a:rPr lang="de-AT" b="1" dirty="0"/>
              <a:t>14. Jh. nach Avignon geholt von Papst Johannes XXII.</a:t>
            </a:r>
            <a:r>
              <a:rPr lang="de-AT" dirty="0"/>
              <a:t>, der ebenfalls aus </a:t>
            </a:r>
            <a:r>
              <a:rPr lang="de-AT" dirty="0" err="1"/>
              <a:t>Cahors</a:t>
            </a:r>
            <a:r>
              <a:rPr lang="de-AT" dirty="0"/>
              <a:t> stammte.</a:t>
            </a:r>
          </a:p>
          <a:p>
            <a:endParaRPr lang="de-DE" dirty="0"/>
          </a:p>
        </p:txBody>
      </p:sp>
    </p:spTree>
    <p:extLst>
      <p:ext uri="{BB962C8B-B14F-4D97-AF65-F5344CB8AC3E}">
        <p14:creationId xmlns:p14="http://schemas.microsoft.com/office/powerpoint/2010/main" val="3501324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95452-3678-5A4B-4988-06A420E2F2E6}"/>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34C1906B-A46A-BBD0-67A6-F993A6C09EF9}"/>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5</a:t>
            </a:r>
          </a:p>
        </p:txBody>
      </p:sp>
      <p:pic>
        <p:nvPicPr>
          <p:cNvPr id="4" name="Grafik 3" descr="Ein Bild, das Flasche enthält.&#10;&#10;KI-generierte Inhalte können fehlerhaft sein.">
            <a:extLst>
              <a:ext uri="{FF2B5EF4-FFF2-40B4-BE49-F238E27FC236}">
                <a16:creationId xmlns:a16="http://schemas.microsoft.com/office/drawing/2014/main" id="{71C9F3CB-F69A-AEF7-92F0-14828FD8FF8C}"/>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310000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75E0C-2C1D-4969-1265-40295404C44B}"/>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4D02FC0-E1FD-1092-8022-BA2751024DA7}"/>
              </a:ext>
            </a:extLst>
          </p:cNvPr>
          <p:cNvSpPr txBox="1"/>
          <p:nvPr/>
        </p:nvSpPr>
        <p:spPr>
          <a:xfrm>
            <a:off x="794133" y="5620812"/>
            <a:ext cx="10932334" cy="918600"/>
          </a:xfrm>
          <a:prstGeom prst="rect">
            <a:avLst/>
          </a:prstGeom>
          <a:noFill/>
        </p:spPr>
        <p:txBody>
          <a:bodyPr wrap="square" rtlCol="0">
            <a:spAutoFit/>
          </a:bodyPr>
          <a:lstStyle/>
          <a:p>
            <a:r>
              <a:rPr lang="de-AT" dirty="0"/>
              <a:t>Anhaltendes Bouquet von schwarzen Kirschen, Pflaumen, Lakritze, Vanille und Zimt. Vollmundig und samtig am Gaumen, mit spürbaren Tanninen im Abgang. Ein </a:t>
            </a:r>
            <a:r>
              <a:rPr lang="de-AT" dirty="0">
                <a:hlinkClick r:id="rId3"/>
              </a:rPr>
              <a:t>Wein</a:t>
            </a:r>
            <a:r>
              <a:rPr lang="de-AT" dirty="0"/>
              <a:t> mit großem Lagerungspotenzial, der ohne Bedenken über 20 Jahre lang reifen kann und sich in dieser Zeit noch deutlich verbessern wird.</a:t>
            </a:r>
            <a:endParaRPr lang="de-DE" dirty="0"/>
          </a:p>
        </p:txBody>
      </p:sp>
      <p:sp>
        <p:nvSpPr>
          <p:cNvPr id="8" name="Textfeld 7">
            <a:extLst>
              <a:ext uri="{FF2B5EF4-FFF2-40B4-BE49-F238E27FC236}">
                <a16:creationId xmlns:a16="http://schemas.microsoft.com/office/drawing/2014/main" id="{A5D29C23-B481-610F-628F-DDEA33C526E1}"/>
              </a:ext>
            </a:extLst>
          </p:cNvPr>
          <p:cNvSpPr txBox="1"/>
          <p:nvPr/>
        </p:nvSpPr>
        <p:spPr>
          <a:xfrm>
            <a:off x="3646584" y="1314058"/>
            <a:ext cx="6279924" cy="3139321"/>
          </a:xfrm>
          <a:prstGeom prst="rect">
            <a:avLst/>
          </a:prstGeom>
          <a:noFill/>
        </p:spPr>
        <p:txBody>
          <a:bodyPr wrap="none" rtlCol="0">
            <a:spAutoFit/>
          </a:bodyPr>
          <a:lstStyle/>
          <a:p>
            <a:pPr fontAlgn="base"/>
            <a:r>
              <a:rPr lang="de-AT" b="1" dirty="0"/>
              <a:t>Jahrgang: 2019</a:t>
            </a:r>
            <a:endParaRPr lang="de-AT" dirty="0"/>
          </a:p>
          <a:p>
            <a:pPr fontAlgn="base"/>
            <a:endParaRPr lang="de-AT" b="1" dirty="0"/>
          </a:p>
          <a:p>
            <a:pPr fontAlgn="base"/>
            <a:r>
              <a:rPr lang="de-AT" b="1" dirty="0"/>
              <a:t>Appellation: </a:t>
            </a:r>
            <a:r>
              <a:rPr lang="de-AT" b="1" dirty="0" err="1"/>
              <a:t>Cahors</a:t>
            </a:r>
            <a:endParaRPr lang="de-AT" b="1" dirty="0"/>
          </a:p>
          <a:p>
            <a:pPr fontAlgn="base"/>
            <a:endParaRPr lang="de-AT" dirty="0"/>
          </a:p>
          <a:p>
            <a:pPr fontAlgn="base"/>
            <a:r>
              <a:rPr lang="de-AT" b="1" dirty="0"/>
              <a:t>Rebsorten: 89% Malbec, 11% Merlot</a:t>
            </a:r>
            <a:endParaRPr lang="de-AT" dirty="0"/>
          </a:p>
          <a:p>
            <a:pPr fontAlgn="base"/>
            <a:endParaRPr lang="de-AT" b="1" dirty="0"/>
          </a:p>
          <a:p>
            <a:pPr fontAlgn="base"/>
            <a:r>
              <a:rPr lang="de-AT" b="1" dirty="0"/>
              <a:t>Alkoholgehalt: 14,5%</a:t>
            </a:r>
          </a:p>
          <a:p>
            <a:pPr fontAlgn="base"/>
            <a:endParaRPr lang="de-AT" b="1" dirty="0"/>
          </a:p>
          <a:p>
            <a:pPr fontAlgn="base"/>
            <a:r>
              <a:rPr lang="de-AT" b="1" dirty="0"/>
              <a:t>Lagerfähig bis: 2032</a:t>
            </a:r>
          </a:p>
          <a:p>
            <a:pPr fontAlgn="base"/>
            <a:endParaRPr lang="de-AT" b="1" dirty="0"/>
          </a:p>
          <a:p>
            <a:pPr fontAlgn="base"/>
            <a:r>
              <a:rPr lang="de-AT" b="1" dirty="0"/>
              <a:t>Ausbau</a:t>
            </a:r>
            <a:r>
              <a:rPr lang="de-AT" dirty="0"/>
              <a:t>: zwischen 22 und 24 Monaten in neuen Eichenfässern</a:t>
            </a:r>
            <a:endParaRPr lang="de-DE" dirty="0"/>
          </a:p>
        </p:txBody>
      </p:sp>
      <p:sp>
        <p:nvSpPr>
          <p:cNvPr id="11" name="Textfeld 10">
            <a:extLst>
              <a:ext uri="{FF2B5EF4-FFF2-40B4-BE49-F238E27FC236}">
                <a16:creationId xmlns:a16="http://schemas.microsoft.com/office/drawing/2014/main" id="{7ACCB8DA-C9EF-A935-8D41-22E10665F5A4}"/>
              </a:ext>
            </a:extLst>
          </p:cNvPr>
          <p:cNvSpPr txBox="1"/>
          <p:nvPr/>
        </p:nvSpPr>
        <p:spPr>
          <a:xfrm>
            <a:off x="3646584" y="554713"/>
            <a:ext cx="8284355" cy="523220"/>
          </a:xfrm>
          <a:prstGeom prst="rect">
            <a:avLst/>
          </a:prstGeom>
          <a:noFill/>
        </p:spPr>
        <p:txBody>
          <a:bodyPr wrap="square" rtlCol="0">
            <a:spAutoFit/>
          </a:bodyPr>
          <a:lstStyle/>
          <a:p>
            <a:pPr fontAlgn="base"/>
            <a:r>
              <a:rPr lang="de-AT" sz="2800" b="1" dirty="0"/>
              <a:t>Dame Honneur 2019 - Château </a:t>
            </a:r>
            <a:r>
              <a:rPr lang="de-AT" sz="2800" b="1" dirty="0" err="1"/>
              <a:t>Lagrezette</a:t>
            </a:r>
            <a:endParaRPr lang="de-AT" sz="2800" b="1" dirty="0"/>
          </a:p>
        </p:txBody>
      </p:sp>
      <p:pic>
        <p:nvPicPr>
          <p:cNvPr id="5" name="Grafik 4" descr="Ein Bild, das Glasflasche, Wein, Drink, Weinflasche enthält.&#10;&#10;KI-generierte Inhalte können fehlerhaft sein.">
            <a:extLst>
              <a:ext uri="{FF2B5EF4-FFF2-40B4-BE49-F238E27FC236}">
                <a16:creationId xmlns:a16="http://schemas.microsoft.com/office/drawing/2014/main" id="{C75AB99C-C58E-A765-7465-C608CD3C4C1D}"/>
              </a:ext>
            </a:extLst>
          </p:cNvPr>
          <p:cNvPicPr>
            <a:picLocks noChangeAspect="1"/>
          </p:cNvPicPr>
          <p:nvPr/>
        </p:nvPicPr>
        <p:blipFill>
          <a:blip r:embed="rId4"/>
          <a:stretch>
            <a:fillRect/>
          </a:stretch>
        </p:blipFill>
        <p:spPr>
          <a:xfrm>
            <a:off x="-816665" y="318588"/>
            <a:ext cx="5051171" cy="5051171"/>
          </a:xfrm>
          <a:prstGeom prst="rect">
            <a:avLst/>
          </a:prstGeom>
        </p:spPr>
      </p:pic>
    </p:spTree>
    <p:extLst>
      <p:ext uri="{BB962C8B-B14F-4D97-AF65-F5344CB8AC3E}">
        <p14:creationId xmlns:p14="http://schemas.microsoft.com/office/powerpoint/2010/main" val="1161342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E66352-3F99-4C74-A481-91193559DE01}"/>
            </a:ext>
          </a:extLst>
        </p:cNvPr>
        <p:cNvGrpSpPr/>
        <p:nvPr/>
      </p:nvGrpSpPr>
      <p:grpSpPr>
        <a:xfrm>
          <a:off x="0" y="0"/>
          <a:ext cx="0" cy="0"/>
          <a:chOff x="0" y="0"/>
          <a:chExt cx="0" cy="0"/>
        </a:xfrm>
      </p:grpSpPr>
      <p:pic>
        <p:nvPicPr>
          <p:cNvPr id="4" name="Grafik 3" descr="Ein Bild, das Text, Flasche, Bier enthält.&#10;&#10;KI-generierte Inhalte können fehlerhaft sein.">
            <a:extLst>
              <a:ext uri="{FF2B5EF4-FFF2-40B4-BE49-F238E27FC236}">
                <a16:creationId xmlns:a16="http://schemas.microsoft.com/office/drawing/2014/main" id="{1CF85373-E01A-707C-43EB-40E85D8D39AD}"/>
              </a:ext>
            </a:extLst>
          </p:cNvPr>
          <p:cNvPicPr>
            <a:picLocks noChangeAspect="1"/>
          </p:cNvPicPr>
          <p:nvPr/>
        </p:nvPicPr>
        <p:blipFill>
          <a:blip r:embed="rId3"/>
          <a:stretch>
            <a:fillRect/>
          </a:stretch>
        </p:blipFill>
        <p:spPr>
          <a:xfrm>
            <a:off x="3533309" y="643466"/>
            <a:ext cx="5125381" cy="5571067"/>
          </a:xfrm>
          <a:prstGeom prst="rect">
            <a:avLst/>
          </a:prstGeom>
        </p:spPr>
      </p:pic>
    </p:spTree>
    <p:extLst>
      <p:ext uri="{BB962C8B-B14F-4D97-AF65-F5344CB8AC3E}">
        <p14:creationId xmlns:p14="http://schemas.microsoft.com/office/powerpoint/2010/main" val="8013404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FEA5409-FE54-E204-0EE4-7188AA2ECFD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draußen, Himmel, Gebäude, Pflanze enthält.&#10;&#10;KI-generierte Inhalte können fehlerhaft sein.">
            <a:extLst>
              <a:ext uri="{FF2B5EF4-FFF2-40B4-BE49-F238E27FC236}">
                <a16:creationId xmlns:a16="http://schemas.microsoft.com/office/drawing/2014/main" id="{9426BAD2-AC70-8085-3411-77F7D9425F99}"/>
              </a:ext>
            </a:extLst>
          </p:cNvPr>
          <p:cNvPicPr>
            <a:picLocks noChangeAspect="1"/>
          </p:cNvPicPr>
          <p:nvPr/>
        </p:nvPicPr>
        <p:blipFill>
          <a:blip r:embed="rId3"/>
          <a:srcRect t="10017"/>
          <a:stretch>
            <a:fillRect/>
          </a:stretch>
        </p:blipFill>
        <p:spPr>
          <a:xfrm>
            <a:off x="20" y="1282"/>
            <a:ext cx="12191980" cy="6856718"/>
          </a:xfrm>
          <a:prstGeom prst="rect">
            <a:avLst/>
          </a:prstGeom>
        </p:spPr>
      </p:pic>
    </p:spTree>
    <p:extLst>
      <p:ext uri="{BB962C8B-B14F-4D97-AF65-F5344CB8AC3E}">
        <p14:creationId xmlns:p14="http://schemas.microsoft.com/office/powerpoint/2010/main" val="2816582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59D8E-2508-0119-8737-6CCEA6EC9495}"/>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43D2F0EA-0273-2559-0404-7DFCAF827AE8}"/>
              </a:ext>
            </a:extLst>
          </p:cNvPr>
          <p:cNvSpPr txBox="1"/>
          <p:nvPr/>
        </p:nvSpPr>
        <p:spPr>
          <a:xfrm>
            <a:off x="830318" y="767255"/>
            <a:ext cx="10783028" cy="4801314"/>
          </a:xfrm>
          <a:prstGeom prst="rect">
            <a:avLst/>
          </a:prstGeom>
          <a:noFill/>
        </p:spPr>
        <p:txBody>
          <a:bodyPr wrap="square" rtlCol="0">
            <a:spAutoFit/>
          </a:bodyPr>
          <a:lstStyle/>
          <a:p>
            <a:r>
              <a:rPr lang="de-AT" b="1" dirty="0"/>
              <a:t>Château </a:t>
            </a:r>
            <a:r>
              <a:rPr lang="de-AT" b="1" dirty="0" err="1"/>
              <a:t>Lagrézette</a:t>
            </a:r>
            <a:r>
              <a:rPr lang="de-AT" b="1" dirty="0"/>
              <a:t> – Ein historisches Wahrzeichen über dem Lot</a:t>
            </a:r>
          </a:p>
          <a:p>
            <a:endParaRPr lang="de-AT" b="1" dirty="0"/>
          </a:p>
          <a:p>
            <a:r>
              <a:rPr lang="de-AT" b="1" dirty="0"/>
              <a:t>Ursprung im 12. Jahrhundert</a:t>
            </a:r>
          </a:p>
          <a:p>
            <a:endParaRPr lang="de-AT" dirty="0"/>
          </a:p>
          <a:p>
            <a:pPr marL="742950" lvl="1" indent="-285750">
              <a:buFont typeface="Arial" panose="020B0604020202020204" pitchFamily="34" charset="0"/>
              <a:buChar char="•"/>
            </a:pPr>
            <a:r>
              <a:rPr lang="de-AT" dirty="0"/>
              <a:t>Im </a:t>
            </a:r>
            <a:r>
              <a:rPr lang="de-AT" b="1" dirty="0"/>
              <a:t>15. Jh.</a:t>
            </a:r>
            <a:r>
              <a:rPr lang="de-AT" dirty="0"/>
              <a:t> erbaut </a:t>
            </a:r>
            <a:r>
              <a:rPr lang="de-AT" b="1" dirty="0"/>
              <a:t>Adhémar de </a:t>
            </a:r>
            <a:r>
              <a:rPr lang="de-AT" b="1" dirty="0" err="1"/>
              <a:t>Massaut</a:t>
            </a:r>
            <a:r>
              <a:rPr lang="de-AT" dirty="0"/>
              <a:t> das Schloss auf den Fundamenten einer bereits 300 Jahre alten </a:t>
            </a:r>
            <a:r>
              <a:rPr lang="de-AT" b="1" dirty="0"/>
              <a:t>mittelalterlichen </a:t>
            </a:r>
            <a:r>
              <a:rPr lang="de-AT" b="1" dirty="0" err="1"/>
              <a:t>Wehrburg</a:t>
            </a:r>
            <a:r>
              <a:rPr lang="de-AT" dirty="0"/>
              <a:t>.</a:t>
            </a:r>
          </a:p>
          <a:p>
            <a:pPr marL="742950" lvl="1" indent="-285750">
              <a:buFont typeface="Arial" panose="020B0604020202020204" pitchFamily="34" charset="0"/>
              <a:buChar char="•"/>
            </a:pPr>
            <a:r>
              <a:rPr lang="de-AT" dirty="0"/>
              <a:t>Gelegen auf dem Höhenzug </a:t>
            </a:r>
            <a:r>
              <a:rPr lang="de-AT" b="1" dirty="0"/>
              <a:t>„Petite </a:t>
            </a:r>
            <a:r>
              <a:rPr lang="de-AT" b="1" dirty="0" err="1"/>
              <a:t>Grèze</a:t>
            </a:r>
            <a:r>
              <a:rPr lang="de-AT" b="1" dirty="0"/>
              <a:t>“</a:t>
            </a:r>
            <a:r>
              <a:rPr lang="de-AT" dirty="0"/>
              <a:t> mit Blick auf den Fluss Lot.</a:t>
            </a:r>
          </a:p>
          <a:p>
            <a:pPr lvl="1"/>
            <a:endParaRPr lang="de-AT" dirty="0"/>
          </a:p>
          <a:p>
            <a:r>
              <a:rPr lang="de-AT" b="1" dirty="0"/>
              <a:t>Architektonische Entwicklung</a:t>
            </a:r>
          </a:p>
          <a:p>
            <a:endParaRPr lang="de-AT" dirty="0"/>
          </a:p>
          <a:p>
            <a:pPr marL="742950" lvl="1" indent="-285750">
              <a:buFont typeface="Arial" panose="020B0604020202020204" pitchFamily="34" charset="0"/>
              <a:buChar char="•"/>
            </a:pPr>
            <a:r>
              <a:rPr lang="de-AT" b="1" dirty="0"/>
              <a:t>Mittelalterliche Bauweise</a:t>
            </a:r>
            <a:r>
              <a:rPr lang="de-AT" dirty="0"/>
              <a:t> mit späteren </a:t>
            </a:r>
            <a:r>
              <a:rPr lang="de-AT" b="1" dirty="0"/>
              <a:t>Renaissance-Verzierungen im 16. Jahrhundert</a:t>
            </a:r>
            <a:r>
              <a:rPr lang="de-AT" dirty="0"/>
              <a:t>.</a:t>
            </a:r>
          </a:p>
          <a:p>
            <a:pPr lvl="1"/>
            <a:endParaRPr lang="de-AT" dirty="0"/>
          </a:p>
          <a:p>
            <a:r>
              <a:rPr lang="de-AT" b="1" dirty="0"/>
              <a:t>Verfall &amp; Restaurierung</a:t>
            </a:r>
          </a:p>
          <a:p>
            <a:endParaRPr lang="de-AT" dirty="0"/>
          </a:p>
          <a:p>
            <a:pPr marL="742950" lvl="1" indent="-285750">
              <a:buFont typeface="Arial" panose="020B0604020202020204" pitchFamily="34" charset="0"/>
              <a:buChar char="•"/>
            </a:pPr>
            <a:r>
              <a:rPr lang="de-AT" dirty="0"/>
              <a:t>Im </a:t>
            </a:r>
            <a:r>
              <a:rPr lang="de-AT" b="1" dirty="0"/>
              <a:t>20. Jahrhundert verlassen</a:t>
            </a:r>
            <a:r>
              <a:rPr lang="de-AT" dirty="0"/>
              <a:t>, bis </a:t>
            </a:r>
            <a:r>
              <a:rPr lang="de-AT" b="1" dirty="0"/>
              <a:t>1980</a:t>
            </a:r>
            <a:r>
              <a:rPr lang="de-AT" dirty="0"/>
              <a:t> von </a:t>
            </a:r>
            <a:r>
              <a:rPr lang="de-AT" b="1" dirty="0"/>
              <a:t>Alain Dominique Perrin</a:t>
            </a:r>
            <a:r>
              <a:rPr lang="de-AT" dirty="0"/>
              <a:t> aufwendig restauriert.</a:t>
            </a:r>
          </a:p>
          <a:p>
            <a:pPr marL="742950" lvl="1" indent="-285750">
              <a:buFont typeface="Arial" panose="020B0604020202020204" pitchFamily="34" charset="0"/>
              <a:buChar char="•"/>
            </a:pPr>
            <a:r>
              <a:rPr lang="de-AT" dirty="0"/>
              <a:t>Seit </a:t>
            </a:r>
            <a:r>
              <a:rPr lang="de-AT" b="1" dirty="0"/>
              <a:t>1982 als Historisches Denkmal</a:t>
            </a:r>
            <a:r>
              <a:rPr lang="de-AT" dirty="0"/>
              <a:t> eingetragen.</a:t>
            </a:r>
          </a:p>
          <a:p>
            <a:endParaRPr lang="de-DE" dirty="0"/>
          </a:p>
        </p:txBody>
      </p:sp>
    </p:spTree>
    <p:extLst>
      <p:ext uri="{BB962C8B-B14F-4D97-AF65-F5344CB8AC3E}">
        <p14:creationId xmlns:p14="http://schemas.microsoft.com/office/powerpoint/2010/main" val="4036051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4BF3A6-A00B-E27A-1C20-0A8845623AA1}"/>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Grafik 5" descr="Ein Bild, das Zeichnung, Bild, Kunst, Entwurf enthält.&#10;&#10;KI-generierte Inhalte können fehlerhaft sein.">
            <a:extLst>
              <a:ext uri="{FF2B5EF4-FFF2-40B4-BE49-F238E27FC236}">
                <a16:creationId xmlns:a16="http://schemas.microsoft.com/office/drawing/2014/main" id="{563291B0-9553-4C43-228E-233E027D4D9D}"/>
              </a:ext>
            </a:extLst>
          </p:cNvPr>
          <p:cNvPicPr>
            <a:picLocks noChangeAspect="1"/>
          </p:cNvPicPr>
          <p:nvPr/>
        </p:nvPicPr>
        <p:blipFill>
          <a:blip r:embed="rId3"/>
          <a:srcRect t="4568" b="34135"/>
          <a:stretch>
            <a:fillRect/>
          </a:stretch>
        </p:blipFill>
        <p:spPr>
          <a:xfrm>
            <a:off x="20" y="1282"/>
            <a:ext cx="12191980" cy="6856718"/>
          </a:xfrm>
          <a:prstGeom prst="rect">
            <a:avLst/>
          </a:prstGeom>
        </p:spPr>
      </p:pic>
    </p:spTree>
    <p:extLst>
      <p:ext uri="{BB962C8B-B14F-4D97-AF65-F5344CB8AC3E}">
        <p14:creationId xmlns:p14="http://schemas.microsoft.com/office/powerpoint/2010/main" val="11380456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24A3BC-5067-39FE-BDE4-BBB340E8066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DEB9957-D56C-4BDE-5093-C35D4B0A4A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feld 1">
            <a:extLst>
              <a:ext uri="{FF2B5EF4-FFF2-40B4-BE49-F238E27FC236}">
                <a16:creationId xmlns:a16="http://schemas.microsoft.com/office/drawing/2014/main" id="{9959A3C3-2DFC-F55C-D1D7-51FA818ED7E7}"/>
              </a:ext>
            </a:extLst>
          </p:cNvPr>
          <p:cNvSpPr txBox="1"/>
          <p:nvPr/>
        </p:nvSpPr>
        <p:spPr>
          <a:xfrm>
            <a:off x="527283" y="1683026"/>
            <a:ext cx="11663193" cy="3970318"/>
          </a:xfrm>
          <a:prstGeom prst="rect">
            <a:avLst/>
          </a:prstGeom>
          <a:noFill/>
        </p:spPr>
        <p:txBody>
          <a:bodyPr wrap="none" rtlCol="0">
            <a:spAutoFit/>
          </a:bodyPr>
          <a:lstStyle/>
          <a:p>
            <a:r>
              <a:rPr lang="de-AT" b="1" dirty="0"/>
              <a:t>Marguerite de </a:t>
            </a:r>
            <a:r>
              <a:rPr lang="de-AT" b="1" dirty="0" err="1"/>
              <a:t>Massaut</a:t>
            </a:r>
            <a:r>
              <a:rPr lang="de-AT" b="1" dirty="0"/>
              <a:t> – Die „Dame Honneur“ von </a:t>
            </a:r>
            <a:r>
              <a:rPr lang="de-AT" b="1" dirty="0" err="1"/>
              <a:t>Lagrézette</a:t>
            </a:r>
            <a:endParaRPr lang="de-AT" b="1" dirty="0"/>
          </a:p>
          <a:p>
            <a:endParaRPr lang="de-AT" b="1" dirty="0"/>
          </a:p>
          <a:p>
            <a:r>
              <a:rPr lang="de-AT" dirty="0"/>
              <a:t>Im </a:t>
            </a:r>
            <a:r>
              <a:rPr lang="de-AT" b="1" dirty="0"/>
              <a:t>15. Jahrhundert</a:t>
            </a:r>
            <a:r>
              <a:rPr lang="de-AT" dirty="0"/>
              <a:t> wird </a:t>
            </a:r>
            <a:r>
              <a:rPr lang="de-AT" b="1" dirty="0"/>
              <a:t>Marguerite de </a:t>
            </a:r>
            <a:r>
              <a:rPr lang="de-AT" b="1" dirty="0" err="1"/>
              <a:t>Massaut</a:t>
            </a:r>
            <a:r>
              <a:rPr lang="de-AT" dirty="0"/>
              <a:t>, Enkelin von Adhémar, zur </a:t>
            </a:r>
            <a:r>
              <a:rPr lang="de-AT" b="1" dirty="0"/>
              <a:t>ersten weiblichen Erbin</a:t>
            </a:r>
            <a:r>
              <a:rPr lang="de-AT" dirty="0"/>
              <a:t> des Schlosses.</a:t>
            </a:r>
          </a:p>
          <a:p>
            <a:endParaRPr lang="de-AT" dirty="0"/>
          </a:p>
          <a:p>
            <a:r>
              <a:rPr lang="de-AT" dirty="0"/>
              <a:t>Laut historischen Dokumenten organisierte sie </a:t>
            </a:r>
            <a:r>
              <a:rPr lang="de-AT" b="1" dirty="0"/>
              <a:t>1503 eigenständig die ersten Weinlesen</a:t>
            </a:r>
            <a:r>
              <a:rPr lang="de-AT" dirty="0"/>
              <a:t> auf dem Gut.</a:t>
            </a:r>
          </a:p>
          <a:p>
            <a:endParaRPr lang="de-AT" dirty="0"/>
          </a:p>
          <a:p>
            <a:r>
              <a:rPr lang="de-AT" dirty="0"/>
              <a:t>Während ihr Ehemann im Krieg war, führte sie das Anwesen mit </a:t>
            </a:r>
            <a:r>
              <a:rPr lang="de-AT" b="1" dirty="0"/>
              <a:t>Mut und Entschlossenheit</a:t>
            </a:r>
            <a:r>
              <a:rPr lang="de-AT" dirty="0"/>
              <a:t>.</a:t>
            </a:r>
          </a:p>
          <a:p>
            <a:endParaRPr lang="de-AT" dirty="0"/>
          </a:p>
          <a:p>
            <a:r>
              <a:rPr lang="de-AT" dirty="0"/>
              <a:t>Für ihre herausragende Rolle erhielt sie den Ehrentitel </a:t>
            </a:r>
            <a:r>
              <a:rPr lang="de-AT" b="1" dirty="0"/>
              <a:t>„Dame Honneur“</a:t>
            </a:r>
            <a:r>
              <a:rPr lang="de-AT" dirty="0"/>
              <a:t>.</a:t>
            </a:r>
          </a:p>
          <a:p>
            <a:endParaRPr lang="de-AT" dirty="0"/>
          </a:p>
          <a:p>
            <a:r>
              <a:rPr lang="de-AT" dirty="0"/>
              <a:t>Ihr Vermächtnis lebt weiter:</a:t>
            </a:r>
          </a:p>
          <a:p>
            <a:endParaRPr lang="de-AT" dirty="0"/>
          </a:p>
          <a:p>
            <a:pPr lvl="1"/>
            <a:r>
              <a:rPr lang="de-AT" b="1" dirty="0"/>
              <a:t>Eine der Top-Cuvées des Château </a:t>
            </a:r>
            <a:r>
              <a:rPr lang="de-AT" b="1" dirty="0" err="1"/>
              <a:t>Lagrézette</a:t>
            </a:r>
            <a:r>
              <a:rPr lang="de-AT" dirty="0"/>
              <a:t> trägt heute ihren Namen.</a:t>
            </a:r>
          </a:p>
          <a:p>
            <a:endParaRPr lang="de-DE" dirty="0"/>
          </a:p>
        </p:txBody>
      </p:sp>
    </p:spTree>
    <p:extLst>
      <p:ext uri="{BB962C8B-B14F-4D97-AF65-F5344CB8AC3E}">
        <p14:creationId xmlns:p14="http://schemas.microsoft.com/office/powerpoint/2010/main" val="4285466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fik 8" descr="Ein Bild, das Zeichnung, Entwurf, Grafik, Kunst enthält.&#10;&#10;KI-generierte Inhalte können fehlerhaft sein.">
            <a:extLst>
              <a:ext uri="{FF2B5EF4-FFF2-40B4-BE49-F238E27FC236}">
                <a16:creationId xmlns:a16="http://schemas.microsoft.com/office/drawing/2014/main" id="{B0E57F96-347E-3262-3768-1FA5C8B0B15F}"/>
              </a:ext>
            </a:extLst>
          </p:cNvPr>
          <p:cNvPicPr>
            <a:picLocks noChangeAspect="1"/>
          </p:cNvPicPr>
          <p:nvPr/>
        </p:nvPicPr>
        <p:blipFill>
          <a:blip r:embed="rId3"/>
          <a:srcRect t="129" b="1367"/>
          <a:stretch>
            <a:fillRect/>
          </a:stretch>
        </p:blipFill>
        <p:spPr>
          <a:xfrm>
            <a:off x="3357510" y="-128683"/>
            <a:ext cx="9669642" cy="6857990"/>
          </a:xfrm>
          <a:prstGeom prst="rect">
            <a:avLst/>
          </a:prstGeom>
        </p:spPr>
      </p:pic>
      <p:sp>
        <p:nvSpPr>
          <p:cNvPr id="41" name="Rectangle 4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feld 4">
            <a:extLst>
              <a:ext uri="{FF2B5EF4-FFF2-40B4-BE49-F238E27FC236}">
                <a16:creationId xmlns:a16="http://schemas.microsoft.com/office/drawing/2014/main" id="{2BDA3FAE-54AD-D3E2-EDD7-2C1F2AF916AB}"/>
              </a:ext>
            </a:extLst>
          </p:cNvPr>
          <p:cNvSpPr txBox="1"/>
          <p:nvPr/>
        </p:nvSpPr>
        <p:spPr>
          <a:xfrm>
            <a:off x="384386" y="602585"/>
            <a:ext cx="6504093" cy="4043922"/>
          </a:xfrm>
          <a:prstGeom prst="rect">
            <a:avLst/>
          </a:prstGeom>
        </p:spPr>
        <p:txBody>
          <a:bodyPr vert="horz" lIns="91440" tIns="45720" rIns="91440" bIns="45720" rtlCol="0">
            <a:noAutofit/>
          </a:bodyPr>
          <a:lstStyle/>
          <a:p>
            <a:pPr>
              <a:lnSpc>
                <a:spcPct val="90000"/>
              </a:lnSpc>
              <a:spcAft>
                <a:spcPts val="600"/>
              </a:spcAft>
            </a:pPr>
            <a:r>
              <a:rPr lang="en-US" b="1" dirty="0" err="1"/>
              <a:t>Geografische</a:t>
            </a:r>
            <a:r>
              <a:rPr lang="en-US" b="1" dirty="0"/>
              <a:t> </a:t>
            </a:r>
            <a:r>
              <a:rPr lang="en-US" b="1" dirty="0" err="1"/>
              <a:t>Vielfalt</a:t>
            </a:r>
            <a:r>
              <a:rPr lang="en-US" b="1" dirty="0"/>
              <a:t> </a:t>
            </a:r>
            <a:r>
              <a:rPr lang="en-US" b="1" dirty="0" err="1"/>
              <a:t>mit</a:t>
            </a:r>
            <a:r>
              <a:rPr lang="en-US" b="1" dirty="0"/>
              <a:t> </a:t>
            </a:r>
            <a:r>
              <a:rPr lang="en-US" b="1" dirty="0" err="1"/>
              <a:t>historischem</a:t>
            </a:r>
            <a:r>
              <a:rPr lang="en-US" b="1" dirty="0"/>
              <a:t> </a:t>
            </a:r>
            <a:r>
              <a:rPr lang="en-US" b="1" dirty="0" err="1"/>
              <a:t>Zusammenhang</a:t>
            </a:r>
            <a:endParaRPr lang="en-US" b="1" dirty="0"/>
          </a:p>
          <a:p>
            <a:pPr>
              <a:lnSpc>
                <a:spcPct val="90000"/>
              </a:lnSpc>
              <a:spcAft>
                <a:spcPts val="600"/>
              </a:spcAft>
            </a:pPr>
            <a:br>
              <a:rPr lang="en-US" dirty="0"/>
            </a:br>
            <a:r>
              <a:rPr lang="en-US" dirty="0"/>
              <a:t>Der </a:t>
            </a:r>
            <a:r>
              <a:rPr lang="en-US" b="1" dirty="0" err="1"/>
              <a:t>Südwesten</a:t>
            </a:r>
            <a:r>
              <a:rPr lang="en-US" b="1" dirty="0"/>
              <a:t> </a:t>
            </a:r>
            <a:r>
              <a:rPr lang="en-US" b="1" dirty="0" err="1"/>
              <a:t>Frankreichs</a:t>
            </a:r>
            <a:r>
              <a:rPr lang="en-US" dirty="0"/>
              <a:t> </a:t>
            </a:r>
            <a:r>
              <a:rPr lang="en-US" dirty="0" err="1"/>
              <a:t>umfasst</a:t>
            </a:r>
            <a:r>
              <a:rPr lang="en-US" dirty="0"/>
              <a:t> </a:t>
            </a:r>
            <a:r>
              <a:rPr lang="en-US" dirty="0" err="1"/>
              <a:t>eine</a:t>
            </a:r>
            <a:r>
              <a:rPr lang="en-US" dirty="0"/>
              <a:t> </a:t>
            </a:r>
            <a:r>
              <a:rPr lang="en-US" dirty="0" err="1"/>
              <a:t>Vielzahl</a:t>
            </a:r>
            <a:r>
              <a:rPr lang="en-US" dirty="0"/>
              <a:t> </a:t>
            </a:r>
            <a:r>
              <a:rPr lang="en-US" dirty="0" err="1"/>
              <a:t>kleiner</a:t>
            </a:r>
            <a:r>
              <a:rPr lang="en-US" dirty="0"/>
              <a:t> </a:t>
            </a:r>
            <a:r>
              <a:rPr lang="en-US" dirty="0" err="1"/>
              <a:t>Appellationen</a:t>
            </a:r>
            <a:r>
              <a:rPr lang="en-US" dirty="0"/>
              <a:t>, die </a:t>
            </a:r>
            <a:r>
              <a:rPr lang="en-US" dirty="0" err="1"/>
              <a:t>sich</a:t>
            </a:r>
            <a:r>
              <a:rPr lang="en-US" dirty="0"/>
              <a:t> </a:t>
            </a:r>
            <a:r>
              <a:rPr lang="en-US" b="1" dirty="0" err="1"/>
              <a:t>vom</a:t>
            </a:r>
            <a:r>
              <a:rPr lang="en-US" b="1" dirty="0"/>
              <a:t> Périgord und Bergerac </a:t>
            </a:r>
            <a:r>
              <a:rPr lang="en-US" b="1" dirty="0" err="1"/>
              <a:t>im</a:t>
            </a:r>
            <a:r>
              <a:rPr lang="en-US" b="1" dirty="0"/>
              <a:t> Norden</a:t>
            </a:r>
            <a:r>
              <a:rPr lang="en-US" dirty="0"/>
              <a:t> bis </a:t>
            </a:r>
            <a:r>
              <a:rPr lang="en-US" b="1" dirty="0" err="1"/>
              <a:t>nach</a:t>
            </a:r>
            <a:r>
              <a:rPr lang="en-US" b="1" dirty="0"/>
              <a:t> </a:t>
            </a:r>
            <a:r>
              <a:rPr lang="en-US" b="1" dirty="0" err="1"/>
              <a:t>Irouléguy</a:t>
            </a:r>
            <a:r>
              <a:rPr lang="en-US" b="1" dirty="0"/>
              <a:t> an der </a:t>
            </a:r>
            <a:r>
              <a:rPr lang="en-US" b="1" dirty="0" err="1"/>
              <a:t>spanischen</a:t>
            </a:r>
            <a:r>
              <a:rPr lang="en-US" b="1" dirty="0"/>
              <a:t> </a:t>
            </a:r>
            <a:r>
              <a:rPr lang="en-US" b="1" dirty="0" err="1"/>
              <a:t>Grenze</a:t>
            </a:r>
            <a:r>
              <a:rPr lang="en-US" dirty="0"/>
              <a:t> und </a:t>
            </a:r>
            <a:r>
              <a:rPr lang="en-US" b="1" dirty="0"/>
              <a:t>bis </a:t>
            </a:r>
            <a:r>
              <a:rPr lang="en-US" b="1" dirty="0" err="1"/>
              <a:t>nach</a:t>
            </a:r>
            <a:r>
              <a:rPr lang="en-US" b="1" dirty="0"/>
              <a:t> Millau </a:t>
            </a:r>
            <a:r>
              <a:rPr lang="en-US" b="1" dirty="0" err="1"/>
              <a:t>im</a:t>
            </a:r>
            <a:r>
              <a:rPr lang="en-US" b="1" dirty="0"/>
              <a:t> Osten</a:t>
            </a:r>
            <a:r>
              <a:rPr lang="en-US" dirty="0"/>
              <a:t> </a:t>
            </a:r>
            <a:r>
              <a:rPr lang="en-US" dirty="0" err="1"/>
              <a:t>erstrecken</a:t>
            </a:r>
            <a:r>
              <a:rPr lang="en-US" dirty="0"/>
              <a:t>.</a:t>
            </a:r>
          </a:p>
          <a:p>
            <a:pPr indent="-228600">
              <a:lnSpc>
                <a:spcPct val="90000"/>
              </a:lnSpc>
              <a:spcAft>
                <a:spcPts val="600"/>
              </a:spcAft>
              <a:buFont typeface="Arial" panose="020B0604020202020204" pitchFamily="34" charset="0"/>
              <a:buChar char="•"/>
            </a:pPr>
            <a:endParaRPr lang="en-US" dirty="0"/>
          </a:p>
          <a:p>
            <a:pPr>
              <a:lnSpc>
                <a:spcPct val="90000"/>
              </a:lnSpc>
              <a:spcAft>
                <a:spcPts val="600"/>
              </a:spcAft>
            </a:pPr>
            <a:r>
              <a:rPr lang="en-US" b="1" dirty="0"/>
              <a:t>Ursprung der </a:t>
            </a:r>
            <a:r>
              <a:rPr lang="en-US" b="1" dirty="0" err="1"/>
              <a:t>Bezeichnung</a:t>
            </a:r>
            <a:r>
              <a:rPr lang="en-US" b="1" dirty="0"/>
              <a:t> „Sud-Ouest“</a:t>
            </a:r>
          </a:p>
          <a:p>
            <a:pPr>
              <a:lnSpc>
                <a:spcPct val="90000"/>
              </a:lnSpc>
              <a:spcAft>
                <a:spcPts val="600"/>
              </a:spcAft>
            </a:pPr>
            <a:br>
              <a:rPr lang="en-US" dirty="0"/>
            </a:br>
            <a:r>
              <a:rPr lang="en-US" dirty="0"/>
              <a:t>Die </a:t>
            </a:r>
            <a:r>
              <a:rPr lang="en-US" dirty="0" err="1"/>
              <a:t>Bezeichnung</a:t>
            </a:r>
            <a:r>
              <a:rPr lang="en-US" dirty="0"/>
              <a:t> </a:t>
            </a:r>
            <a:r>
              <a:rPr lang="en-US" dirty="0" err="1"/>
              <a:t>stammt</a:t>
            </a:r>
            <a:r>
              <a:rPr lang="en-US" dirty="0"/>
              <a:t> </a:t>
            </a:r>
            <a:r>
              <a:rPr lang="en-US" dirty="0" err="1"/>
              <a:t>aus</a:t>
            </a:r>
            <a:r>
              <a:rPr lang="en-US" dirty="0"/>
              <a:t> der Zeit des </a:t>
            </a:r>
            <a:r>
              <a:rPr lang="en-US" b="1" dirty="0" err="1"/>
              <a:t>Segelschiffhandels</a:t>
            </a:r>
            <a:r>
              <a:rPr lang="en-US" dirty="0"/>
              <a:t>:</a:t>
            </a:r>
          </a:p>
          <a:p>
            <a:pPr>
              <a:lnSpc>
                <a:spcPct val="90000"/>
              </a:lnSpc>
              <a:spcAft>
                <a:spcPts val="600"/>
              </a:spcAft>
            </a:pPr>
            <a:endParaRPr lang="en-US" dirty="0"/>
          </a:p>
          <a:p>
            <a:pPr>
              <a:lnSpc>
                <a:spcPct val="90000"/>
              </a:lnSpc>
              <a:spcAft>
                <a:spcPts val="600"/>
              </a:spcAft>
            </a:pPr>
            <a:r>
              <a:rPr lang="en-US" dirty="0" err="1"/>
              <a:t>Damals</a:t>
            </a:r>
            <a:r>
              <a:rPr lang="en-US" dirty="0"/>
              <a:t> </a:t>
            </a:r>
            <a:r>
              <a:rPr lang="en-US" dirty="0" err="1"/>
              <a:t>wurde</a:t>
            </a:r>
            <a:r>
              <a:rPr lang="en-US" dirty="0"/>
              <a:t> Wein per Fluss (z. B. Dordogne, Lot, Garonne) und Schiff </a:t>
            </a:r>
            <a:r>
              <a:rPr lang="en-US" dirty="0" err="1"/>
              <a:t>aus</a:t>
            </a:r>
            <a:r>
              <a:rPr lang="en-US" dirty="0"/>
              <a:t> dem </a:t>
            </a:r>
            <a:r>
              <a:rPr lang="en-US" dirty="0" err="1"/>
              <a:t>Binnenland</a:t>
            </a:r>
            <a:r>
              <a:rPr lang="en-US" dirty="0"/>
              <a:t> </a:t>
            </a:r>
            <a:r>
              <a:rPr lang="en-US" dirty="0" err="1"/>
              <a:t>nach</a:t>
            </a:r>
            <a:r>
              <a:rPr lang="en-US" dirty="0"/>
              <a:t> </a:t>
            </a:r>
            <a:r>
              <a:rPr lang="en-US" b="1" dirty="0"/>
              <a:t>Bordeaux </a:t>
            </a:r>
            <a:r>
              <a:rPr lang="en-US" dirty="0" err="1"/>
              <a:t>transportiert</a:t>
            </a:r>
            <a:r>
              <a:rPr lang="en-US" dirty="0"/>
              <a:t>.</a:t>
            </a:r>
          </a:p>
          <a:p>
            <a:pPr>
              <a:lnSpc>
                <a:spcPct val="90000"/>
              </a:lnSpc>
              <a:spcAft>
                <a:spcPts val="600"/>
              </a:spcAft>
            </a:pPr>
            <a:endParaRPr lang="en-US" dirty="0"/>
          </a:p>
          <a:p>
            <a:pPr>
              <a:lnSpc>
                <a:spcPct val="90000"/>
              </a:lnSpc>
              <a:spcAft>
                <a:spcPts val="600"/>
              </a:spcAft>
            </a:pPr>
            <a:r>
              <a:rPr lang="en-US" dirty="0"/>
              <a:t>Bordeaux </a:t>
            </a:r>
            <a:r>
              <a:rPr lang="en-US" dirty="0" err="1"/>
              <a:t>diente</a:t>
            </a:r>
            <a:r>
              <a:rPr lang="en-US" dirty="0"/>
              <a:t> </a:t>
            </a:r>
            <a:r>
              <a:rPr lang="en-US" dirty="0" err="1"/>
              <a:t>als</a:t>
            </a:r>
            <a:r>
              <a:rPr lang="en-US" dirty="0"/>
              <a:t> </a:t>
            </a:r>
            <a:r>
              <a:rPr lang="en-US" b="1" dirty="0" err="1"/>
              <a:t>Hauptumschlagsplatz</a:t>
            </a:r>
            <a:r>
              <a:rPr lang="en-US" b="1" dirty="0"/>
              <a:t> für den Export</a:t>
            </a:r>
            <a:r>
              <a:rPr lang="en-US" dirty="0"/>
              <a:t>, </a:t>
            </a:r>
            <a:r>
              <a:rPr lang="en-US" dirty="0" err="1"/>
              <a:t>insbesondere</a:t>
            </a:r>
            <a:r>
              <a:rPr lang="en-US" dirty="0"/>
              <a:t> </a:t>
            </a:r>
            <a:r>
              <a:rPr lang="en-US" dirty="0" err="1"/>
              <a:t>nach</a:t>
            </a:r>
            <a:r>
              <a:rPr lang="en-US" dirty="0"/>
              <a:t> England, Holland und </a:t>
            </a:r>
            <a:r>
              <a:rPr lang="en-US" dirty="0" err="1"/>
              <a:t>Nordeuropa</a:t>
            </a:r>
            <a:r>
              <a:rPr lang="en-US" dirty="0"/>
              <a:t>.</a:t>
            </a:r>
          </a:p>
          <a:p>
            <a:pPr>
              <a:lnSpc>
                <a:spcPct val="90000"/>
              </a:lnSpc>
              <a:spcAft>
                <a:spcPts val="600"/>
              </a:spcAft>
            </a:pPr>
            <a:endParaRPr lang="en-US" dirty="0"/>
          </a:p>
          <a:p>
            <a:pPr>
              <a:lnSpc>
                <a:spcPct val="90000"/>
              </a:lnSpc>
              <a:spcAft>
                <a:spcPts val="600"/>
              </a:spcAft>
            </a:pPr>
            <a:r>
              <a:rPr lang="en-US" dirty="0"/>
              <a:t>Weine, die </a:t>
            </a:r>
            <a:r>
              <a:rPr lang="en-US" dirty="0" err="1"/>
              <a:t>aus</a:t>
            </a:r>
            <a:r>
              <a:rPr lang="en-US" dirty="0"/>
              <a:t> dem „Hinterland“ </a:t>
            </a:r>
            <a:r>
              <a:rPr lang="en-US" dirty="0" err="1"/>
              <a:t>über</a:t>
            </a:r>
            <a:r>
              <a:rPr lang="en-US" dirty="0"/>
              <a:t> Bordeaux </a:t>
            </a:r>
            <a:r>
              <a:rPr lang="en-US" dirty="0" err="1"/>
              <a:t>verschifft</a:t>
            </a:r>
            <a:r>
              <a:rPr lang="en-US" dirty="0"/>
              <a:t> </a:t>
            </a:r>
            <a:r>
              <a:rPr lang="en-US" dirty="0" err="1"/>
              <a:t>wurden</a:t>
            </a:r>
            <a:r>
              <a:rPr lang="en-US" dirty="0"/>
              <a:t>, </a:t>
            </a:r>
            <a:r>
              <a:rPr lang="en-US" dirty="0" err="1"/>
              <a:t>erhielten</a:t>
            </a:r>
            <a:r>
              <a:rPr lang="en-US" dirty="0"/>
              <a:t> die </a:t>
            </a:r>
            <a:r>
              <a:rPr lang="en-US" dirty="0" err="1"/>
              <a:t>Sammelbezeichnung</a:t>
            </a:r>
            <a:r>
              <a:rPr lang="en-US" dirty="0"/>
              <a:t> </a:t>
            </a:r>
            <a:r>
              <a:rPr lang="en-US" b="1" dirty="0"/>
              <a:t>„Vins du Sud-Ouest“</a:t>
            </a:r>
            <a:r>
              <a:rPr lang="en-US" dirty="0"/>
              <a:t> – </a:t>
            </a:r>
            <a:r>
              <a:rPr lang="en-US" dirty="0" err="1"/>
              <a:t>unabhängig</a:t>
            </a:r>
            <a:r>
              <a:rPr lang="en-US" dirty="0"/>
              <a:t> von </a:t>
            </a:r>
            <a:r>
              <a:rPr lang="en-US" dirty="0" err="1"/>
              <a:t>ihrer</a:t>
            </a:r>
            <a:r>
              <a:rPr lang="en-US" dirty="0"/>
              <a:t> </a:t>
            </a:r>
            <a:r>
              <a:rPr lang="en-US" dirty="0" err="1"/>
              <a:t>genauen</a:t>
            </a:r>
            <a:r>
              <a:rPr lang="en-US" dirty="0"/>
              <a:t> </a:t>
            </a:r>
            <a:r>
              <a:rPr lang="en-US" dirty="0" err="1"/>
              <a:t>Herkunft</a:t>
            </a:r>
            <a:r>
              <a:rPr lang="en-US" dirty="0"/>
              <a:t>.</a:t>
            </a:r>
          </a:p>
        </p:txBody>
      </p:sp>
    </p:spTree>
    <p:extLst>
      <p:ext uri="{BB962C8B-B14F-4D97-AF65-F5344CB8AC3E}">
        <p14:creationId xmlns:p14="http://schemas.microsoft.com/office/powerpoint/2010/main" val="2564581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2745E-2617-8B56-5281-59708178DB6D}"/>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32BE49DF-693F-6214-1E1A-B9E8E36E4D94}"/>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6</a:t>
            </a:r>
          </a:p>
        </p:txBody>
      </p:sp>
      <p:pic>
        <p:nvPicPr>
          <p:cNvPr id="4" name="Grafik 3" descr="Ein Bild, das Flasche enthält.&#10;&#10;KI-generierte Inhalte können fehlerhaft sein.">
            <a:extLst>
              <a:ext uri="{FF2B5EF4-FFF2-40B4-BE49-F238E27FC236}">
                <a16:creationId xmlns:a16="http://schemas.microsoft.com/office/drawing/2014/main" id="{6268354E-3313-9797-D251-C1B4527504C1}"/>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1348309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86A1-2636-09CF-8E1E-7FE1BEF41275}"/>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C39B302A-955F-CEC0-F30B-084C18741BC2}"/>
              </a:ext>
            </a:extLst>
          </p:cNvPr>
          <p:cNvSpPr txBox="1"/>
          <p:nvPr/>
        </p:nvSpPr>
        <p:spPr>
          <a:xfrm>
            <a:off x="794133" y="5620812"/>
            <a:ext cx="10932334" cy="918600"/>
          </a:xfrm>
          <a:prstGeom prst="rect">
            <a:avLst/>
          </a:prstGeom>
          <a:noFill/>
        </p:spPr>
        <p:txBody>
          <a:bodyPr wrap="square" rtlCol="0">
            <a:spAutoFit/>
          </a:bodyPr>
          <a:lstStyle/>
          <a:p>
            <a:r>
              <a:rPr lang="de-AT" dirty="0"/>
              <a:t>Es muss betont werden, dass dieser tiefe Wein von bemerkenswerter Genauigkeit und Präzision ist. Das subtile Gleichgewicht zwischen der Wald und </a:t>
            </a:r>
            <a:r>
              <a:rPr lang="de-AT" dirty="0" err="1"/>
              <a:t>Holznote</a:t>
            </a:r>
            <a:r>
              <a:rPr lang="de-AT" dirty="0"/>
              <a:t> vom Weinausbau und der Frische der Frucht versprechen eine goldige Zukunft!</a:t>
            </a:r>
            <a:endParaRPr lang="de-DE" dirty="0"/>
          </a:p>
        </p:txBody>
      </p:sp>
      <p:sp>
        <p:nvSpPr>
          <p:cNvPr id="8" name="Textfeld 7">
            <a:extLst>
              <a:ext uri="{FF2B5EF4-FFF2-40B4-BE49-F238E27FC236}">
                <a16:creationId xmlns:a16="http://schemas.microsoft.com/office/drawing/2014/main" id="{3FFEC85B-D58F-17CA-48BC-BA368F1D1B14}"/>
              </a:ext>
            </a:extLst>
          </p:cNvPr>
          <p:cNvSpPr txBox="1"/>
          <p:nvPr/>
        </p:nvSpPr>
        <p:spPr>
          <a:xfrm>
            <a:off x="3646584" y="1314058"/>
            <a:ext cx="7871642" cy="3139321"/>
          </a:xfrm>
          <a:prstGeom prst="rect">
            <a:avLst/>
          </a:prstGeom>
          <a:noFill/>
        </p:spPr>
        <p:txBody>
          <a:bodyPr wrap="none" rtlCol="0">
            <a:spAutoFit/>
          </a:bodyPr>
          <a:lstStyle/>
          <a:p>
            <a:pPr fontAlgn="base"/>
            <a:r>
              <a:rPr lang="de-AT" b="1" dirty="0"/>
              <a:t>Jahrgang: 2008</a:t>
            </a:r>
            <a:endParaRPr lang="de-AT" dirty="0"/>
          </a:p>
          <a:p>
            <a:pPr fontAlgn="base"/>
            <a:endParaRPr lang="de-AT" b="1" dirty="0"/>
          </a:p>
          <a:p>
            <a:pPr fontAlgn="base"/>
            <a:r>
              <a:rPr lang="de-AT" b="1" dirty="0"/>
              <a:t>Appellation: </a:t>
            </a:r>
            <a:r>
              <a:rPr lang="de-AT" b="1" dirty="0" err="1"/>
              <a:t>Madiran</a:t>
            </a:r>
            <a:endParaRPr lang="de-AT" b="1" dirty="0"/>
          </a:p>
          <a:p>
            <a:pPr fontAlgn="base"/>
            <a:endParaRPr lang="de-AT" dirty="0"/>
          </a:p>
          <a:p>
            <a:pPr fontAlgn="base"/>
            <a:r>
              <a:rPr lang="de-AT" b="1" dirty="0"/>
              <a:t>Rebsorten: 100% Tannat</a:t>
            </a:r>
          </a:p>
          <a:p>
            <a:pPr fontAlgn="base"/>
            <a:endParaRPr lang="de-AT" b="1" dirty="0"/>
          </a:p>
          <a:p>
            <a:pPr fontAlgn="base"/>
            <a:r>
              <a:rPr lang="de-AT" b="1" dirty="0"/>
              <a:t>Alkoholgehalt: 14,5%</a:t>
            </a:r>
          </a:p>
          <a:p>
            <a:pPr fontAlgn="base"/>
            <a:endParaRPr lang="de-AT" b="1" dirty="0"/>
          </a:p>
          <a:p>
            <a:pPr fontAlgn="base"/>
            <a:r>
              <a:rPr lang="de-AT" b="1" dirty="0"/>
              <a:t>Lagerfähig bis: 2030</a:t>
            </a:r>
          </a:p>
          <a:p>
            <a:pPr fontAlgn="base"/>
            <a:endParaRPr lang="de-AT" b="1" dirty="0"/>
          </a:p>
          <a:p>
            <a:pPr fontAlgn="base"/>
            <a:r>
              <a:rPr lang="de-AT" b="1" dirty="0"/>
              <a:t>Ausbau</a:t>
            </a:r>
            <a:r>
              <a:rPr lang="de-AT" dirty="0"/>
              <a:t>: </a:t>
            </a:r>
            <a:r>
              <a:rPr lang="de-AT" b="1" dirty="0"/>
              <a:t>Maischegärung</a:t>
            </a:r>
            <a:r>
              <a:rPr lang="de-AT" dirty="0"/>
              <a:t> über </a:t>
            </a:r>
            <a:r>
              <a:rPr lang="de-AT" b="1" dirty="0"/>
              <a:t>3 bis 6 Wochen, 14 bis 16 Monate neues Holz</a:t>
            </a:r>
            <a:endParaRPr lang="de-DE" dirty="0"/>
          </a:p>
        </p:txBody>
      </p:sp>
      <p:sp>
        <p:nvSpPr>
          <p:cNvPr id="11" name="Textfeld 10">
            <a:extLst>
              <a:ext uri="{FF2B5EF4-FFF2-40B4-BE49-F238E27FC236}">
                <a16:creationId xmlns:a16="http://schemas.microsoft.com/office/drawing/2014/main" id="{C43CEA34-7DA2-6D51-0DF4-00521CC373B8}"/>
              </a:ext>
            </a:extLst>
          </p:cNvPr>
          <p:cNvSpPr txBox="1"/>
          <p:nvPr/>
        </p:nvSpPr>
        <p:spPr>
          <a:xfrm>
            <a:off x="3646584" y="585776"/>
            <a:ext cx="8284355" cy="523220"/>
          </a:xfrm>
          <a:prstGeom prst="rect">
            <a:avLst/>
          </a:prstGeom>
          <a:noFill/>
        </p:spPr>
        <p:txBody>
          <a:bodyPr wrap="square" rtlCol="0">
            <a:spAutoFit/>
          </a:bodyPr>
          <a:lstStyle/>
          <a:p>
            <a:pPr fontAlgn="base"/>
            <a:r>
              <a:rPr lang="de-AT" sz="2800" b="1" dirty="0"/>
              <a:t>La </a:t>
            </a:r>
            <a:r>
              <a:rPr lang="de-AT" sz="2800" b="1" dirty="0" err="1"/>
              <a:t>Tyre</a:t>
            </a:r>
            <a:r>
              <a:rPr lang="de-AT" sz="2800" b="1" dirty="0"/>
              <a:t> 2008 - Château </a:t>
            </a:r>
            <a:r>
              <a:rPr lang="de-AT" sz="2800" b="1" dirty="0" err="1"/>
              <a:t>Montus</a:t>
            </a:r>
            <a:r>
              <a:rPr lang="de-AT" sz="2800" b="1" dirty="0"/>
              <a:t> - Alain </a:t>
            </a:r>
            <a:r>
              <a:rPr lang="de-AT" sz="2800" b="1" dirty="0" err="1"/>
              <a:t>Brumont</a:t>
            </a:r>
            <a:endParaRPr lang="de-AT" sz="2800" b="1" dirty="0"/>
          </a:p>
        </p:txBody>
      </p:sp>
      <p:pic>
        <p:nvPicPr>
          <p:cNvPr id="4" name="Grafik 3" descr="Ein Bild, das Alkohol, Essen, Getränk, Glasflasche enthält.&#10;&#10;KI-generierte Inhalte können fehlerhaft sein.">
            <a:extLst>
              <a:ext uri="{FF2B5EF4-FFF2-40B4-BE49-F238E27FC236}">
                <a16:creationId xmlns:a16="http://schemas.microsoft.com/office/drawing/2014/main" id="{959D14AD-A65C-424C-8080-2A8E3F968B1B}"/>
              </a:ext>
            </a:extLst>
          </p:cNvPr>
          <p:cNvPicPr>
            <a:picLocks noChangeAspect="1"/>
          </p:cNvPicPr>
          <p:nvPr/>
        </p:nvPicPr>
        <p:blipFill>
          <a:blip r:embed="rId3"/>
          <a:stretch>
            <a:fillRect/>
          </a:stretch>
        </p:blipFill>
        <p:spPr>
          <a:xfrm>
            <a:off x="-944070" y="380713"/>
            <a:ext cx="5006009" cy="5006009"/>
          </a:xfrm>
          <a:prstGeom prst="rect">
            <a:avLst/>
          </a:prstGeom>
        </p:spPr>
      </p:pic>
    </p:spTree>
    <p:extLst>
      <p:ext uri="{BB962C8B-B14F-4D97-AF65-F5344CB8AC3E}">
        <p14:creationId xmlns:p14="http://schemas.microsoft.com/office/powerpoint/2010/main" val="16208102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BAEED5-3420-3AEA-FA18-C08222F9EDD9}"/>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8429B8C6-DA0C-40A7-D97B-96841F2F01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Grafik 5" descr="Ein Bild, das Karte, Text, Atlas enthält.&#10;&#10;KI-generierte Inhalte können fehlerhaft sein.">
            <a:extLst>
              <a:ext uri="{FF2B5EF4-FFF2-40B4-BE49-F238E27FC236}">
                <a16:creationId xmlns:a16="http://schemas.microsoft.com/office/drawing/2014/main" id="{7BC66A89-3D2F-7092-9605-0C65F936EC1C}"/>
              </a:ext>
            </a:extLst>
          </p:cNvPr>
          <p:cNvPicPr>
            <a:picLocks noChangeAspect="1"/>
          </p:cNvPicPr>
          <p:nvPr/>
        </p:nvPicPr>
        <p:blipFill>
          <a:blip r:embed="rId2"/>
          <a:srcRect t="2084" b="3396"/>
          <a:stretch>
            <a:fillRect/>
          </a:stretch>
        </p:blipFill>
        <p:spPr>
          <a:xfrm>
            <a:off x="20" y="1282"/>
            <a:ext cx="12191980" cy="6856718"/>
          </a:xfrm>
          <a:prstGeom prst="rect">
            <a:avLst/>
          </a:prstGeom>
        </p:spPr>
      </p:pic>
    </p:spTree>
    <p:extLst>
      <p:ext uri="{BB962C8B-B14F-4D97-AF65-F5344CB8AC3E}">
        <p14:creationId xmlns:p14="http://schemas.microsoft.com/office/powerpoint/2010/main" val="677892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A7778B-6297-9819-D0C3-BD0C1BDB669B}"/>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E7B3A16C-866E-7B6A-839B-F81CD919FC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feld 1">
            <a:extLst>
              <a:ext uri="{FF2B5EF4-FFF2-40B4-BE49-F238E27FC236}">
                <a16:creationId xmlns:a16="http://schemas.microsoft.com/office/drawing/2014/main" id="{0F098EAF-110A-64D2-9D83-260939DC26C9}"/>
              </a:ext>
            </a:extLst>
          </p:cNvPr>
          <p:cNvSpPr txBox="1"/>
          <p:nvPr/>
        </p:nvSpPr>
        <p:spPr>
          <a:xfrm>
            <a:off x="614900" y="600205"/>
            <a:ext cx="10639964" cy="5078313"/>
          </a:xfrm>
          <a:prstGeom prst="rect">
            <a:avLst/>
          </a:prstGeom>
          <a:noFill/>
        </p:spPr>
        <p:txBody>
          <a:bodyPr wrap="none" rtlCol="0">
            <a:spAutoFit/>
          </a:bodyPr>
          <a:lstStyle/>
          <a:p>
            <a:r>
              <a:rPr lang="de-AT" b="1" dirty="0" err="1"/>
              <a:t>Madiran</a:t>
            </a:r>
            <a:r>
              <a:rPr lang="de-AT" b="1" dirty="0"/>
              <a:t> – Tannat aus dem Südwesten Frankreichs</a:t>
            </a:r>
          </a:p>
          <a:p>
            <a:endParaRPr lang="de-AT" b="1" dirty="0"/>
          </a:p>
          <a:p>
            <a:r>
              <a:rPr lang="de-AT" b="1" dirty="0"/>
              <a:t>Historische Bedeutung</a:t>
            </a:r>
            <a:endParaRPr lang="de-AT" dirty="0"/>
          </a:p>
          <a:p>
            <a:pPr marL="742950" lvl="1" indent="-285750">
              <a:buFont typeface="Arial" panose="020B0604020202020204" pitchFamily="34" charset="0"/>
              <a:buChar char="•"/>
            </a:pPr>
            <a:r>
              <a:rPr lang="de-AT" b="1" dirty="0"/>
              <a:t>Römische Wurzeln</a:t>
            </a:r>
            <a:r>
              <a:rPr lang="de-AT" dirty="0"/>
              <a:t>, im </a:t>
            </a:r>
            <a:r>
              <a:rPr lang="de-AT" b="1" dirty="0"/>
              <a:t>Mittelalter Pilgerwein</a:t>
            </a:r>
            <a:r>
              <a:rPr lang="de-AT" dirty="0"/>
              <a:t> auf dem Jakobsweg nach Santiago de Compostela.</a:t>
            </a:r>
          </a:p>
          <a:p>
            <a:pPr marL="742950" lvl="1" indent="-285750">
              <a:buFont typeface="Arial" panose="020B0604020202020204" pitchFamily="34" charset="0"/>
              <a:buChar char="•"/>
            </a:pPr>
            <a:r>
              <a:rPr lang="de-AT" dirty="0"/>
              <a:t>Seit Jahrhunderten bekannt für kraftvolle, langlebige Weine.</a:t>
            </a:r>
          </a:p>
          <a:p>
            <a:pPr lvl="1"/>
            <a:endParaRPr lang="de-AT" dirty="0"/>
          </a:p>
          <a:p>
            <a:r>
              <a:rPr lang="de-AT" b="1" dirty="0"/>
              <a:t>Lage &amp; Rebsorten</a:t>
            </a:r>
            <a:endParaRPr lang="de-AT" dirty="0"/>
          </a:p>
          <a:p>
            <a:pPr marL="742950" lvl="1" indent="-285750">
              <a:buFont typeface="Arial" panose="020B0604020202020204" pitchFamily="34" charset="0"/>
              <a:buChar char="•"/>
            </a:pPr>
            <a:r>
              <a:rPr lang="de-AT" dirty="0"/>
              <a:t>Südwestlich der Armagnac-Region, ca. </a:t>
            </a:r>
            <a:r>
              <a:rPr lang="de-AT" b="1" dirty="0"/>
              <a:t>1.200 ha Rebfläche</a:t>
            </a:r>
            <a:r>
              <a:rPr lang="de-AT" dirty="0"/>
              <a:t>.</a:t>
            </a:r>
          </a:p>
          <a:p>
            <a:pPr marL="742950" lvl="1" indent="-285750">
              <a:buFont typeface="Arial" panose="020B0604020202020204" pitchFamily="34" charset="0"/>
              <a:buChar char="•"/>
            </a:pPr>
            <a:r>
              <a:rPr lang="de-AT" b="1" dirty="0"/>
              <a:t>Tannat</a:t>
            </a:r>
            <a:r>
              <a:rPr lang="de-AT" dirty="0"/>
              <a:t> ist die dominierende Rebsorte – bekannt für </a:t>
            </a:r>
            <a:r>
              <a:rPr lang="de-AT" b="1" dirty="0"/>
              <a:t>Struktur &amp; Tannin</a:t>
            </a:r>
            <a:r>
              <a:rPr lang="de-AT" dirty="0"/>
              <a:t>.</a:t>
            </a:r>
          </a:p>
          <a:p>
            <a:pPr lvl="1"/>
            <a:endParaRPr lang="de-AT" dirty="0"/>
          </a:p>
          <a:p>
            <a:r>
              <a:rPr lang="de-AT" b="1" dirty="0"/>
              <a:t>Böden &amp; Geologie</a:t>
            </a:r>
            <a:endParaRPr lang="de-AT" dirty="0"/>
          </a:p>
          <a:p>
            <a:pPr marL="742950" lvl="1" indent="-285750">
              <a:buFont typeface="Arial" panose="020B0604020202020204" pitchFamily="34" charset="0"/>
              <a:buChar char="•"/>
            </a:pPr>
            <a:r>
              <a:rPr lang="de-AT" dirty="0"/>
              <a:t>Kalksteinfelsen mit </a:t>
            </a:r>
            <a:r>
              <a:rPr lang="de-AT" b="1" dirty="0"/>
              <a:t>„</a:t>
            </a:r>
            <a:r>
              <a:rPr lang="de-AT" b="1" dirty="0" err="1"/>
              <a:t>grebb</a:t>
            </a:r>
            <a:r>
              <a:rPr lang="de-AT" b="1" dirty="0"/>
              <a:t>“</a:t>
            </a:r>
            <a:r>
              <a:rPr lang="de-AT" dirty="0"/>
              <a:t>: eisen- und manganhaltige </a:t>
            </a:r>
            <a:r>
              <a:rPr lang="de-AT" b="1" dirty="0"/>
              <a:t>Kiesel aus den Pyrenäen</a:t>
            </a:r>
            <a:r>
              <a:rPr lang="de-AT" dirty="0"/>
              <a:t>.</a:t>
            </a:r>
            <a:br>
              <a:rPr lang="de-AT" dirty="0"/>
            </a:br>
            <a:r>
              <a:rPr lang="de-AT" dirty="0"/>
              <a:t>→ Färben den Boden stellenweise </a:t>
            </a:r>
            <a:r>
              <a:rPr lang="de-AT" b="1" dirty="0"/>
              <a:t>rötlich</a:t>
            </a:r>
            <a:r>
              <a:rPr lang="de-AT" dirty="0"/>
              <a:t> – vergleichbar mit Châteauneuf-du-Pape.</a:t>
            </a:r>
          </a:p>
          <a:p>
            <a:pPr lvl="1"/>
            <a:endParaRPr lang="de-AT" dirty="0"/>
          </a:p>
          <a:p>
            <a:r>
              <a:rPr lang="de-AT" b="1" dirty="0"/>
              <a:t>Klima</a:t>
            </a:r>
            <a:endParaRPr lang="de-AT" dirty="0"/>
          </a:p>
          <a:p>
            <a:pPr marL="742950" lvl="1" indent="-285750">
              <a:buFont typeface="Arial" panose="020B0604020202020204" pitchFamily="34" charset="0"/>
              <a:buChar char="•"/>
            </a:pPr>
            <a:r>
              <a:rPr lang="de-AT" b="1" dirty="0"/>
              <a:t>Atlantisch geprägt</a:t>
            </a:r>
            <a:r>
              <a:rPr lang="de-AT" dirty="0"/>
              <a:t>, aber </a:t>
            </a:r>
            <a:r>
              <a:rPr lang="de-AT" b="1" dirty="0"/>
              <a:t>trockener und milder</a:t>
            </a:r>
            <a:r>
              <a:rPr lang="de-AT" dirty="0"/>
              <a:t> als in Bordeaux</a:t>
            </a:r>
          </a:p>
          <a:p>
            <a:pPr lvl="1"/>
            <a:r>
              <a:rPr lang="de-AT" dirty="0"/>
              <a:t> – ideale Bedingungen für konzentrierte Rotweine.</a:t>
            </a:r>
          </a:p>
          <a:p>
            <a:endParaRPr lang="de-DE" dirty="0"/>
          </a:p>
        </p:txBody>
      </p:sp>
    </p:spTree>
    <p:extLst>
      <p:ext uri="{BB962C8B-B14F-4D97-AF65-F5344CB8AC3E}">
        <p14:creationId xmlns:p14="http://schemas.microsoft.com/office/powerpoint/2010/main" val="34684808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1BC955-893F-B40B-B2EF-4FBF6ACDEF71}"/>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Grafik 4" descr="Ein Bild, das Person, Kleidung, draußen, Anzug enthält.&#10;&#10;KI-generierte Inhalte können fehlerhaft sein.">
            <a:extLst>
              <a:ext uri="{FF2B5EF4-FFF2-40B4-BE49-F238E27FC236}">
                <a16:creationId xmlns:a16="http://schemas.microsoft.com/office/drawing/2014/main" id="{DA638BC1-A465-91C8-63C5-32720C5AF859}"/>
              </a:ext>
            </a:extLst>
          </p:cNvPr>
          <p:cNvPicPr>
            <a:picLocks noChangeAspect="1"/>
          </p:cNvPicPr>
          <p:nvPr/>
        </p:nvPicPr>
        <p:blipFill>
          <a:blip r:embed="rId3"/>
          <a:srcRect b="15746"/>
          <a:stretch>
            <a:fillRect/>
          </a:stretch>
        </p:blipFill>
        <p:spPr>
          <a:xfrm>
            <a:off x="20" y="1282"/>
            <a:ext cx="12191980" cy="6856718"/>
          </a:xfrm>
          <a:prstGeom prst="rect">
            <a:avLst/>
          </a:prstGeom>
        </p:spPr>
      </p:pic>
    </p:spTree>
    <p:extLst>
      <p:ext uri="{BB962C8B-B14F-4D97-AF65-F5344CB8AC3E}">
        <p14:creationId xmlns:p14="http://schemas.microsoft.com/office/powerpoint/2010/main" val="39281739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B50586D-4D61-4F10-981C-8351B15BB36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A5EF24D6-E215-20B0-07A1-E20F436E80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feld 2">
            <a:extLst>
              <a:ext uri="{FF2B5EF4-FFF2-40B4-BE49-F238E27FC236}">
                <a16:creationId xmlns:a16="http://schemas.microsoft.com/office/drawing/2014/main" id="{C11C317A-2933-75CF-D059-0F4634CF28E2}"/>
              </a:ext>
            </a:extLst>
          </p:cNvPr>
          <p:cNvSpPr txBox="1"/>
          <p:nvPr/>
        </p:nvSpPr>
        <p:spPr>
          <a:xfrm>
            <a:off x="577794" y="634927"/>
            <a:ext cx="9703765" cy="5909310"/>
          </a:xfrm>
          <a:prstGeom prst="rect">
            <a:avLst/>
          </a:prstGeom>
          <a:noFill/>
        </p:spPr>
        <p:txBody>
          <a:bodyPr wrap="square" rtlCol="0">
            <a:spAutoFit/>
          </a:bodyPr>
          <a:lstStyle/>
          <a:p>
            <a:r>
              <a:rPr lang="de-AT" b="1" dirty="0"/>
              <a:t>Tannat – Kraft, Charakter und Gesundheit</a:t>
            </a:r>
          </a:p>
          <a:p>
            <a:endParaRPr lang="de-AT" b="1" dirty="0"/>
          </a:p>
          <a:p>
            <a:endParaRPr lang="de-AT" b="1" dirty="0"/>
          </a:p>
          <a:p>
            <a:r>
              <a:rPr lang="de-AT" b="1" dirty="0"/>
              <a:t>Entwicklung &amp; Reform</a:t>
            </a:r>
            <a:endParaRPr lang="de-AT" dirty="0"/>
          </a:p>
          <a:p>
            <a:pPr marL="742950" lvl="1" indent="-285750">
              <a:buFont typeface="Arial" panose="020B0604020202020204" pitchFamily="34" charset="0"/>
              <a:buChar char="•"/>
            </a:pPr>
            <a:r>
              <a:rPr lang="de-AT" dirty="0"/>
              <a:t>In den </a:t>
            </a:r>
            <a:r>
              <a:rPr lang="de-AT" b="1" dirty="0"/>
              <a:t>1970er-Jahren</a:t>
            </a:r>
            <a:r>
              <a:rPr lang="de-AT" dirty="0"/>
              <a:t>: Reduktion des vorgeschriebenen Tannat-Anteils durch die INAO (jetzt: </a:t>
            </a:r>
            <a:r>
              <a:rPr lang="de-AT" b="1" dirty="0"/>
              <a:t>mind. 50 %</a:t>
            </a:r>
            <a:r>
              <a:rPr lang="de-AT" dirty="0"/>
              <a:t>).</a:t>
            </a:r>
          </a:p>
          <a:p>
            <a:pPr marL="742950" lvl="1" indent="-285750">
              <a:buFont typeface="Arial" panose="020B0604020202020204" pitchFamily="34" charset="0"/>
              <a:buChar char="•"/>
            </a:pPr>
            <a:r>
              <a:rPr lang="de-AT" dirty="0"/>
              <a:t>Ziel: </a:t>
            </a:r>
            <a:r>
              <a:rPr lang="de-AT" b="1" dirty="0"/>
              <a:t>Milderung der Adstringenz</a:t>
            </a:r>
            <a:r>
              <a:rPr lang="de-AT" dirty="0"/>
              <a:t> durch Beimischung von </a:t>
            </a:r>
            <a:r>
              <a:rPr lang="de-AT" b="1" dirty="0"/>
              <a:t>Cabernet Sauvignon, Cabernet Franc (</a:t>
            </a:r>
            <a:r>
              <a:rPr lang="de-AT" b="1" dirty="0" err="1"/>
              <a:t>Bouchy</a:t>
            </a:r>
            <a:r>
              <a:rPr lang="de-AT" b="1" dirty="0"/>
              <a:t>)</a:t>
            </a:r>
            <a:r>
              <a:rPr lang="de-AT" dirty="0"/>
              <a:t> und </a:t>
            </a:r>
            <a:r>
              <a:rPr lang="de-AT" b="1" dirty="0" err="1"/>
              <a:t>Fer</a:t>
            </a:r>
            <a:r>
              <a:rPr lang="de-AT" b="1" dirty="0"/>
              <a:t> </a:t>
            </a:r>
            <a:r>
              <a:rPr lang="de-AT" b="1" dirty="0" err="1"/>
              <a:t>Servadou</a:t>
            </a:r>
            <a:r>
              <a:rPr lang="de-AT" b="1" dirty="0"/>
              <a:t> (</a:t>
            </a:r>
            <a:r>
              <a:rPr lang="de-AT" b="1" dirty="0" err="1"/>
              <a:t>Pinenc</a:t>
            </a:r>
            <a:r>
              <a:rPr lang="de-AT" b="1" dirty="0"/>
              <a:t>)</a:t>
            </a:r>
            <a:r>
              <a:rPr lang="de-AT" dirty="0"/>
              <a:t>.</a:t>
            </a:r>
          </a:p>
          <a:p>
            <a:pPr marL="742950" lvl="1" indent="-285750">
              <a:buFont typeface="Arial" panose="020B0604020202020204" pitchFamily="34" charset="0"/>
              <a:buChar char="•"/>
            </a:pPr>
            <a:r>
              <a:rPr lang="de-AT" dirty="0"/>
              <a:t>Dennoch: Einige Erzeuger keltern weiterhin </a:t>
            </a:r>
            <a:r>
              <a:rPr lang="de-AT" b="1" dirty="0"/>
              <a:t>100 % Tannat</a:t>
            </a:r>
            <a:r>
              <a:rPr lang="de-AT" dirty="0"/>
              <a:t>.</a:t>
            </a:r>
          </a:p>
          <a:p>
            <a:endParaRPr lang="de-AT" b="1" dirty="0"/>
          </a:p>
          <a:p>
            <a:r>
              <a:rPr lang="de-AT" b="1" dirty="0"/>
              <a:t>Pionierarbeit</a:t>
            </a:r>
            <a:endParaRPr lang="de-AT" dirty="0"/>
          </a:p>
          <a:p>
            <a:pPr marL="742950" lvl="1" indent="-285750">
              <a:buFont typeface="Arial" panose="020B0604020202020204" pitchFamily="34" charset="0"/>
              <a:buChar char="•"/>
            </a:pPr>
            <a:r>
              <a:rPr lang="de-AT" b="1" dirty="0"/>
              <a:t>Alain </a:t>
            </a:r>
            <a:r>
              <a:rPr lang="de-AT" b="1" dirty="0" err="1"/>
              <a:t>Brumont</a:t>
            </a:r>
            <a:r>
              <a:rPr lang="de-AT" dirty="0"/>
              <a:t> (Château </a:t>
            </a:r>
            <a:r>
              <a:rPr lang="de-AT" dirty="0" err="1"/>
              <a:t>Montus</a:t>
            </a:r>
            <a:r>
              <a:rPr lang="de-AT" dirty="0"/>
              <a:t>) widersetzte sich dem Trend – setzte auf </a:t>
            </a:r>
            <a:r>
              <a:rPr lang="de-AT" b="1" dirty="0"/>
              <a:t>Tannat pur</a:t>
            </a:r>
            <a:r>
              <a:rPr lang="de-AT" dirty="0"/>
              <a:t> und modernisierte Produktion.</a:t>
            </a:r>
          </a:p>
          <a:p>
            <a:pPr marL="742950" lvl="1" indent="-285750">
              <a:buFont typeface="Arial" panose="020B0604020202020204" pitchFamily="34" charset="0"/>
              <a:buChar char="•"/>
            </a:pPr>
            <a:r>
              <a:rPr lang="de-AT" dirty="0"/>
              <a:t>Einführung neuer Methoden wie der </a:t>
            </a:r>
            <a:r>
              <a:rPr lang="de-AT" b="1" dirty="0"/>
              <a:t>Mikro-</a:t>
            </a:r>
            <a:r>
              <a:rPr lang="de-AT" b="1" dirty="0" err="1"/>
              <a:t>Oxygenation</a:t>
            </a:r>
            <a:r>
              <a:rPr lang="de-AT" dirty="0"/>
              <a:t> → heute Standard bei Spitzenproduzenten.</a:t>
            </a:r>
          </a:p>
          <a:p>
            <a:pPr lvl="1"/>
            <a:endParaRPr lang="de-AT" dirty="0"/>
          </a:p>
          <a:p>
            <a:r>
              <a:rPr lang="de-AT" b="1" dirty="0"/>
              <a:t>Gesundheitliche Aspekte</a:t>
            </a:r>
            <a:endParaRPr lang="de-AT" dirty="0"/>
          </a:p>
          <a:p>
            <a:pPr marL="742950" lvl="1" indent="-285750">
              <a:buFont typeface="Arial" panose="020B0604020202020204" pitchFamily="34" charset="0"/>
              <a:buChar char="•"/>
            </a:pPr>
            <a:r>
              <a:rPr lang="de-AT" dirty="0"/>
              <a:t>Hoher Gehalt an </a:t>
            </a:r>
            <a:r>
              <a:rPr lang="de-AT" b="1" dirty="0"/>
              <a:t>Cyanidin &amp; Resveratrol</a:t>
            </a:r>
            <a:r>
              <a:rPr lang="de-AT" dirty="0"/>
              <a:t> → </a:t>
            </a:r>
            <a:r>
              <a:rPr lang="de-AT" b="1" dirty="0"/>
              <a:t>antioxidativ &amp; entzündungshemmend</a:t>
            </a:r>
            <a:r>
              <a:rPr lang="de-AT" dirty="0"/>
              <a:t> → gilt als </a:t>
            </a:r>
            <a:r>
              <a:rPr lang="de-AT" b="1" dirty="0"/>
              <a:t>gesundheitsförderlich</a:t>
            </a:r>
            <a:r>
              <a:rPr lang="de-AT" dirty="0"/>
              <a:t>.</a:t>
            </a:r>
          </a:p>
          <a:p>
            <a:pPr lvl="1"/>
            <a:endParaRPr lang="de-AT" dirty="0"/>
          </a:p>
          <a:p>
            <a:endParaRPr lang="de-DE" dirty="0"/>
          </a:p>
        </p:txBody>
      </p:sp>
    </p:spTree>
    <p:extLst>
      <p:ext uri="{BB962C8B-B14F-4D97-AF65-F5344CB8AC3E}">
        <p14:creationId xmlns:p14="http://schemas.microsoft.com/office/powerpoint/2010/main" val="3308220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5EEF940-CB37-9863-D231-BFB5B8831866}"/>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fik 3" descr="Ein Bild, das draußen, Gras, Weinberg, Landwirtschaft enthält.&#10;&#10;KI-generierte Inhalte können fehlerhaft sein.">
            <a:extLst>
              <a:ext uri="{FF2B5EF4-FFF2-40B4-BE49-F238E27FC236}">
                <a16:creationId xmlns:a16="http://schemas.microsoft.com/office/drawing/2014/main" id="{FD0DF03A-D822-71B0-088B-04CC0A18A5B9}"/>
              </a:ext>
            </a:extLst>
          </p:cNvPr>
          <p:cNvPicPr>
            <a:picLocks noChangeAspect="1"/>
          </p:cNvPicPr>
          <p:nvPr/>
        </p:nvPicPr>
        <p:blipFill>
          <a:blip r:embed="rId3"/>
          <a:srcRect t="1783" b="3697"/>
          <a:stretch>
            <a:fillRect/>
          </a:stretch>
        </p:blipFill>
        <p:spPr>
          <a:xfrm>
            <a:off x="20" y="1282"/>
            <a:ext cx="12191980" cy="6856718"/>
          </a:xfrm>
          <a:prstGeom prst="rect">
            <a:avLst/>
          </a:prstGeom>
        </p:spPr>
      </p:pic>
    </p:spTree>
    <p:extLst>
      <p:ext uri="{BB962C8B-B14F-4D97-AF65-F5344CB8AC3E}">
        <p14:creationId xmlns:p14="http://schemas.microsoft.com/office/powerpoint/2010/main" val="16384353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00D925F-192C-17BE-D1ED-B538271B6D33}"/>
            </a:ext>
          </a:extLst>
        </p:cNvPr>
        <p:cNvGrpSpPr/>
        <p:nvPr/>
      </p:nvGrpSpPr>
      <p:grpSpPr>
        <a:xfrm>
          <a:off x="0" y="0"/>
          <a:ext cx="0" cy="0"/>
          <a:chOff x="0" y="0"/>
          <a:chExt cx="0" cy="0"/>
        </a:xfrm>
      </p:grpSpPr>
      <p:sp>
        <p:nvSpPr>
          <p:cNvPr id="31" name="Rectangle 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Grafik 9" descr="Ein Bild, das Kleidung, Person, Pflanze, draußen enthält.&#10;&#10;KI-generierte Inhalte können fehlerhaft sein.">
            <a:extLst>
              <a:ext uri="{FF2B5EF4-FFF2-40B4-BE49-F238E27FC236}">
                <a16:creationId xmlns:a16="http://schemas.microsoft.com/office/drawing/2014/main" id="{088B77FE-574F-2D6A-69D9-90574DADF519}"/>
              </a:ext>
            </a:extLst>
          </p:cNvPr>
          <p:cNvPicPr>
            <a:picLocks noChangeAspect="1"/>
          </p:cNvPicPr>
          <p:nvPr/>
        </p:nvPicPr>
        <p:blipFill>
          <a:blip r:embed="rId3"/>
          <a:srcRect r="425" b="-1"/>
          <a:stretch>
            <a:fillRect/>
          </a:stretch>
        </p:blipFill>
        <p:spPr>
          <a:xfrm>
            <a:off x="20" y="1282"/>
            <a:ext cx="12191980" cy="6856718"/>
          </a:xfrm>
          <a:prstGeom prst="rect">
            <a:avLst/>
          </a:prstGeom>
        </p:spPr>
      </p:pic>
    </p:spTree>
    <p:extLst>
      <p:ext uri="{BB962C8B-B14F-4D97-AF65-F5344CB8AC3E}">
        <p14:creationId xmlns:p14="http://schemas.microsoft.com/office/powerpoint/2010/main" val="853327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28FE06B-B0EA-F9AB-56FB-5E7A7EF7442B}"/>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C00A6A25-827E-2ABA-C730-3B9C496E730C}"/>
              </a:ext>
            </a:extLst>
          </p:cNvPr>
          <p:cNvPicPr>
            <a:picLocks noChangeAspect="1"/>
          </p:cNvPicPr>
          <p:nvPr/>
        </p:nvPicPr>
        <p:blipFill>
          <a:blip r:embed="rId3"/>
          <a:stretch>
            <a:fillRect/>
          </a:stretch>
        </p:blipFill>
        <p:spPr>
          <a:xfrm>
            <a:off x="643467" y="1520613"/>
            <a:ext cx="10905066" cy="3816773"/>
          </a:xfrm>
          <a:prstGeom prst="rect">
            <a:avLst/>
          </a:prstGeom>
        </p:spPr>
      </p:pic>
    </p:spTree>
    <p:extLst>
      <p:ext uri="{BB962C8B-B14F-4D97-AF65-F5344CB8AC3E}">
        <p14:creationId xmlns:p14="http://schemas.microsoft.com/office/powerpoint/2010/main" val="9571235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26FD0A-C16F-6CD4-EBBD-C22156052436}"/>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5F8122AA-5BD8-D1BD-CB94-EBA95362622C}"/>
              </a:ext>
            </a:extLst>
          </p:cNvPr>
          <p:cNvSpPr txBox="1"/>
          <p:nvPr/>
        </p:nvSpPr>
        <p:spPr>
          <a:xfrm>
            <a:off x="546115" y="612844"/>
            <a:ext cx="11388310" cy="6463308"/>
          </a:xfrm>
          <a:prstGeom prst="rect">
            <a:avLst/>
          </a:prstGeom>
          <a:noFill/>
        </p:spPr>
        <p:txBody>
          <a:bodyPr wrap="none" rtlCol="0">
            <a:spAutoFit/>
          </a:bodyPr>
          <a:lstStyle/>
          <a:p>
            <a:r>
              <a:rPr lang="de-AT" b="1" dirty="0" err="1"/>
              <a:t>Pécharmant</a:t>
            </a:r>
            <a:r>
              <a:rPr lang="de-AT" b="1" dirty="0"/>
              <a:t> – Der elegante Geheimtipp aus dem Südwesten</a:t>
            </a:r>
          </a:p>
          <a:p>
            <a:endParaRPr lang="de-AT" b="1" dirty="0"/>
          </a:p>
          <a:p>
            <a:r>
              <a:rPr lang="de-AT" b="1" dirty="0"/>
              <a:t>Kleine Appellation, große Klasse</a:t>
            </a:r>
            <a:endParaRPr lang="de-AT" dirty="0"/>
          </a:p>
          <a:p>
            <a:pPr marL="742950" lvl="1" indent="-285750">
              <a:buFont typeface="Arial" panose="020B0604020202020204" pitchFamily="34" charset="0"/>
              <a:buChar char="•"/>
            </a:pPr>
            <a:r>
              <a:rPr lang="de-AT" dirty="0"/>
              <a:t>Nur </a:t>
            </a:r>
            <a:r>
              <a:rPr lang="de-AT" b="1" dirty="0"/>
              <a:t>420 ha Rebfläche</a:t>
            </a:r>
            <a:r>
              <a:rPr lang="de-AT" dirty="0"/>
              <a:t> – etwa so viel wie eine einzelne Genossenschaft.</a:t>
            </a:r>
          </a:p>
          <a:p>
            <a:pPr marL="742950" lvl="1" indent="-285750">
              <a:buFont typeface="Arial" panose="020B0604020202020204" pitchFamily="34" charset="0"/>
              <a:buChar char="•"/>
            </a:pPr>
            <a:r>
              <a:rPr lang="de-AT" b="1" dirty="0"/>
              <a:t>50 Winzer</a:t>
            </a:r>
            <a:r>
              <a:rPr lang="de-AT" dirty="0"/>
              <a:t>, viele füllen ihre Weine </a:t>
            </a:r>
            <a:r>
              <a:rPr lang="de-AT" b="1" dirty="0"/>
              <a:t>selbst ab</a:t>
            </a:r>
            <a:r>
              <a:rPr lang="de-AT" dirty="0"/>
              <a:t>.</a:t>
            </a:r>
          </a:p>
          <a:p>
            <a:pPr marL="742950" lvl="1" indent="-285750">
              <a:buFont typeface="Arial" panose="020B0604020202020204" pitchFamily="34" charset="0"/>
              <a:buChar char="•"/>
            </a:pPr>
            <a:r>
              <a:rPr lang="de-AT" dirty="0"/>
              <a:t>Trotz (oder wegen) seiner Kleinheit: ein </a:t>
            </a:r>
            <a:r>
              <a:rPr lang="de-AT" b="1" dirty="0"/>
              <a:t>Geheimtipp für elegante Rotweine</a:t>
            </a:r>
            <a:r>
              <a:rPr lang="de-AT" dirty="0"/>
              <a:t>.</a:t>
            </a:r>
          </a:p>
          <a:p>
            <a:pPr lvl="1"/>
            <a:endParaRPr lang="de-AT" dirty="0"/>
          </a:p>
          <a:p>
            <a:r>
              <a:rPr lang="de-AT" b="1" dirty="0"/>
              <a:t>Klima &amp; Rebsorten</a:t>
            </a:r>
            <a:endParaRPr lang="de-AT" dirty="0"/>
          </a:p>
          <a:p>
            <a:pPr marL="742950" lvl="1" indent="-285750">
              <a:buFont typeface="Arial" panose="020B0604020202020204" pitchFamily="34" charset="0"/>
              <a:buChar char="•"/>
            </a:pPr>
            <a:r>
              <a:rPr lang="de-AT" b="1" dirty="0"/>
              <a:t>Atlantisch geprägt</a:t>
            </a:r>
            <a:r>
              <a:rPr lang="de-AT" dirty="0"/>
              <a:t> – ausreichend Regen, mildes Klima.</a:t>
            </a:r>
          </a:p>
          <a:p>
            <a:pPr marL="742950" lvl="1" indent="-285750">
              <a:buFont typeface="Arial" panose="020B0604020202020204" pitchFamily="34" charset="0"/>
              <a:buChar char="•"/>
            </a:pPr>
            <a:r>
              <a:rPr lang="de-AT" b="1" dirty="0"/>
              <a:t>Merlot</a:t>
            </a:r>
            <a:r>
              <a:rPr lang="de-AT" dirty="0"/>
              <a:t> reift voll aus und bringt Saftigkeit.</a:t>
            </a:r>
          </a:p>
          <a:p>
            <a:pPr marL="742950" lvl="1" indent="-285750">
              <a:buFont typeface="Arial" panose="020B0604020202020204" pitchFamily="34" charset="0"/>
              <a:buChar char="•"/>
            </a:pPr>
            <a:r>
              <a:rPr lang="de-AT" b="1" dirty="0"/>
              <a:t>Cabernet Franc</a:t>
            </a:r>
            <a:r>
              <a:rPr lang="de-AT" dirty="0"/>
              <a:t> sorgt für </a:t>
            </a:r>
            <a:r>
              <a:rPr lang="de-AT" b="1" dirty="0"/>
              <a:t>Finesse &amp; Komplexität</a:t>
            </a:r>
            <a:r>
              <a:rPr lang="de-AT" dirty="0"/>
              <a:t>, häufiger vertreten als in reinen Bordeaux-Cuvées.</a:t>
            </a:r>
          </a:p>
          <a:p>
            <a:pPr marL="742950" lvl="1" indent="-285750">
              <a:buFont typeface="Arial" panose="020B0604020202020204" pitchFamily="34" charset="0"/>
              <a:buChar char="•"/>
            </a:pPr>
            <a:r>
              <a:rPr lang="de-AT" b="1" dirty="0"/>
              <a:t>Cabernet Sauvignon</a:t>
            </a:r>
            <a:r>
              <a:rPr lang="de-AT" dirty="0"/>
              <a:t> ergänzt die Struktur.</a:t>
            </a:r>
          </a:p>
          <a:p>
            <a:pPr lvl="1"/>
            <a:endParaRPr lang="de-AT" dirty="0"/>
          </a:p>
          <a:p>
            <a:r>
              <a:rPr lang="de-AT" b="1" dirty="0"/>
              <a:t>Boden &amp; Terroir</a:t>
            </a:r>
            <a:endParaRPr lang="de-AT" dirty="0"/>
          </a:p>
          <a:p>
            <a:pPr marL="742950" lvl="1" indent="-285750">
              <a:buFont typeface="Arial" panose="020B0604020202020204" pitchFamily="34" charset="0"/>
              <a:buChar char="•"/>
            </a:pPr>
            <a:r>
              <a:rPr lang="de-AT" b="1" dirty="0"/>
              <a:t>Einzigartige Hanglagen</a:t>
            </a:r>
            <a:r>
              <a:rPr lang="de-AT" dirty="0"/>
              <a:t> mit </a:t>
            </a:r>
            <a:r>
              <a:rPr lang="de-AT" b="1" dirty="0"/>
              <a:t>eisenhaltigem Untergrund</a:t>
            </a:r>
            <a:r>
              <a:rPr lang="de-AT" dirty="0"/>
              <a:t> – typisch nur für </a:t>
            </a:r>
            <a:r>
              <a:rPr lang="de-AT" dirty="0" err="1"/>
              <a:t>Pécharmant</a:t>
            </a:r>
            <a:r>
              <a:rPr lang="de-AT" dirty="0"/>
              <a:t> im Bergerac-Gebiet.</a:t>
            </a:r>
          </a:p>
          <a:p>
            <a:pPr marL="742950" lvl="1" indent="-285750">
              <a:buFont typeface="Arial" panose="020B0604020202020204" pitchFamily="34" charset="0"/>
              <a:buChar char="•"/>
            </a:pPr>
            <a:r>
              <a:rPr lang="de-AT" dirty="0"/>
              <a:t>Verleihen den Weinen </a:t>
            </a:r>
            <a:r>
              <a:rPr lang="de-AT" b="1" dirty="0"/>
              <a:t>Mineralität und Tiefe</a:t>
            </a:r>
            <a:r>
              <a:rPr lang="de-AT" dirty="0"/>
              <a:t>.</a:t>
            </a:r>
          </a:p>
          <a:p>
            <a:pPr lvl="1"/>
            <a:endParaRPr lang="de-AT" dirty="0"/>
          </a:p>
          <a:p>
            <a:r>
              <a:rPr lang="de-AT" b="1" dirty="0"/>
              <a:t>Namensherkunft</a:t>
            </a:r>
            <a:endParaRPr lang="de-AT" dirty="0"/>
          </a:p>
          <a:p>
            <a:r>
              <a:rPr lang="de-AT" b="1" dirty="0"/>
              <a:t>„</a:t>
            </a:r>
            <a:r>
              <a:rPr lang="de-AT" b="1" dirty="0" err="1"/>
              <a:t>Péch</a:t>
            </a:r>
            <a:r>
              <a:rPr lang="de-AT" b="1" dirty="0"/>
              <a:t>“</a:t>
            </a:r>
            <a:r>
              <a:rPr lang="de-AT" dirty="0"/>
              <a:t> = </a:t>
            </a:r>
            <a:r>
              <a:rPr lang="de-AT" i="1" dirty="0"/>
              <a:t>Hügel</a:t>
            </a:r>
            <a:r>
              <a:rPr lang="de-AT" dirty="0"/>
              <a:t> (aus dem Okzitanischen)</a:t>
            </a:r>
          </a:p>
          <a:p>
            <a:r>
              <a:rPr lang="de-AT" b="1" dirty="0"/>
              <a:t>„Armand“</a:t>
            </a:r>
            <a:r>
              <a:rPr lang="de-AT" dirty="0"/>
              <a:t> = entweder </a:t>
            </a:r>
            <a:r>
              <a:rPr lang="de-AT" i="1" dirty="0"/>
              <a:t>Besitzername</a:t>
            </a:r>
            <a:r>
              <a:rPr lang="de-AT" dirty="0"/>
              <a:t> oder </a:t>
            </a:r>
            <a:r>
              <a:rPr lang="de-AT" i="1" dirty="0"/>
              <a:t>Seitenarm der Rebe</a:t>
            </a:r>
            <a:br>
              <a:rPr lang="de-AT" dirty="0"/>
            </a:br>
            <a:r>
              <a:rPr lang="de-AT" dirty="0"/>
              <a:t>→ </a:t>
            </a:r>
            <a:r>
              <a:rPr lang="de-AT" i="1" dirty="0"/>
              <a:t>„</a:t>
            </a:r>
            <a:r>
              <a:rPr lang="de-AT" i="1" dirty="0" err="1"/>
              <a:t>Pécharmant</a:t>
            </a:r>
            <a:r>
              <a:rPr lang="de-AT" i="1" dirty="0"/>
              <a:t>“</a:t>
            </a:r>
            <a:r>
              <a:rPr lang="de-AT" dirty="0"/>
              <a:t> bedeutet sinngemäß </a:t>
            </a:r>
            <a:r>
              <a:rPr lang="de-AT" b="1" dirty="0"/>
              <a:t>„Armands Hügel“</a:t>
            </a:r>
            <a:endParaRPr lang="de-AT" dirty="0"/>
          </a:p>
          <a:p>
            <a:pPr lvl="1"/>
            <a:endParaRPr lang="de-AT" dirty="0"/>
          </a:p>
          <a:p>
            <a:endParaRPr lang="de-DE" dirty="0"/>
          </a:p>
        </p:txBody>
      </p:sp>
    </p:spTree>
    <p:extLst>
      <p:ext uri="{BB962C8B-B14F-4D97-AF65-F5344CB8AC3E}">
        <p14:creationId xmlns:p14="http://schemas.microsoft.com/office/powerpoint/2010/main" val="3100740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D59A8-5BC5-D76C-998F-A251DFB90A67}"/>
            </a:ext>
          </a:extLst>
        </p:cNvPr>
        <p:cNvGrpSpPr/>
        <p:nvPr/>
      </p:nvGrpSpPr>
      <p:grpSpPr>
        <a:xfrm>
          <a:off x="0" y="0"/>
          <a:ext cx="0" cy="0"/>
          <a:chOff x="0" y="0"/>
          <a:chExt cx="0" cy="0"/>
        </a:xfrm>
      </p:grpSpPr>
      <p:sp>
        <p:nvSpPr>
          <p:cNvPr id="8" name="Textfeld 7">
            <a:extLst>
              <a:ext uri="{FF2B5EF4-FFF2-40B4-BE49-F238E27FC236}">
                <a16:creationId xmlns:a16="http://schemas.microsoft.com/office/drawing/2014/main" id="{FC5F9355-F545-8605-A12E-03A1E8C41E85}"/>
              </a:ext>
            </a:extLst>
          </p:cNvPr>
          <p:cNvSpPr txBox="1"/>
          <p:nvPr/>
        </p:nvSpPr>
        <p:spPr>
          <a:xfrm>
            <a:off x="596053" y="616373"/>
            <a:ext cx="8547947" cy="5909310"/>
          </a:xfrm>
          <a:prstGeom prst="rect">
            <a:avLst/>
          </a:prstGeom>
          <a:noFill/>
        </p:spPr>
        <p:txBody>
          <a:bodyPr wrap="square">
            <a:spAutoFit/>
          </a:bodyPr>
          <a:lstStyle/>
          <a:p>
            <a:pPr>
              <a:buNone/>
            </a:pPr>
            <a:r>
              <a:rPr lang="de-AT" b="1" dirty="0"/>
              <a:t>Früh bedeutende Exportregion</a:t>
            </a:r>
          </a:p>
          <a:p>
            <a:pPr>
              <a:buNone/>
            </a:pPr>
            <a:endParaRPr lang="de-AT" dirty="0"/>
          </a:p>
          <a:p>
            <a:pPr marL="285750" indent="-285750">
              <a:buFont typeface="Arial" panose="020B0604020202020204" pitchFamily="34" charset="0"/>
              <a:buChar char="•"/>
            </a:pPr>
            <a:r>
              <a:rPr lang="de-AT" dirty="0"/>
              <a:t>Bereits </a:t>
            </a:r>
            <a:r>
              <a:rPr lang="de-AT" b="1" dirty="0"/>
              <a:t>im Mittelalter</a:t>
            </a:r>
            <a:r>
              <a:rPr lang="de-AT" dirty="0"/>
              <a:t> war der Südwesten ein wichtiger Weinlieferant für die englische Krone.</a:t>
            </a:r>
          </a:p>
          <a:p>
            <a:pPr marL="285750" indent="-285750">
              <a:buFont typeface="Arial" panose="020B0604020202020204" pitchFamily="34" charset="0"/>
              <a:buChar char="•"/>
            </a:pPr>
            <a:endParaRPr lang="de-AT" b="1" dirty="0"/>
          </a:p>
          <a:p>
            <a:pPr marL="285750" indent="-285750">
              <a:buFont typeface="Arial" panose="020B0604020202020204" pitchFamily="34" charset="0"/>
              <a:buChar char="•"/>
            </a:pPr>
            <a:r>
              <a:rPr lang="de-AT" b="1" dirty="0" err="1"/>
              <a:t>Cahors</a:t>
            </a:r>
            <a:r>
              <a:rPr lang="de-AT" dirty="0"/>
              <a:t> etwa wurde als „Black </a:t>
            </a:r>
            <a:r>
              <a:rPr lang="de-AT" dirty="0" err="1"/>
              <a:t>Wine</a:t>
            </a:r>
            <a:r>
              <a:rPr lang="de-AT" dirty="0"/>
              <a:t>“ in London gefeiert.</a:t>
            </a:r>
          </a:p>
          <a:p>
            <a:pPr marL="285750" indent="-285750">
              <a:buFont typeface="Arial" panose="020B0604020202020204" pitchFamily="34" charset="0"/>
              <a:buChar char="•"/>
            </a:pPr>
            <a:endParaRPr lang="de-AT" dirty="0"/>
          </a:p>
          <a:p>
            <a:pPr marL="285750" indent="-285750">
              <a:buFont typeface="Arial" panose="020B0604020202020204" pitchFamily="34" charset="0"/>
              <a:buChar char="•"/>
            </a:pPr>
            <a:r>
              <a:rPr lang="de-AT" dirty="0"/>
              <a:t>Die strategische Lage entlang der Pilgerwege nach Santiago de Compostela förderte ebenfalls den Handel.</a:t>
            </a:r>
          </a:p>
          <a:p>
            <a:endParaRPr lang="de-AT" dirty="0"/>
          </a:p>
          <a:p>
            <a:pPr>
              <a:buNone/>
            </a:pPr>
            <a:r>
              <a:rPr lang="de-AT" b="1" dirty="0"/>
              <a:t>Bedeutung heute</a:t>
            </a:r>
          </a:p>
          <a:p>
            <a:pPr>
              <a:buNone/>
            </a:pPr>
            <a:endParaRPr lang="de-AT" dirty="0"/>
          </a:p>
          <a:p>
            <a:pPr marL="285750" indent="-285750">
              <a:buFont typeface="Arial" panose="020B0604020202020204" pitchFamily="34" charset="0"/>
              <a:buChar char="•"/>
            </a:pPr>
            <a:r>
              <a:rPr lang="de-AT" dirty="0"/>
              <a:t>Trotz jahrhundertelanger Exportgeschichte blieb der Südwesten lange </a:t>
            </a:r>
            <a:r>
              <a:rPr lang="de-AT" b="1" dirty="0"/>
              <a:t>im Schatten von Bordeaux</a:t>
            </a:r>
            <a:r>
              <a:rPr lang="de-AT" dirty="0"/>
              <a:t>.</a:t>
            </a:r>
          </a:p>
          <a:p>
            <a:endParaRPr lang="de-AT" dirty="0"/>
          </a:p>
          <a:p>
            <a:r>
              <a:rPr lang="de-AT" dirty="0"/>
              <a:t>Heute erlebt er eine </a:t>
            </a:r>
            <a:r>
              <a:rPr lang="de-AT" b="1" dirty="0"/>
              <a:t>Renaissance</a:t>
            </a:r>
            <a:r>
              <a:rPr lang="de-AT" dirty="0"/>
              <a:t>:</a:t>
            </a:r>
          </a:p>
          <a:p>
            <a:endParaRPr lang="de-AT" dirty="0"/>
          </a:p>
          <a:p>
            <a:pPr marL="742950" lvl="1" indent="-285750">
              <a:buFont typeface="Arial" panose="020B0604020202020204" pitchFamily="34" charset="0"/>
              <a:buChar char="•"/>
            </a:pPr>
            <a:r>
              <a:rPr lang="de-AT" b="1" dirty="0"/>
              <a:t>Alte, autochthone Rebsorten</a:t>
            </a:r>
            <a:r>
              <a:rPr lang="de-AT" dirty="0"/>
              <a:t> wie Tannat, Duras, </a:t>
            </a:r>
            <a:r>
              <a:rPr lang="de-AT" dirty="0" err="1"/>
              <a:t>Fer</a:t>
            </a:r>
            <a:r>
              <a:rPr lang="de-AT" dirty="0"/>
              <a:t>, </a:t>
            </a:r>
            <a:r>
              <a:rPr lang="de-AT" dirty="0" err="1"/>
              <a:t>Mauzac</a:t>
            </a:r>
            <a:r>
              <a:rPr lang="de-AT" dirty="0"/>
              <a:t> oder </a:t>
            </a:r>
            <a:r>
              <a:rPr lang="de-AT" dirty="0" err="1"/>
              <a:t>Ondenc</a:t>
            </a:r>
            <a:r>
              <a:rPr lang="de-AT" dirty="0"/>
              <a:t> werden wiederentdeckt.</a:t>
            </a:r>
          </a:p>
          <a:p>
            <a:pPr marL="742950" lvl="1" indent="-285750">
              <a:buFont typeface="Arial" panose="020B0604020202020204" pitchFamily="34" charset="0"/>
              <a:buChar char="•"/>
            </a:pPr>
            <a:r>
              <a:rPr lang="de-AT" b="1" dirty="0"/>
              <a:t>Kleine, familiengeführte Betriebe</a:t>
            </a:r>
            <a:r>
              <a:rPr lang="de-AT" dirty="0"/>
              <a:t> setzen auf Qualität, Nachhaltigkeit und Identität.</a:t>
            </a:r>
          </a:p>
        </p:txBody>
      </p:sp>
    </p:spTree>
    <p:extLst>
      <p:ext uri="{BB962C8B-B14F-4D97-AF65-F5344CB8AC3E}">
        <p14:creationId xmlns:p14="http://schemas.microsoft.com/office/powerpoint/2010/main" val="13016967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1904B53-849D-9172-1707-936D3732C846}"/>
            </a:ext>
          </a:extLst>
        </p:cNvPr>
        <p:cNvGrpSpPr/>
        <p:nvPr/>
      </p:nvGrpSpPr>
      <p:grpSpPr>
        <a:xfrm>
          <a:off x="0" y="0"/>
          <a:ext cx="0" cy="0"/>
          <a:chOff x="0" y="0"/>
          <a:chExt cx="0" cy="0"/>
        </a:xfrm>
      </p:grpSpPr>
      <p:pic>
        <p:nvPicPr>
          <p:cNvPr id="5" name="Grafik 4" descr="Ein Bild, das draußen, Gras, Landwirtschaft, Plantage enthält.&#10;&#10;KI-generierte Inhalte können fehlerhaft sein.">
            <a:extLst>
              <a:ext uri="{FF2B5EF4-FFF2-40B4-BE49-F238E27FC236}">
                <a16:creationId xmlns:a16="http://schemas.microsoft.com/office/drawing/2014/main" id="{1B33F87C-8F94-30E2-95DE-79AE862702EA}"/>
              </a:ext>
            </a:extLst>
          </p:cNvPr>
          <p:cNvPicPr>
            <a:picLocks noChangeAspect="1"/>
          </p:cNvPicPr>
          <p:nvPr/>
        </p:nvPicPr>
        <p:blipFill>
          <a:blip r:embed="rId3"/>
          <a:stretch>
            <a:fillRect/>
          </a:stretch>
        </p:blipFill>
        <p:spPr>
          <a:xfrm>
            <a:off x="937605" y="643466"/>
            <a:ext cx="10316790" cy="5571067"/>
          </a:xfrm>
          <a:prstGeom prst="rect">
            <a:avLst/>
          </a:prstGeom>
        </p:spPr>
      </p:pic>
    </p:spTree>
    <p:extLst>
      <p:ext uri="{BB962C8B-B14F-4D97-AF65-F5344CB8AC3E}">
        <p14:creationId xmlns:p14="http://schemas.microsoft.com/office/powerpoint/2010/main" val="636380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74325-F0DF-F1FD-D95C-C4D9D02C8A35}"/>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AAC9B7A8-C2A6-2149-90F0-9621B85420EF}"/>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7</a:t>
            </a:r>
          </a:p>
        </p:txBody>
      </p:sp>
      <p:pic>
        <p:nvPicPr>
          <p:cNvPr id="4" name="Grafik 3" descr="Ein Bild, das Flasche enthält.&#10;&#10;KI-generierte Inhalte können fehlerhaft sein.">
            <a:extLst>
              <a:ext uri="{FF2B5EF4-FFF2-40B4-BE49-F238E27FC236}">
                <a16:creationId xmlns:a16="http://schemas.microsoft.com/office/drawing/2014/main" id="{1A20ADDC-16BC-6A8D-9C32-75937B729C45}"/>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21565092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39E2A-2B1B-2DD2-A69A-0BC28FE5CC80}"/>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F4383364-8AD8-7567-7E7A-34BFA6B5D810}"/>
              </a:ext>
            </a:extLst>
          </p:cNvPr>
          <p:cNvSpPr txBox="1"/>
          <p:nvPr/>
        </p:nvSpPr>
        <p:spPr>
          <a:xfrm>
            <a:off x="794133" y="5620812"/>
            <a:ext cx="10932334" cy="923330"/>
          </a:xfrm>
          <a:prstGeom prst="rect">
            <a:avLst/>
          </a:prstGeom>
          <a:noFill/>
        </p:spPr>
        <p:txBody>
          <a:bodyPr wrap="square" rtlCol="0">
            <a:spAutoFit/>
          </a:bodyPr>
          <a:lstStyle/>
          <a:p>
            <a:r>
              <a:rPr lang="de-AT" dirty="0"/>
              <a:t>Der ausgewogene, von </a:t>
            </a:r>
            <a:r>
              <a:rPr lang="de-AT" dirty="0">
                <a:hlinkClick r:id="rId3"/>
              </a:rPr>
              <a:t>Merlot</a:t>
            </a:r>
            <a:r>
              <a:rPr lang="de-AT" dirty="0"/>
              <a:t> geprägte </a:t>
            </a:r>
            <a:r>
              <a:rPr lang="de-AT" dirty="0" err="1"/>
              <a:t>Pécharmant</a:t>
            </a:r>
            <a:r>
              <a:rPr lang="de-AT" dirty="0"/>
              <a:t> begleitet ohne überdeckend zu wirken. Die weiteren Rebsorten sind die beiden </a:t>
            </a:r>
            <a:r>
              <a:rPr lang="de-AT" dirty="0">
                <a:hlinkClick r:id="rId4"/>
              </a:rPr>
              <a:t>Cabernet Sauvignon</a:t>
            </a:r>
            <a:r>
              <a:rPr lang="de-AT" dirty="0"/>
              <a:t> und Franc. Sie sorgen für die herrlich saftigen Fruchtnoten von schwarzer Johannisbeere und Kirsche</a:t>
            </a:r>
            <a:endParaRPr lang="de-DE" dirty="0"/>
          </a:p>
        </p:txBody>
      </p:sp>
      <p:sp>
        <p:nvSpPr>
          <p:cNvPr id="8" name="Textfeld 7">
            <a:extLst>
              <a:ext uri="{FF2B5EF4-FFF2-40B4-BE49-F238E27FC236}">
                <a16:creationId xmlns:a16="http://schemas.microsoft.com/office/drawing/2014/main" id="{18B9BFC8-B1D0-3B64-A8C2-154888944BFF}"/>
              </a:ext>
            </a:extLst>
          </p:cNvPr>
          <p:cNvSpPr txBox="1"/>
          <p:nvPr/>
        </p:nvSpPr>
        <p:spPr>
          <a:xfrm>
            <a:off x="3646584" y="1314058"/>
            <a:ext cx="7565213" cy="3139321"/>
          </a:xfrm>
          <a:prstGeom prst="rect">
            <a:avLst/>
          </a:prstGeom>
          <a:noFill/>
        </p:spPr>
        <p:txBody>
          <a:bodyPr wrap="none" rtlCol="0">
            <a:spAutoFit/>
          </a:bodyPr>
          <a:lstStyle/>
          <a:p>
            <a:pPr fontAlgn="base"/>
            <a:r>
              <a:rPr lang="de-AT" b="1" dirty="0"/>
              <a:t>Jahrgang: 2019</a:t>
            </a:r>
            <a:endParaRPr lang="de-AT" dirty="0"/>
          </a:p>
          <a:p>
            <a:pPr fontAlgn="base"/>
            <a:endParaRPr lang="de-AT" b="1" dirty="0"/>
          </a:p>
          <a:p>
            <a:pPr fontAlgn="base"/>
            <a:r>
              <a:rPr lang="de-AT" b="1" dirty="0"/>
              <a:t>Appellation: </a:t>
            </a:r>
            <a:r>
              <a:rPr lang="de-AT" b="1" dirty="0" err="1"/>
              <a:t>Pecharmant</a:t>
            </a:r>
            <a:r>
              <a:rPr lang="de-AT" b="1" dirty="0"/>
              <a:t> – Bergerac</a:t>
            </a:r>
          </a:p>
          <a:p>
            <a:pPr fontAlgn="base"/>
            <a:endParaRPr lang="de-AT" dirty="0"/>
          </a:p>
          <a:p>
            <a:pPr fontAlgn="base"/>
            <a:r>
              <a:rPr lang="de-AT" b="1" dirty="0"/>
              <a:t>Rebsorten: 60% Merlot, 25% Cabernet-Sauvignon, 15% Cabernet-Franc</a:t>
            </a:r>
          </a:p>
          <a:p>
            <a:pPr fontAlgn="base"/>
            <a:endParaRPr lang="de-AT" b="1" dirty="0"/>
          </a:p>
          <a:p>
            <a:pPr fontAlgn="base"/>
            <a:r>
              <a:rPr lang="de-AT" b="1" dirty="0"/>
              <a:t>Alkoholgehalt: 13%</a:t>
            </a:r>
          </a:p>
          <a:p>
            <a:pPr fontAlgn="base"/>
            <a:endParaRPr lang="de-AT" b="1" dirty="0"/>
          </a:p>
          <a:p>
            <a:pPr fontAlgn="base"/>
            <a:r>
              <a:rPr lang="de-AT" b="1" dirty="0"/>
              <a:t>Lagerfähig bis: 2029</a:t>
            </a:r>
          </a:p>
          <a:p>
            <a:pPr fontAlgn="base"/>
            <a:endParaRPr lang="de-AT" b="1" dirty="0"/>
          </a:p>
          <a:p>
            <a:pPr fontAlgn="base"/>
            <a:r>
              <a:rPr lang="de-AT" b="1" dirty="0"/>
              <a:t>Ausbau</a:t>
            </a:r>
            <a:r>
              <a:rPr lang="de-AT" dirty="0"/>
              <a:t>: </a:t>
            </a:r>
            <a:r>
              <a:rPr lang="de-AT" b="1" dirty="0"/>
              <a:t>12 Monate im Barrique</a:t>
            </a:r>
            <a:endParaRPr lang="de-DE" dirty="0"/>
          </a:p>
        </p:txBody>
      </p:sp>
      <p:sp>
        <p:nvSpPr>
          <p:cNvPr id="11" name="Textfeld 10">
            <a:extLst>
              <a:ext uri="{FF2B5EF4-FFF2-40B4-BE49-F238E27FC236}">
                <a16:creationId xmlns:a16="http://schemas.microsoft.com/office/drawing/2014/main" id="{73339FFF-0196-7307-506B-C01AEACC58CF}"/>
              </a:ext>
            </a:extLst>
          </p:cNvPr>
          <p:cNvSpPr txBox="1"/>
          <p:nvPr/>
        </p:nvSpPr>
        <p:spPr>
          <a:xfrm>
            <a:off x="3646584" y="585776"/>
            <a:ext cx="8284355" cy="523220"/>
          </a:xfrm>
          <a:prstGeom prst="rect">
            <a:avLst/>
          </a:prstGeom>
          <a:noFill/>
        </p:spPr>
        <p:txBody>
          <a:bodyPr wrap="square" rtlCol="0">
            <a:spAutoFit/>
          </a:bodyPr>
          <a:lstStyle/>
          <a:p>
            <a:pPr fontAlgn="base"/>
            <a:r>
              <a:rPr lang="de-AT" sz="2800" b="1" dirty="0" err="1"/>
              <a:t>Pecharmant</a:t>
            </a:r>
            <a:r>
              <a:rPr lang="de-AT" sz="2800" b="1" dirty="0"/>
              <a:t> - Château Terre Vieille</a:t>
            </a:r>
          </a:p>
        </p:txBody>
      </p:sp>
      <p:pic>
        <p:nvPicPr>
          <p:cNvPr id="5" name="Grafik 4" descr="Ein Bild, das Getränk, Wein, Glasflasche, Weinflasche enthält.&#10;&#10;KI-generierte Inhalte können fehlerhaft sein.">
            <a:extLst>
              <a:ext uri="{FF2B5EF4-FFF2-40B4-BE49-F238E27FC236}">
                <a16:creationId xmlns:a16="http://schemas.microsoft.com/office/drawing/2014/main" id="{EBF19B91-8BF6-2357-877A-2CACF38F6B32}"/>
              </a:ext>
            </a:extLst>
          </p:cNvPr>
          <p:cNvPicPr>
            <a:picLocks noChangeAspect="1"/>
          </p:cNvPicPr>
          <p:nvPr/>
        </p:nvPicPr>
        <p:blipFill>
          <a:blip r:embed="rId5"/>
          <a:stretch>
            <a:fillRect/>
          </a:stretch>
        </p:blipFill>
        <p:spPr>
          <a:xfrm>
            <a:off x="-897649" y="583716"/>
            <a:ext cx="4453379" cy="4453379"/>
          </a:xfrm>
          <a:prstGeom prst="rect">
            <a:avLst/>
          </a:prstGeom>
        </p:spPr>
      </p:pic>
    </p:spTree>
    <p:extLst>
      <p:ext uri="{BB962C8B-B14F-4D97-AF65-F5344CB8AC3E}">
        <p14:creationId xmlns:p14="http://schemas.microsoft.com/office/powerpoint/2010/main" val="343163216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8E62976-78DE-AEA0-02C2-223A35F9F763}"/>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C9BF185D-0DF0-B4EA-B0E2-F5328CF1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feld 1">
            <a:extLst>
              <a:ext uri="{FF2B5EF4-FFF2-40B4-BE49-F238E27FC236}">
                <a16:creationId xmlns:a16="http://schemas.microsoft.com/office/drawing/2014/main" id="{D0B22BB1-B2E1-C0D4-9CF4-F410892785C3}"/>
              </a:ext>
            </a:extLst>
          </p:cNvPr>
          <p:cNvSpPr txBox="1"/>
          <p:nvPr/>
        </p:nvSpPr>
        <p:spPr>
          <a:xfrm>
            <a:off x="821634" y="901147"/>
            <a:ext cx="9859617" cy="5632311"/>
          </a:xfrm>
          <a:prstGeom prst="rect">
            <a:avLst/>
          </a:prstGeom>
          <a:noFill/>
        </p:spPr>
        <p:txBody>
          <a:bodyPr wrap="square" rtlCol="0">
            <a:spAutoFit/>
          </a:bodyPr>
          <a:lstStyle/>
          <a:p>
            <a:r>
              <a:rPr lang="de-AT" b="1" dirty="0"/>
              <a:t>Château Terre Vieille – Wein, Philosophie &amp; Familienleidenschaft</a:t>
            </a:r>
          </a:p>
          <a:p>
            <a:endParaRPr lang="de-AT" b="1" dirty="0"/>
          </a:p>
          <a:p>
            <a:r>
              <a:rPr lang="de-AT" dirty="0"/>
              <a:t>Das </a:t>
            </a:r>
            <a:r>
              <a:rPr lang="de-AT" b="1" dirty="0"/>
              <a:t>Familienweingut</a:t>
            </a:r>
            <a:r>
              <a:rPr lang="de-AT" dirty="0"/>
              <a:t> wurde </a:t>
            </a:r>
            <a:r>
              <a:rPr lang="de-AT" b="1" dirty="0"/>
              <a:t>1989</a:t>
            </a:r>
            <a:r>
              <a:rPr lang="de-AT" dirty="0"/>
              <a:t> von </a:t>
            </a:r>
            <a:r>
              <a:rPr lang="de-AT" b="1" dirty="0" err="1"/>
              <a:t>Gérôme</a:t>
            </a:r>
            <a:r>
              <a:rPr lang="de-AT" b="1" dirty="0"/>
              <a:t> und Dolores Morand-</a:t>
            </a:r>
            <a:r>
              <a:rPr lang="de-AT" b="1" dirty="0" err="1"/>
              <a:t>Monteil</a:t>
            </a:r>
            <a:r>
              <a:rPr lang="de-AT" dirty="0"/>
              <a:t> gegründet und liegt auf dem ehemaligen Anwesen des Philosophen </a:t>
            </a:r>
            <a:r>
              <a:rPr lang="de-AT" b="1" dirty="0"/>
              <a:t>Maine de </a:t>
            </a:r>
            <a:r>
              <a:rPr lang="de-AT" b="1" dirty="0" err="1"/>
              <a:t>Biran</a:t>
            </a:r>
            <a:r>
              <a:rPr lang="de-AT" b="1" dirty="0"/>
              <a:t>.</a:t>
            </a:r>
            <a:endParaRPr lang="de-AT" dirty="0"/>
          </a:p>
          <a:p>
            <a:endParaRPr lang="de-AT" b="1" dirty="0"/>
          </a:p>
          <a:p>
            <a:r>
              <a:rPr lang="de-AT" b="1" dirty="0"/>
              <a:t>Lage &amp; Appellation</a:t>
            </a:r>
          </a:p>
          <a:p>
            <a:pPr marL="285750" indent="-285750">
              <a:buFont typeface="Arial" panose="020B0604020202020204" pitchFamily="34" charset="0"/>
              <a:buChar char="•"/>
            </a:pPr>
            <a:r>
              <a:rPr lang="de-AT" dirty="0"/>
              <a:t>Erzeugt werden auf 10.5 ha charakterstarke </a:t>
            </a:r>
            <a:r>
              <a:rPr lang="de-AT" b="1" dirty="0"/>
              <a:t>rote Cuvées</a:t>
            </a:r>
            <a:r>
              <a:rPr lang="de-AT" dirty="0"/>
              <a:t> aus </a:t>
            </a:r>
            <a:r>
              <a:rPr lang="de-AT" b="1" dirty="0"/>
              <a:t>Merlot, Cabernet Franc und Cabernet Sauvignon</a:t>
            </a:r>
            <a:endParaRPr lang="de-AT" dirty="0"/>
          </a:p>
          <a:p>
            <a:endParaRPr lang="de-AT" b="1" dirty="0"/>
          </a:p>
          <a:p>
            <a:r>
              <a:rPr lang="de-AT" b="1" dirty="0" err="1"/>
              <a:t>Weinstil</a:t>
            </a:r>
            <a:endParaRPr lang="de-AT" b="1" dirty="0"/>
          </a:p>
          <a:p>
            <a:pPr marL="285750" indent="-285750">
              <a:buFont typeface="Arial" panose="020B0604020202020204" pitchFamily="34" charset="0"/>
              <a:buChar char="•"/>
            </a:pPr>
            <a:r>
              <a:rPr lang="de-AT" dirty="0"/>
              <a:t>Die Weine sind </a:t>
            </a:r>
            <a:r>
              <a:rPr lang="de-AT" b="1" dirty="0"/>
              <a:t>gastronomisch anspruchsvoll, komplex und lagerfähig</a:t>
            </a:r>
            <a:r>
              <a:rPr lang="de-AT" dirty="0"/>
              <a:t> – ideal als </a:t>
            </a:r>
            <a:r>
              <a:rPr lang="de-AT" b="1" dirty="0"/>
              <a:t>Speisenbegleiter</a:t>
            </a:r>
            <a:r>
              <a:rPr lang="de-AT" dirty="0"/>
              <a:t>.</a:t>
            </a:r>
          </a:p>
          <a:p>
            <a:pPr lvl="1"/>
            <a:endParaRPr lang="de-AT" dirty="0"/>
          </a:p>
          <a:p>
            <a:r>
              <a:rPr lang="de-AT" b="1" dirty="0" err="1"/>
              <a:t>Siliko</a:t>
            </a:r>
            <a:r>
              <a:rPr lang="de-AT" b="1" dirty="0"/>
              <a:t>-Tonböden mit hohem Silex-Anteil</a:t>
            </a:r>
            <a:r>
              <a:rPr lang="de-AT" dirty="0"/>
              <a:t> (Feuerstein) sind ein </a:t>
            </a:r>
            <a:r>
              <a:rPr lang="de-AT" b="1" dirty="0"/>
              <a:t>natürlicher Klimapuffer</a:t>
            </a:r>
            <a:r>
              <a:rPr lang="de-AT" dirty="0"/>
              <a:t>:</a:t>
            </a:r>
          </a:p>
          <a:p>
            <a:endParaRPr lang="de-AT" b="1" dirty="0"/>
          </a:p>
          <a:p>
            <a:pPr marL="285750" indent="-285750">
              <a:buFont typeface="Arial" panose="020B0604020202020204" pitchFamily="34" charset="0"/>
              <a:buChar char="•"/>
            </a:pPr>
            <a:r>
              <a:rPr lang="de-AT" b="1" dirty="0"/>
              <a:t>Bei Starkregen</a:t>
            </a:r>
            <a:r>
              <a:rPr lang="de-AT" dirty="0"/>
              <a:t>: gute </a:t>
            </a:r>
            <a:r>
              <a:rPr lang="de-AT" b="1" dirty="0"/>
              <a:t>Drainage</a:t>
            </a:r>
            <a:r>
              <a:rPr lang="de-AT" dirty="0"/>
              <a:t> durch den kieselhaltigen Untergrund.</a:t>
            </a:r>
          </a:p>
          <a:p>
            <a:pPr marL="285750" indent="-285750">
              <a:buFont typeface="Arial" panose="020B0604020202020204" pitchFamily="34" charset="0"/>
              <a:buChar char="•"/>
            </a:pPr>
            <a:r>
              <a:rPr lang="de-AT" b="1" dirty="0"/>
              <a:t>Bei Trockenheit</a:t>
            </a:r>
            <a:r>
              <a:rPr lang="de-AT" dirty="0"/>
              <a:t>: </a:t>
            </a:r>
            <a:r>
              <a:rPr lang="de-AT" b="1" dirty="0"/>
              <a:t>Feuchtigkeitsspeicherung &amp; Temperaturregulierung</a:t>
            </a:r>
            <a:r>
              <a:rPr lang="de-AT" dirty="0"/>
              <a:t> durch Silex → keine künstliche Bewässerung nötig (in </a:t>
            </a:r>
            <a:r>
              <a:rPr lang="de-AT" dirty="0" err="1"/>
              <a:t>Pécharmant</a:t>
            </a:r>
            <a:r>
              <a:rPr lang="de-AT" dirty="0"/>
              <a:t> verboten).</a:t>
            </a:r>
          </a:p>
          <a:p>
            <a:pPr lvl="1"/>
            <a:endParaRPr lang="de-AT" dirty="0"/>
          </a:p>
          <a:p>
            <a:endParaRPr lang="de-DE" dirty="0"/>
          </a:p>
        </p:txBody>
      </p:sp>
    </p:spTree>
    <p:extLst>
      <p:ext uri="{BB962C8B-B14F-4D97-AF65-F5344CB8AC3E}">
        <p14:creationId xmlns:p14="http://schemas.microsoft.com/office/powerpoint/2010/main" val="14053346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8CFB85-DC0B-CFAE-86DD-C6A9600D6103}"/>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70940A0E-A996-AF01-343A-A4B83BF10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Grafik 5" descr="Ein Bild, das Kleidung, draußen, Person, Gras enthält.&#10;&#10;KI-generierte Inhalte können fehlerhaft sein.">
            <a:extLst>
              <a:ext uri="{FF2B5EF4-FFF2-40B4-BE49-F238E27FC236}">
                <a16:creationId xmlns:a16="http://schemas.microsoft.com/office/drawing/2014/main" id="{5120E540-A670-9A90-BC46-5DF953BBD3BA}"/>
              </a:ext>
            </a:extLst>
          </p:cNvPr>
          <p:cNvPicPr>
            <a:picLocks noChangeAspect="1"/>
          </p:cNvPicPr>
          <p:nvPr/>
        </p:nvPicPr>
        <p:blipFill>
          <a:blip r:embed="rId3"/>
          <a:srcRect b="14465"/>
          <a:stretch>
            <a:fillRect/>
          </a:stretch>
        </p:blipFill>
        <p:spPr>
          <a:xfrm>
            <a:off x="20" y="1282"/>
            <a:ext cx="12191980" cy="6856718"/>
          </a:xfrm>
          <a:prstGeom prst="rect">
            <a:avLst/>
          </a:prstGeom>
        </p:spPr>
      </p:pic>
    </p:spTree>
    <p:extLst>
      <p:ext uri="{BB962C8B-B14F-4D97-AF65-F5344CB8AC3E}">
        <p14:creationId xmlns:p14="http://schemas.microsoft.com/office/powerpoint/2010/main" val="1375925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976FAD3-B56E-ABB5-0D49-54087DA7C5F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draußen, Gebäude, Gras, Pflanze enthält.&#10;&#10;KI-generierte Inhalte können fehlerhaft sein.">
            <a:extLst>
              <a:ext uri="{FF2B5EF4-FFF2-40B4-BE49-F238E27FC236}">
                <a16:creationId xmlns:a16="http://schemas.microsoft.com/office/drawing/2014/main" id="{832ACA8E-C1EF-31D5-9C85-B53AA533C3A0}"/>
              </a:ext>
            </a:extLst>
          </p:cNvPr>
          <p:cNvPicPr>
            <a:picLocks noChangeAspect="1"/>
          </p:cNvPicPr>
          <p:nvPr/>
        </p:nvPicPr>
        <p:blipFill>
          <a:blip r:embed="rId3"/>
          <a:srcRect r="-3" b="14469"/>
          <a:stretch>
            <a:fillRect/>
          </a:stretch>
        </p:blipFill>
        <p:spPr>
          <a:xfrm>
            <a:off x="5622231" y="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8" name="Grafik 7" descr="Ein Bild, das draußen, Himmel, Baum, Gras enthält.&#10;&#10;KI-generierte Inhalte können fehlerhaft sein.">
            <a:extLst>
              <a:ext uri="{FF2B5EF4-FFF2-40B4-BE49-F238E27FC236}">
                <a16:creationId xmlns:a16="http://schemas.microsoft.com/office/drawing/2014/main" id="{10C386F0-9A1F-5987-EC22-B678A27225AD}"/>
              </a:ext>
            </a:extLst>
          </p:cNvPr>
          <p:cNvPicPr>
            <a:picLocks noChangeAspect="1"/>
          </p:cNvPicPr>
          <p:nvPr/>
        </p:nvPicPr>
        <p:blipFill>
          <a:blip r:embed="rId4"/>
          <a:srcRect t="15264" b="5842"/>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Grafik 2" descr="Ein Bild, das Gras, draußen, Baum, Haus enthält.&#10;&#10;KI-generierte Inhalte können fehlerhaft sein.">
            <a:extLst>
              <a:ext uri="{FF2B5EF4-FFF2-40B4-BE49-F238E27FC236}">
                <a16:creationId xmlns:a16="http://schemas.microsoft.com/office/drawing/2014/main" id="{F1147FF8-55FB-4A81-6964-0731E75CD2E1}"/>
              </a:ext>
            </a:extLst>
          </p:cNvPr>
          <p:cNvPicPr>
            <a:picLocks noChangeAspect="1"/>
          </p:cNvPicPr>
          <p:nvPr/>
        </p:nvPicPr>
        <p:blipFill>
          <a:blip r:embed="rId5"/>
          <a:srcRect l="6570" r="20492"/>
          <a:stretch>
            <a:fill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Tree>
    <p:extLst>
      <p:ext uri="{BB962C8B-B14F-4D97-AF65-F5344CB8AC3E}">
        <p14:creationId xmlns:p14="http://schemas.microsoft.com/office/powerpoint/2010/main" val="30198840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2D591-778D-4755-2EF8-31379E65AE89}"/>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BC6C9047-C1E4-0614-F5D2-9981149BBE8B}"/>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8</a:t>
            </a:r>
          </a:p>
        </p:txBody>
      </p:sp>
      <p:pic>
        <p:nvPicPr>
          <p:cNvPr id="4" name="Grafik 3" descr="Ein Bild, das Flasche enthält.&#10;&#10;KI-generierte Inhalte können fehlerhaft sein.">
            <a:extLst>
              <a:ext uri="{FF2B5EF4-FFF2-40B4-BE49-F238E27FC236}">
                <a16:creationId xmlns:a16="http://schemas.microsoft.com/office/drawing/2014/main" id="{78CA5157-04DE-DE26-9055-84928234332C}"/>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1054248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15782-DD2B-529F-E299-B7A3E3521F4B}"/>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DA3A08FF-1A50-F843-33AB-66CD4E7B09AE}"/>
              </a:ext>
            </a:extLst>
          </p:cNvPr>
          <p:cNvSpPr txBox="1"/>
          <p:nvPr/>
        </p:nvSpPr>
        <p:spPr>
          <a:xfrm>
            <a:off x="780881" y="5343813"/>
            <a:ext cx="10932334" cy="1200329"/>
          </a:xfrm>
          <a:prstGeom prst="rect">
            <a:avLst/>
          </a:prstGeom>
          <a:noFill/>
        </p:spPr>
        <p:txBody>
          <a:bodyPr wrap="square" rtlCol="0">
            <a:spAutoFit/>
          </a:bodyPr>
          <a:lstStyle/>
          <a:p>
            <a:r>
              <a:rPr lang="de-AT" dirty="0"/>
              <a:t>Die </a:t>
            </a:r>
            <a:r>
              <a:rPr lang="de-AT" b="1" dirty="0"/>
              <a:t>Aromen von Gewürzen</a:t>
            </a:r>
            <a:r>
              <a:rPr lang="de-AT" dirty="0"/>
              <a:t> (Schwarzer Pfeffer, Paprika) verbinden sich harmonisch mit </a:t>
            </a:r>
            <a:r>
              <a:rPr lang="de-AT" b="1" dirty="0"/>
              <a:t>schwarzen Früchten</a:t>
            </a:r>
            <a:r>
              <a:rPr lang="de-AT" dirty="0"/>
              <a:t>(Heidelbeere, Brombeere) und den </a:t>
            </a:r>
            <a:r>
              <a:rPr lang="de-AT" b="1" dirty="0"/>
              <a:t>zarten, betörenden Blüten</a:t>
            </a:r>
            <a:r>
              <a:rPr lang="de-AT" dirty="0"/>
              <a:t> von </a:t>
            </a:r>
            <a:r>
              <a:rPr lang="de-AT" b="1" dirty="0"/>
              <a:t>Flieder und Glyzinie</a:t>
            </a:r>
            <a:r>
              <a:rPr lang="de-AT" dirty="0"/>
              <a:t>.</a:t>
            </a:r>
          </a:p>
          <a:p>
            <a:r>
              <a:rPr lang="de-AT" dirty="0"/>
              <a:t>Am Gaumen entfalten sich zunächst die </a:t>
            </a:r>
            <a:r>
              <a:rPr lang="de-AT" b="1" dirty="0"/>
              <a:t>würzigen Noten</a:t>
            </a:r>
            <a:r>
              <a:rPr lang="de-AT" dirty="0"/>
              <a:t>, gefolgt von </a:t>
            </a:r>
            <a:r>
              <a:rPr lang="de-AT" b="1" dirty="0"/>
              <a:t>Aromen schwarzer und roter Früchte</a:t>
            </a:r>
            <a:r>
              <a:rPr lang="de-AT" dirty="0"/>
              <a:t>, die in einem </a:t>
            </a:r>
            <a:r>
              <a:rPr lang="de-AT" b="1" dirty="0"/>
              <a:t>feinen Nachhall</a:t>
            </a:r>
            <a:r>
              <a:rPr lang="de-AT" dirty="0"/>
              <a:t> ausklingen.</a:t>
            </a:r>
          </a:p>
        </p:txBody>
      </p:sp>
      <p:sp>
        <p:nvSpPr>
          <p:cNvPr id="8" name="Textfeld 7">
            <a:extLst>
              <a:ext uri="{FF2B5EF4-FFF2-40B4-BE49-F238E27FC236}">
                <a16:creationId xmlns:a16="http://schemas.microsoft.com/office/drawing/2014/main" id="{82663672-D3C2-B35C-2D4D-9C7B2FEFE384}"/>
              </a:ext>
            </a:extLst>
          </p:cNvPr>
          <p:cNvSpPr txBox="1"/>
          <p:nvPr/>
        </p:nvSpPr>
        <p:spPr>
          <a:xfrm>
            <a:off x="3646584" y="1314058"/>
            <a:ext cx="6271653" cy="3139321"/>
          </a:xfrm>
          <a:prstGeom prst="rect">
            <a:avLst/>
          </a:prstGeom>
          <a:noFill/>
        </p:spPr>
        <p:txBody>
          <a:bodyPr wrap="none" rtlCol="0">
            <a:spAutoFit/>
          </a:bodyPr>
          <a:lstStyle/>
          <a:p>
            <a:pPr fontAlgn="base"/>
            <a:r>
              <a:rPr lang="de-AT" b="1" dirty="0"/>
              <a:t>Jahrgang: 2021</a:t>
            </a:r>
            <a:endParaRPr lang="de-AT" dirty="0"/>
          </a:p>
          <a:p>
            <a:pPr fontAlgn="base"/>
            <a:endParaRPr lang="de-AT" b="1" dirty="0"/>
          </a:p>
          <a:p>
            <a:pPr fontAlgn="base"/>
            <a:r>
              <a:rPr lang="de-AT" b="1" dirty="0"/>
              <a:t>Appellation: </a:t>
            </a:r>
            <a:r>
              <a:rPr lang="de-AT" b="1" dirty="0" err="1"/>
              <a:t>Pecharmant</a:t>
            </a:r>
            <a:r>
              <a:rPr lang="de-AT" b="1" dirty="0"/>
              <a:t> – Bergerac</a:t>
            </a:r>
          </a:p>
          <a:p>
            <a:pPr fontAlgn="base"/>
            <a:endParaRPr lang="de-AT" dirty="0"/>
          </a:p>
          <a:p>
            <a:pPr fontAlgn="base"/>
            <a:r>
              <a:rPr lang="de-AT" b="1" dirty="0"/>
              <a:t>Rebsorten: 50% Cabernet-Franc, 50% Cabernet-Sauvignon</a:t>
            </a:r>
          </a:p>
          <a:p>
            <a:pPr fontAlgn="base"/>
            <a:endParaRPr lang="de-AT" b="1" dirty="0"/>
          </a:p>
          <a:p>
            <a:pPr fontAlgn="base"/>
            <a:r>
              <a:rPr lang="de-AT" b="1" dirty="0"/>
              <a:t>Alkoholgehalt: 13,5%</a:t>
            </a:r>
          </a:p>
          <a:p>
            <a:pPr fontAlgn="base"/>
            <a:endParaRPr lang="de-AT" b="1" dirty="0"/>
          </a:p>
          <a:p>
            <a:pPr fontAlgn="base"/>
            <a:r>
              <a:rPr lang="de-AT" b="1" dirty="0"/>
              <a:t>Lagerfähig bis: 2029	</a:t>
            </a:r>
          </a:p>
          <a:p>
            <a:pPr fontAlgn="base"/>
            <a:endParaRPr lang="de-AT" b="1" dirty="0"/>
          </a:p>
          <a:p>
            <a:pPr fontAlgn="base"/>
            <a:r>
              <a:rPr lang="de-AT" b="1" dirty="0"/>
              <a:t>Ausbau</a:t>
            </a:r>
            <a:r>
              <a:rPr lang="de-AT" dirty="0"/>
              <a:t>: </a:t>
            </a:r>
            <a:r>
              <a:rPr lang="de-AT" b="1" dirty="0"/>
              <a:t>6-12 Monate im Barrique</a:t>
            </a:r>
            <a:endParaRPr lang="de-DE" dirty="0"/>
          </a:p>
        </p:txBody>
      </p:sp>
      <p:sp>
        <p:nvSpPr>
          <p:cNvPr id="11" name="Textfeld 10">
            <a:extLst>
              <a:ext uri="{FF2B5EF4-FFF2-40B4-BE49-F238E27FC236}">
                <a16:creationId xmlns:a16="http://schemas.microsoft.com/office/drawing/2014/main" id="{E0E6259F-94B1-F912-FB88-246440FD71A7}"/>
              </a:ext>
            </a:extLst>
          </p:cNvPr>
          <p:cNvSpPr txBox="1"/>
          <p:nvPr/>
        </p:nvSpPr>
        <p:spPr>
          <a:xfrm>
            <a:off x="3646584" y="585776"/>
            <a:ext cx="8284355" cy="523220"/>
          </a:xfrm>
          <a:prstGeom prst="rect">
            <a:avLst/>
          </a:prstGeom>
          <a:noFill/>
        </p:spPr>
        <p:txBody>
          <a:bodyPr wrap="square" rtlCol="0">
            <a:spAutoFit/>
          </a:bodyPr>
          <a:lstStyle/>
          <a:p>
            <a:pPr fontAlgn="base"/>
            <a:r>
              <a:rPr lang="de-AT" sz="2800" b="1" dirty="0"/>
              <a:t>Polychrome Rouge - CHÂTEAU MONTPLAISIR</a:t>
            </a:r>
          </a:p>
        </p:txBody>
      </p:sp>
      <p:pic>
        <p:nvPicPr>
          <p:cNvPr id="4" name="Grafik 3" descr="Ein Bild, das Wein, Getränk, Glasflasche, Weinflasche enthält.&#10;&#10;KI-generierte Inhalte können fehlerhaft sein.">
            <a:extLst>
              <a:ext uri="{FF2B5EF4-FFF2-40B4-BE49-F238E27FC236}">
                <a16:creationId xmlns:a16="http://schemas.microsoft.com/office/drawing/2014/main" id="{A27C05DA-DB32-0221-F487-CDB66ACF41C3}"/>
              </a:ext>
            </a:extLst>
          </p:cNvPr>
          <p:cNvPicPr>
            <a:picLocks noChangeAspect="1"/>
          </p:cNvPicPr>
          <p:nvPr/>
        </p:nvPicPr>
        <p:blipFill>
          <a:blip r:embed="rId3"/>
          <a:stretch>
            <a:fillRect/>
          </a:stretch>
        </p:blipFill>
        <p:spPr>
          <a:xfrm>
            <a:off x="-828457" y="313858"/>
            <a:ext cx="4475041" cy="4475041"/>
          </a:xfrm>
          <a:prstGeom prst="rect">
            <a:avLst/>
          </a:prstGeom>
        </p:spPr>
      </p:pic>
    </p:spTree>
    <p:extLst>
      <p:ext uri="{BB962C8B-B14F-4D97-AF65-F5344CB8AC3E}">
        <p14:creationId xmlns:p14="http://schemas.microsoft.com/office/powerpoint/2010/main" val="2832474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67E49-83F5-13FC-F3EB-FCB397875DA5}"/>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00484849-4EA9-919C-4DA8-51ED7EDFFA5D}"/>
              </a:ext>
            </a:extLst>
          </p:cNvPr>
          <p:cNvSpPr txBox="1"/>
          <p:nvPr/>
        </p:nvSpPr>
        <p:spPr>
          <a:xfrm>
            <a:off x="649356" y="335845"/>
            <a:ext cx="10045148" cy="6186309"/>
          </a:xfrm>
          <a:prstGeom prst="rect">
            <a:avLst/>
          </a:prstGeom>
          <a:noFill/>
        </p:spPr>
        <p:txBody>
          <a:bodyPr wrap="square" rtlCol="0">
            <a:spAutoFit/>
          </a:bodyPr>
          <a:lstStyle/>
          <a:p>
            <a:r>
              <a:rPr lang="de-AT" b="1" dirty="0"/>
              <a:t>Château </a:t>
            </a:r>
            <a:r>
              <a:rPr lang="de-AT" b="1" dirty="0" err="1"/>
              <a:t>Montplaisir</a:t>
            </a:r>
            <a:r>
              <a:rPr lang="de-AT" b="1" dirty="0"/>
              <a:t> – Klein, präzise, nachhaltig</a:t>
            </a:r>
          </a:p>
          <a:p>
            <a:endParaRPr lang="de-AT" b="1" dirty="0"/>
          </a:p>
          <a:p>
            <a:r>
              <a:rPr lang="de-AT" b="1" dirty="0"/>
              <a:t>Familiengut seit 1917</a:t>
            </a:r>
            <a:r>
              <a:rPr lang="de-AT" dirty="0"/>
              <a:t>, seit </a:t>
            </a:r>
            <a:r>
              <a:rPr lang="de-AT" b="1" dirty="0"/>
              <a:t>20 Jahren</a:t>
            </a:r>
            <a:r>
              <a:rPr lang="de-AT" dirty="0"/>
              <a:t> geführt von der aktuellen Generation.</a:t>
            </a:r>
          </a:p>
          <a:p>
            <a:endParaRPr lang="de-AT" b="1" dirty="0"/>
          </a:p>
          <a:p>
            <a:r>
              <a:rPr lang="de-AT" b="1" dirty="0"/>
              <a:t>Kleine Fläche mit großer Sorgfalt</a:t>
            </a:r>
            <a:r>
              <a:rPr lang="de-AT" dirty="0"/>
              <a:t>:</a:t>
            </a:r>
          </a:p>
          <a:p>
            <a:pPr marL="742950" lvl="1" indent="-285750">
              <a:buFont typeface="Arial" panose="020B0604020202020204" pitchFamily="34" charset="0"/>
              <a:buChar char="•"/>
            </a:pPr>
            <a:r>
              <a:rPr lang="de-AT" dirty="0"/>
              <a:t>Ursprünglich 5,5 ha → bewusst auf </a:t>
            </a:r>
            <a:r>
              <a:rPr lang="de-AT" b="1" dirty="0"/>
              <a:t>unter die Hälfte reduziert</a:t>
            </a:r>
            <a:r>
              <a:rPr lang="de-AT" dirty="0"/>
              <a:t>, um jede Rebe individuell und präzise zu pflegen.</a:t>
            </a:r>
          </a:p>
          <a:p>
            <a:endParaRPr lang="de-AT" b="1" dirty="0"/>
          </a:p>
          <a:p>
            <a:r>
              <a:rPr lang="de-AT" b="1" dirty="0"/>
              <a:t>Vielfalt &amp; Aroma</a:t>
            </a:r>
            <a:r>
              <a:rPr lang="de-AT" dirty="0"/>
              <a:t>:</a:t>
            </a:r>
          </a:p>
          <a:p>
            <a:pPr marL="742950" lvl="1" indent="-285750">
              <a:buFont typeface="Arial" panose="020B0604020202020204" pitchFamily="34" charset="0"/>
              <a:buChar char="•"/>
            </a:pPr>
            <a:r>
              <a:rPr lang="de-AT" b="1" dirty="0"/>
              <a:t>Acht Rebsorten</a:t>
            </a:r>
            <a:r>
              <a:rPr lang="de-AT" dirty="0"/>
              <a:t> sorgen für </a:t>
            </a:r>
            <a:r>
              <a:rPr lang="de-AT" b="1" dirty="0"/>
              <a:t>aromatisch komplexe Weine</a:t>
            </a:r>
            <a:r>
              <a:rPr lang="de-AT" dirty="0"/>
              <a:t>.</a:t>
            </a:r>
          </a:p>
          <a:p>
            <a:endParaRPr lang="de-AT" b="1" dirty="0"/>
          </a:p>
          <a:p>
            <a:r>
              <a:rPr lang="de-AT" b="1" dirty="0"/>
              <a:t>Philosophie &amp; Nachhaltigkeit</a:t>
            </a:r>
            <a:endParaRPr lang="de-AT" dirty="0"/>
          </a:p>
          <a:p>
            <a:pPr marL="742950" lvl="1" indent="-285750">
              <a:buFont typeface="Arial" panose="020B0604020202020204" pitchFamily="34" charset="0"/>
              <a:buChar char="•"/>
            </a:pPr>
            <a:r>
              <a:rPr lang="de-AT" dirty="0"/>
              <a:t>Umstellung auf </a:t>
            </a:r>
            <a:r>
              <a:rPr lang="de-AT" b="1" dirty="0"/>
              <a:t>biologischen Anbau</a:t>
            </a:r>
            <a:r>
              <a:rPr lang="de-AT" dirty="0"/>
              <a:t>,</a:t>
            </a:r>
          </a:p>
          <a:p>
            <a:pPr marL="742950" lvl="1" indent="-285750">
              <a:buFont typeface="Arial" panose="020B0604020202020204" pitchFamily="34" charset="0"/>
              <a:buChar char="•"/>
            </a:pPr>
            <a:r>
              <a:rPr lang="de-AT" dirty="0"/>
              <a:t>Fokus auf </a:t>
            </a:r>
            <a:r>
              <a:rPr lang="de-AT" b="1" dirty="0"/>
              <a:t>De-Mechanisierung</a:t>
            </a:r>
            <a:r>
              <a:rPr lang="de-AT" dirty="0"/>
              <a:t>: Rückkehr zur </a:t>
            </a:r>
            <a:r>
              <a:rPr lang="de-AT" b="1" dirty="0"/>
              <a:t>manuellen Arbeit</a:t>
            </a:r>
            <a:r>
              <a:rPr lang="de-AT" dirty="0"/>
              <a:t> für mehr Präzision, Qualität &amp; Finesse.</a:t>
            </a:r>
          </a:p>
          <a:p>
            <a:endParaRPr lang="de-DE" dirty="0"/>
          </a:p>
          <a:p>
            <a:r>
              <a:rPr lang="de-AT" b="1" dirty="0"/>
              <a:t>Tradition &amp; Herkunft</a:t>
            </a:r>
            <a:endParaRPr lang="de-AT" dirty="0"/>
          </a:p>
          <a:p>
            <a:r>
              <a:rPr lang="de-AT" b="1" dirty="0"/>
              <a:t>1979</a:t>
            </a:r>
            <a:r>
              <a:rPr lang="de-AT" dirty="0"/>
              <a:t> </a:t>
            </a:r>
            <a:r>
              <a:rPr lang="de-AT" b="1" dirty="0"/>
              <a:t>Marie-Françoise Jean</a:t>
            </a:r>
            <a:r>
              <a:rPr lang="de-AT" dirty="0"/>
              <a:t> (aus Saint-</a:t>
            </a:r>
            <a:r>
              <a:rPr lang="de-AT" dirty="0" err="1"/>
              <a:t>Émilion</a:t>
            </a:r>
            <a:r>
              <a:rPr lang="de-AT" dirty="0"/>
              <a:t>) und </a:t>
            </a:r>
            <a:r>
              <a:rPr lang="de-AT" b="1" dirty="0"/>
              <a:t>Jean-Louis Blanc</a:t>
            </a:r>
            <a:r>
              <a:rPr lang="de-AT" dirty="0"/>
              <a:t> (aus der Charente) renovierten das Anwesen liebevoll.</a:t>
            </a:r>
          </a:p>
          <a:p>
            <a:endParaRPr lang="de-AT" dirty="0"/>
          </a:p>
          <a:p>
            <a:r>
              <a:rPr lang="de-AT" b="1" dirty="0"/>
              <a:t>Generationswechsel &amp; Neuausrichtung</a:t>
            </a:r>
            <a:endParaRPr lang="de-AT" dirty="0"/>
          </a:p>
          <a:p>
            <a:r>
              <a:rPr lang="de-AT" b="1" dirty="0"/>
              <a:t>2001</a:t>
            </a:r>
            <a:r>
              <a:rPr lang="de-AT" dirty="0"/>
              <a:t> übernimmt Charles Blanc</a:t>
            </a:r>
            <a:endParaRPr lang="de-DE" dirty="0"/>
          </a:p>
        </p:txBody>
      </p:sp>
    </p:spTree>
    <p:extLst>
      <p:ext uri="{BB962C8B-B14F-4D97-AF65-F5344CB8AC3E}">
        <p14:creationId xmlns:p14="http://schemas.microsoft.com/office/powerpoint/2010/main" val="3222932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7789B32-526E-6481-E2F8-88CF924A0A6C}"/>
            </a:ext>
          </a:extLst>
        </p:cNvPr>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B96FC576-AE30-4C09-A12C-0582F2A6A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6" name="Grafik 15" descr="Ein Bild, das Person, Baum, Kleidung, draußen enthält.&#10;&#10;KI-generierte Inhalte können fehlerhaft sein.">
            <a:extLst>
              <a:ext uri="{FF2B5EF4-FFF2-40B4-BE49-F238E27FC236}">
                <a16:creationId xmlns:a16="http://schemas.microsoft.com/office/drawing/2014/main" id="{CC4FCF1F-95AA-F321-4951-20DE1367D032}"/>
              </a:ext>
            </a:extLst>
          </p:cNvPr>
          <p:cNvPicPr>
            <a:picLocks noChangeAspect="1"/>
          </p:cNvPicPr>
          <p:nvPr/>
        </p:nvPicPr>
        <p:blipFill>
          <a:blip r:embed="rId3"/>
          <a:srcRect t="10231" r="2" b="5544"/>
          <a:stretch>
            <a:fillRect/>
          </a:stretch>
        </p:blipFill>
        <p:spPr>
          <a:xfrm>
            <a:off x="1" y="10"/>
            <a:ext cx="6099048" cy="3428990"/>
          </a:xfrm>
          <a:prstGeom prst="rect">
            <a:avLst/>
          </a:prstGeom>
        </p:spPr>
      </p:pic>
      <p:pic>
        <p:nvPicPr>
          <p:cNvPr id="9" name="Grafik 8" descr="Ein Bild, das Fass, Winzerei, Brauerei, Weinkeller enthält.&#10;&#10;KI-generierte Inhalte können fehlerhaft sein.">
            <a:extLst>
              <a:ext uri="{FF2B5EF4-FFF2-40B4-BE49-F238E27FC236}">
                <a16:creationId xmlns:a16="http://schemas.microsoft.com/office/drawing/2014/main" id="{ED3E9414-E415-FF85-A82A-2FC20BA93505}"/>
              </a:ext>
            </a:extLst>
          </p:cNvPr>
          <p:cNvPicPr>
            <a:picLocks noChangeAspect="1"/>
          </p:cNvPicPr>
          <p:nvPr/>
        </p:nvPicPr>
        <p:blipFill>
          <a:blip r:embed="rId4"/>
          <a:srcRect t="7685" r="2" b="8089"/>
          <a:stretch>
            <a:fillRect/>
          </a:stretch>
        </p:blipFill>
        <p:spPr>
          <a:xfrm>
            <a:off x="6092952" y="10"/>
            <a:ext cx="6099048" cy="3428990"/>
          </a:xfrm>
          <a:prstGeom prst="rect">
            <a:avLst/>
          </a:prstGeom>
        </p:spPr>
      </p:pic>
      <p:pic>
        <p:nvPicPr>
          <p:cNvPr id="14" name="Grafik 13" descr="Ein Bild, das Person, Fleisch, Schuhwerk, lila enthält.&#10;&#10;KI-generierte Inhalte können fehlerhaft sein.">
            <a:extLst>
              <a:ext uri="{FF2B5EF4-FFF2-40B4-BE49-F238E27FC236}">
                <a16:creationId xmlns:a16="http://schemas.microsoft.com/office/drawing/2014/main" id="{E112ADFE-C615-A2A7-2D0A-F1AF004231C0}"/>
              </a:ext>
            </a:extLst>
          </p:cNvPr>
          <p:cNvPicPr>
            <a:picLocks noChangeAspect="1"/>
          </p:cNvPicPr>
          <p:nvPr/>
        </p:nvPicPr>
        <p:blipFill>
          <a:blip r:embed="rId5"/>
          <a:srcRect t="11021" r="2" b="4754"/>
          <a:stretch>
            <a:fillRect/>
          </a:stretch>
        </p:blipFill>
        <p:spPr>
          <a:xfrm>
            <a:off x="1" y="3429000"/>
            <a:ext cx="6099048" cy="3429000"/>
          </a:xfrm>
          <a:prstGeom prst="rect">
            <a:avLst/>
          </a:prstGeom>
        </p:spPr>
      </p:pic>
      <p:pic>
        <p:nvPicPr>
          <p:cNvPr id="11" name="Grafik 10" descr="Ein Bild, das Gras, draußen, Wolke, Himmel enthält.&#10;&#10;KI-generierte Inhalte können fehlerhaft sein.">
            <a:extLst>
              <a:ext uri="{FF2B5EF4-FFF2-40B4-BE49-F238E27FC236}">
                <a16:creationId xmlns:a16="http://schemas.microsoft.com/office/drawing/2014/main" id="{A11EEFD2-378A-90EA-4368-83A370B1B1A8}"/>
              </a:ext>
            </a:extLst>
          </p:cNvPr>
          <p:cNvPicPr>
            <a:picLocks noChangeAspect="1"/>
          </p:cNvPicPr>
          <p:nvPr/>
        </p:nvPicPr>
        <p:blipFill>
          <a:blip r:embed="rId6"/>
          <a:srcRect t="4572" r="2" b="11203"/>
          <a:stretch>
            <a:fillRect/>
          </a:stretch>
        </p:blipFill>
        <p:spPr>
          <a:xfrm>
            <a:off x="6092952" y="3429000"/>
            <a:ext cx="6099048" cy="3429000"/>
          </a:xfrm>
          <a:prstGeom prst="rect">
            <a:avLst/>
          </a:prstGeom>
        </p:spPr>
      </p:pic>
    </p:spTree>
    <p:extLst>
      <p:ext uri="{BB962C8B-B14F-4D97-AF65-F5344CB8AC3E}">
        <p14:creationId xmlns:p14="http://schemas.microsoft.com/office/powerpoint/2010/main" val="11138253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AEDE2CA-7011-183F-FC97-F353EC8C97F4}"/>
            </a:ext>
          </a:extLst>
        </p:cNvPr>
        <p:cNvGrpSpPr/>
        <p:nvPr/>
      </p:nvGrpSpPr>
      <p:grpSpPr>
        <a:xfrm>
          <a:off x="0" y="0"/>
          <a:ext cx="0" cy="0"/>
          <a:chOff x="0" y="0"/>
          <a:chExt cx="0" cy="0"/>
        </a:xfrm>
      </p:grpSpPr>
      <p:pic>
        <p:nvPicPr>
          <p:cNvPr id="4" name="Grafik 3" descr="Ein Bild, das Bild, Kunst, Prophet, Kleidung enthält.&#10;&#10;KI-generierte Inhalte können fehlerhaft sein.">
            <a:extLst>
              <a:ext uri="{FF2B5EF4-FFF2-40B4-BE49-F238E27FC236}">
                <a16:creationId xmlns:a16="http://schemas.microsoft.com/office/drawing/2014/main" id="{45771107-F48B-6A43-C2E2-E67D5DBE4644}"/>
              </a:ext>
            </a:extLst>
          </p:cNvPr>
          <p:cNvPicPr>
            <a:picLocks noChangeAspect="1"/>
          </p:cNvPicPr>
          <p:nvPr/>
        </p:nvPicPr>
        <p:blipFill>
          <a:blip r:embed="rId3"/>
          <a:stretch>
            <a:fillRect/>
          </a:stretch>
        </p:blipFill>
        <p:spPr>
          <a:xfrm>
            <a:off x="1053910" y="643467"/>
            <a:ext cx="4470780" cy="5571066"/>
          </a:xfrm>
          <a:prstGeom prst="rect">
            <a:avLst/>
          </a:prstGeom>
        </p:spPr>
      </p:pic>
      <p:pic>
        <p:nvPicPr>
          <p:cNvPr id="7" name="Grafik 6" descr="Ein Bild, das Menschliches Gesicht, Person, Kleidung, Bild enthält.&#10;&#10;KI-generierte Inhalte können fehlerhaft sein.">
            <a:extLst>
              <a:ext uri="{FF2B5EF4-FFF2-40B4-BE49-F238E27FC236}">
                <a16:creationId xmlns:a16="http://schemas.microsoft.com/office/drawing/2014/main" id="{D37A0A58-F87F-C5EB-E0EA-57D123449C4F}"/>
              </a:ext>
            </a:extLst>
          </p:cNvPr>
          <p:cNvPicPr>
            <a:picLocks noChangeAspect="1"/>
          </p:cNvPicPr>
          <p:nvPr/>
        </p:nvPicPr>
        <p:blipFill>
          <a:blip r:embed="rId4"/>
          <a:stretch>
            <a:fillRect/>
          </a:stretch>
        </p:blipFill>
        <p:spPr>
          <a:xfrm>
            <a:off x="6256865" y="783166"/>
            <a:ext cx="5291667" cy="5291667"/>
          </a:xfrm>
          <a:prstGeom prst="rect">
            <a:avLst/>
          </a:prstGeom>
        </p:spPr>
      </p:pic>
    </p:spTree>
    <p:extLst>
      <p:ext uri="{BB962C8B-B14F-4D97-AF65-F5344CB8AC3E}">
        <p14:creationId xmlns:p14="http://schemas.microsoft.com/office/powerpoint/2010/main" val="37840422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AAD639-A3F9-F0CF-1513-A41FCF3F19B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108EE841-C33A-6D23-7CE4-68EAF5336AE9}"/>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9</a:t>
            </a:r>
          </a:p>
        </p:txBody>
      </p:sp>
      <p:pic>
        <p:nvPicPr>
          <p:cNvPr id="4" name="Grafik 3" descr="Ein Bild, das Flasche enthält.&#10;&#10;KI-generierte Inhalte können fehlerhaft sein.">
            <a:extLst>
              <a:ext uri="{FF2B5EF4-FFF2-40B4-BE49-F238E27FC236}">
                <a16:creationId xmlns:a16="http://schemas.microsoft.com/office/drawing/2014/main" id="{9A2E871B-2603-FC3D-55BE-6CB08851FD36}"/>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2556245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7C4D1-C4D7-1A1E-10F8-BA710ED96D8E}"/>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70AA27FE-9DD4-3F79-1AF5-7743183A934C}"/>
              </a:ext>
            </a:extLst>
          </p:cNvPr>
          <p:cNvSpPr txBox="1"/>
          <p:nvPr/>
        </p:nvSpPr>
        <p:spPr>
          <a:xfrm>
            <a:off x="780881" y="5436735"/>
            <a:ext cx="10932334" cy="923330"/>
          </a:xfrm>
          <a:prstGeom prst="rect">
            <a:avLst/>
          </a:prstGeom>
          <a:noFill/>
        </p:spPr>
        <p:txBody>
          <a:bodyPr wrap="square" rtlCol="0">
            <a:spAutoFit/>
          </a:bodyPr>
          <a:lstStyle/>
          <a:p>
            <a:r>
              <a:rPr lang="de-AT" dirty="0"/>
              <a:t>Mit einer dunklen rubinroten Farbe ist die Nase dieses Weins blumig und delikat. Am Gaumen ist der Wein von großer Finesse, raffiniert und voller Früchte. Der lange säuerliche und </a:t>
            </a:r>
            <a:r>
              <a:rPr lang="de-AT" dirty="0" err="1"/>
              <a:t>lakritzige</a:t>
            </a:r>
            <a:r>
              <a:rPr lang="de-AT" dirty="0"/>
              <a:t> Abgang rundet die beeindruckende Verkostung ab</a:t>
            </a:r>
          </a:p>
        </p:txBody>
      </p:sp>
      <p:sp>
        <p:nvSpPr>
          <p:cNvPr id="8" name="Textfeld 7">
            <a:extLst>
              <a:ext uri="{FF2B5EF4-FFF2-40B4-BE49-F238E27FC236}">
                <a16:creationId xmlns:a16="http://schemas.microsoft.com/office/drawing/2014/main" id="{405E16FF-3C64-A469-804F-C98CD0C952FB}"/>
              </a:ext>
            </a:extLst>
          </p:cNvPr>
          <p:cNvSpPr txBox="1"/>
          <p:nvPr/>
        </p:nvSpPr>
        <p:spPr>
          <a:xfrm>
            <a:off x="3646584" y="1314058"/>
            <a:ext cx="4808752" cy="3139321"/>
          </a:xfrm>
          <a:prstGeom prst="rect">
            <a:avLst/>
          </a:prstGeom>
          <a:noFill/>
        </p:spPr>
        <p:txBody>
          <a:bodyPr wrap="none" rtlCol="0">
            <a:spAutoFit/>
          </a:bodyPr>
          <a:lstStyle/>
          <a:p>
            <a:pPr fontAlgn="base"/>
            <a:r>
              <a:rPr lang="de-AT" b="1" dirty="0"/>
              <a:t>Jahrgang: 2019</a:t>
            </a:r>
            <a:endParaRPr lang="de-AT" dirty="0"/>
          </a:p>
          <a:p>
            <a:pPr fontAlgn="base"/>
            <a:endParaRPr lang="de-AT" b="1" dirty="0"/>
          </a:p>
          <a:p>
            <a:pPr fontAlgn="base"/>
            <a:r>
              <a:rPr lang="de-AT" b="1" dirty="0"/>
              <a:t>Appellation: Vin de Pays du Périgord</a:t>
            </a:r>
          </a:p>
          <a:p>
            <a:pPr fontAlgn="base"/>
            <a:endParaRPr lang="de-AT" dirty="0"/>
          </a:p>
          <a:p>
            <a:pPr fontAlgn="base"/>
            <a:r>
              <a:rPr lang="de-AT" b="1" dirty="0"/>
              <a:t>Rebsorten: 55% Merlot, 45% Cabernet-Franc</a:t>
            </a:r>
          </a:p>
          <a:p>
            <a:pPr fontAlgn="base"/>
            <a:endParaRPr lang="de-AT" b="1" dirty="0"/>
          </a:p>
          <a:p>
            <a:pPr fontAlgn="base"/>
            <a:r>
              <a:rPr lang="de-AT" b="1" dirty="0"/>
              <a:t>Alkoholgehalt: 15%</a:t>
            </a:r>
          </a:p>
          <a:p>
            <a:pPr fontAlgn="base"/>
            <a:endParaRPr lang="de-AT" b="1" dirty="0"/>
          </a:p>
          <a:p>
            <a:pPr fontAlgn="base"/>
            <a:r>
              <a:rPr lang="de-AT" b="1" dirty="0"/>
              <a:t>Lagerfähig bis: 2035	</a:t>
            </a:r>
          </a:p>
          <a:p>
            <a:pPr fontAlgn="base"/>
            <a:endParaRPr lang="de-AT" b="1" dirty="0"/>
          </a:p>
          <a:p>
            <a:pPr fontAlgn="base"/>
            <a:r>
              <a:rPr lang="de-AT" b="1" dirty="0"/>
              <a:t>Ausbau</a:t>
            </a:r>
            <a:r>
              <a:rPr lang="de-AT" dirty="0"/>
              <a:t>: </a:t>
            </a:r>
            <a:r>
              <a:rPr lang="de-AT" b="1" dirty="0"/>
              <a:t>Barrique</a:t>
            </a:r>
            <a:endParaRPr lang="de-DE" dirty="0"/>
          </a:p>
        </p:txBody>
      </p:sp>
      <p:sp>
        <p:nvSpPr>
          <p:cNvPr id="11" name="Textfeld 10">
            <a:extLst>
              <a:ext uri="{FF2B5EF4-FFF2-40B4-BE49-F238E27FC236}">
                <a16:creationId xmlns:a16="http://schemas.microsoft.com/office/drawing/2014/main" id="{56D034FA-7AD3-80B4-9FA1-FD1630AE3106}"/>
              </a:ext>
            </a:extLst>
          </p:cNvPr>
          <p:cNvSpPr txBox="1"/>
          <p:nvPr/>
        </p:nvSpPr>
        <p:spPr>
          <a:xfrm>
            <a:off x="3646584" y="684175"/>
            <a:ext cx="8284355" cy="523220"/>
          </a:xfrm>
          <a:prstGeom prst="rect">
            <a:avLst/>
          </a:prstGeom>
          <a:noFill/>
        </p:spPr>
        <p:txBody>
          <a:bodyPr wrap="square" rtlCol="0">
            <a:spAutoFit/>
          </a:bodyPr>
          <a:lstStyle/>
          <a:p>
            <a:pPr fontAlgn="base"/>
            <a:r>
              <a:rPr lang="de-AT" sz="2800" b="1" dirty="0"/>
              <a:t>Domaine de </a:t>
            </a:r>
            <a:r>
              <a:rPr lang="de-AT" sz="2800" b="1" dirty="0" err="1"/>
              <a:t>L'Ecrivain</a:t>
            </a:r>
            <a:r>
              <a:rPr lang="de-AT" sz="2800" b="1" dirty="0"/>
              <a:t>  2019</a:t>
            </a:r>
          </a:p>
        </p:txBody>
      </p:sp>
      <p:pic>
        <p:nvPicPr>
          <p:cNvPr id="5" name="Grafik 4" descr="Ein Bild, das Getränk, Glasflasche, Essen, Drink enthält.&#10;&#10;KI-generierte Inhalte können fehlerhaft sein.">
            <a:extLst>
              <a:ext uri="{FF2B5EF4-FFF2-40B4-BE49-F238E27FC236}">
                <a16:creationId xmlns:a16="http://schemas.microsoft.com/office/drawing/2014/main" id="{C31247AD-1B5F-7E58-7F6B-5DED1D17E8BA}"/>
              </a:ext>
            </a:extLst>
          </p:cNvPr>
          <p:cNvPicPr>
            <a:picLocks noChangeAspect="1"/>
          </p:cNvPicPr>
          <p:nvPr/>
        </p:nvPicPr>
        <p:blipFill>
          <a:blip r:embed="rId3"/>
          <a:stretch>
            <a:fillRect/>
          </a:stretch>
        </p:blipFill>
        <p:spPr>
          <a:xfrm>
            <a:off x="-710647" y="313858"/>
            <a:ext cx="4752560" cy="4752560"/>
          </a:xfrm>
          <a:prstGeom prst="rect">
            <a:avLst/>
          </a:prstGeom>
        </p:spPr>
      </p:pic>
    </p:spTree>
    <p:extLst>
      <p:ext uri="{BB962C8B-B14F-4D97-AF65-F5344CB8AC3E}">
        <p14:creationId xmlns:p14="http://schemas.microsoft.com/office/powerpoint/2010/main" val="42241755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E3FDF-38B1-53BC-B9B0-0F9404A51FCA}"/>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95497DDA-2A34-C222-20CC-8C01227CFD76}"/>
              </a:ext>
            </a:extLst>
          </p:cNvPr>
          <p:cNvSpPr txBox="1"/>
          <p:nvPr/>
        </p:nvSpPr>
        <p:spPr>
          <a:xfrm>
            <a:off x="535977" y="692719"/>
            <a:ext cx="11791093" cy="5078313"/>
          </a:xfrm>
          <a:prstGeom prst="rect">
            <a:avLst/>
          </a:prstGeom>
          <a:noFill/>
        </p:spPr>
        <p:txBody>
          <a:bodyPr wrap="square" rtlCol="0">
            <a:spAutoFit/>
          </a:bodyPr>
          <a:lstStyle/>
          <a:p>
            <a:r>
              <a:rPr lang="de-AT" b="1" dirty="0"/>
              <a:t>Le </a:t>
            </a:r>
            <a:r>
              <a:rPr lang="de-AT" b="1" dirty="0" err="1"/>
              <a:t>Valladoux</a:t>
            </a:r>
            <a:r>
              <a:rPr lang="de-AT" b="1" dirty="0"/>
              <a:t> – Ein Cru, ein Wein, eine Geschichte</a:t>
            </a:r>
          </a:p>
          <a:p>
            <a:endParaRPr lang="de-AT" b="1" dirty="0"/>
          </a:p>
          <a:p>
            <a:r>
              <a:rPr lang="de-AT" b="1" dirty="0"/>
              <a:t>Ein Ort mit Geschichte</a:t>
            </a:r>
            <a:endParaRPr lang="de-AT" dirty="0"/>
          </a:p>
          <a:p>
            <a:pPr marL="742950" lvl="1" indent="-285750">
              <a:buFont typeface="Arial" panose="020B0604020202020204" pitchFamily="34" charset="0"/>
              <a:buChar char="•"/>
            </a:pPr>
            <a:r>
              <a:rPr lang="de-AT" b="1" dirty="0"/>
              <a:t>Le </a:t>
            </a:r>
            <a:r>
              <a:rPr lang="de-AT" b="1" dirty="0" err="1"/>
              <a:t>Valladoux</a:t>
            </a:r>
            <a:r>
              <a:rPr lang="de-AT" dirty="0"/>
              <a:t> ist ein </a:t>
            </a:r>
            <a:r>
              <a:rPr lang="de-AT" b="1" dirty="0"/>
              <a:t>Weingut aus dem 17. Jahrhundert</a:t>
            </a:r>
            <a:r>
              <a:rPr lang="de-AT" dirty="0"/>
              <a:t>, mit wildem Wein (</a:t>
            </a:r>
            <a:r>
              <a:rPr lang="de-AT" dirty="0" err="1"/>
              <a:t>Ampelopsis</a:t>
            </a:r>
            <a:r>
              <a:rPr lang="de-AT" dirty="0"/>
              <a:t>) bewachsen, auf einem Plateau über dem Fluss </a:t>
            </a:r>
            <a:r>
              <a:rPr lang="de-AT" b="1" dirty="0"/>
              <a:t>Lidoire</a:t>
            </a:r>
            <a:r>
              <a:rPr lang="de-AT" dirty="0"/>
              <a:t>.</a:t>
            </a:r>
          </a:p>
          <a:p>
            <a:endParaRPr lang="de-AT" b="1" dirty="0"/>
          </a:p>
          <a:p>
            <a:r>
              <a:rPr lang="de-AT" b="1" dirty="0"/>
              <a:t>Vom Erbe zur Zukunft</a:t>
            </a:r>
            <a:endParaRPr lang="de-AT" dirty="0"/>
          </a:p>
          <a:p>
            <a:pPr marL="742950" lvl="1" indent="-285750">
              <a:buFont typeface="Arial" panose="020B0604020202020204" pitchFamily="34" charset="0"/>
              <a:buChar char="•"/>
            </a:pPr>
            <a:r>
              <a:rPr lang="de-AT" b="1" dirty="0"/>
              <a:t>Michel </a:t>
            </a:r>
            <a:r>
              <a:rPr lang="de-AT" b="1" dirty="0" err="1"/>
              <a:t>Puzio</a:t>
            </a:r>
            <a:r>
              <a:rPr lang="de-AT" dirty="0"/>
              <a:t>, nach 25 Jahren als Winzer in Saint-</a:t>
            </a:r>
            <a:r>
              <a:rPr lang="de-AT" dirty="0" err="1"/>
              <a:t>Émilion</a:t>
            </a:r>
            <a:r>
              <a:rPr lang="de-AT" dirty="0"/>
              <a:t>, kehrte 2017 in seine Heimat im Périgord zurück.</a:t>
            </a:r>
          </a:p>
          <a:p>
            <a:pPr marL="742950" lvl="1" indent="-285750">
              <a:buFont typeface="Arial" panose="020B0604020202020204" pitchFamily="34" charset="0"/>
              <a:buChar char="•"/>
            </a:pPr>
            <a:r>
              <a:rPr lang="de-AT" dirty="0"/>
              <a:t>Erwerb von </a:t>
            </a:r>
            <a:r>
              <a:rPr lang="de-AT" b="1" dirty="0"/>
              <a:t>Le </a:t>
            </a:r>
            <a:r>
              <a:rPr lang="de-AT" b="1" dirty="0" err="1"/>
              <a:t>Valladoux</a:t>
            </a:r>
            <a:r>
              <a:rPr lang="de-AT" dirty="0"/>
              <a:t> als Familienresidenz; gemeinsam mit seinen Kindern beginnt er, das Anwesen und die Weinberge zu </a:t>
            </a:r>
            <a:r>
              <a:rPr lang="de-AT" b="1" dirty="0"/>
              <a:t>renovieren &amp; neu zu beleben</a:t>
            </a:r>
            <a:r>
              <a:rPr lang="de-AT" dirty="0"/>
              <a:t>.</a:t>
            </a:r>
          </a:p>
          <a:p>
            <a:pPr marL="742950" lvl="1" indent="-285750">
              <a:buFont typeface="Arial" panose="020B0604020202020204" pitchFamily="34" charset="0"/>
              <a:buChar char="•"/>
            </a:pPr>
            <a:r>
              <a:rPr lang="de-AT" b="1" dirty="0"/>
              <a:t>Erste Lese 2018</a:t>
            </a:r>
            <a:r>
              <a:rPr lang="de-AT" dirty="0"/>
              <a:t> – mit dem Anspruch, </a:t>
            </a:r>
            <a:r>
              <a:rPr lang="de-AT" b="1" dirty="0"/>
              <a:t>einen Wein mit Tiefe, Würde und Geschichte</a:t>
            </a:r>
            <a:r>
              <a:rPr lang="de-AT" dirty="0"/>
              <a:t> zu schaffen.</a:t>
            </a:r>
          </a:p>
          <a:p>
            <a:pPr marL="285750" indent="-285750">
              <a:buFont typeface="Arial" panose="020B0604020202020204" pitchFamily="34" charset="0"/>
              <a:buChar char="•"/>
            </a:pPr>
            <a:endParaRPr lang="de-AT" b="1" dirty="0"/>
          </a:p>
          <a:p>
            <a:r>
              <a:rPr lang="de-AT" b="1" dirty="0"/>
              <a:t>Seit 2018</a:t>
            </a:r>
            <a:r>
              <a:rPr lang="de-AT" dirty="0"/>
              <a:t> entstehen hier auf </a:t>
            </a:r>
            <a:r>
              <a:rPr lang="de-AT" b="1" dirty="0"/>
              <a:t>2 ha Rebfläche</a:t>
            </a:r>
            <a:r>
              <a:rPr lang="de-AT" dirty="0"/>
              <a:t>, mit viel Sorgfalt wie ein </a:t>
            </a:r>
            <a:r>
              <a:rPr lang="de-AT" b="1" dirty="0"/>
              <a:t>Weingarten gepflegt</a:t>
            </a:r>
            <a:r>
              <a:rPr lang="de-AT" dirty="0"/>
              <a:t>, die ersten Weine des Guts – mit dem Ziel, </a:t>
            </a:r>
            <a:r>
              <a:rPr lang="de-AT" b="1" dirty="0"/>
              <a:t>höchste Qualität zu erzeugen</a:t>
            </a:r>
            <a:r>
              <a:rPr lang="de-AT" dirty="0"/>
              <a:t>.</a:t>
            </a:r>
          </a:p>
          <a:p>
            <a:endParaRPr lang="de-AT" dirty="0"/>
          </a:p>
          <a:p>
            <a:r>
              <a:rPr lang="de-AT" dirty="0"/>
              <a:t>Der Ort trägt auch die kulturelle Handschrift von </a:t>
            </a:r>
            <a:r>
              <a:rPr lang="de-AT" b="1" dirty="0"/>
              <a:t>Pierre Loti</a:t>
            </a:r>
            <a:r>
              <a:rPr lang="de-AT" dirty="0"/>
              <a:t>, der hier das Erbe von </a:t>
            </a:r>
            <a:r>
              <a:rPr lang="de-AT" b="1" dirty="0"/>
              <a:t>Kunst, Literatur und Wein </a:t>
            </a:r>
            <a:r>
              <a:rPr lang="de-AT" dirty="0"/>
              <a:t>miteinander verband.</a:t>
            </a:r>
          </a:p>
          <a:p>
            <a:endParaRPr lang="de-DE" dirty="0"/>
          </a:p>
        </p:txBody>
      </p:sp>
    </p:spTree>
    <p:extLst>
      <p:ext uri="{BB962C8B-B14F-4D97-AF65-F5344CB8AC3E}">
        <p14:creationId xmlns:p14="http://schemas.microsoft.com/office/powerpoint/2010/main" val="21708832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60669A6-5596-9E1C-F939-F2FF5604AE64}"/>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80CCAACE-815D-4A79-875A-B7EFC28F7D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descr="Ein Bild, das draußen, Himmel, Fenster, Gebäude enthält.&#10;&#10;KI-generierte Inhalte können fehlerhaft sein.">
            <a:extLst>
              <a:ext uri="{FF2B5EF4-FFF2-40B4-BE49-F238E27FC236}">
                <a16:creationId xmlns:a16="http://schemas.microsoft.com/office/drawing/2014/main" id="{7F934774-0058-8DAD-2D60-38506C04C534}"/>
              </a:ext>
            </a:extLst>
          </p:cNvPr>
          <p:cNvPicPr>
            <a:picLocks noChangeAspect="1"/>
          </p:cNvPicPr>
          <p:nvPr/>
        </p:nvPicPr>
        <p:blipFill>
          <a:blip r:embed="rId3"/>
          <a:srcRect l="28377" r="31178" b="-1"/>
          <a:stretch>
            <a:fillRect/>
          </a:stretch>
        </p:blipFill>
        <p:spPr>
          <a:xfrm>
            <a:off x="20" y="10"/>
            <a:ext cx="6095980" cy="6857990"/>
          </a:xfrm>
          <a:prstGeom prst="rect">
            <a:avLst/>
          </a:prstGeom>
        </p:spPr>
      </p:pic>
      <p:pic>
        <p:nvPicPr>
          <p:cNvPr id="5" name="Grafik 4" descr="Ein Bild, das Wand, Im Haus, Keller, Decke enthält.&#10;&#10;KI-generierte Inhalte können fehlerhaft sein.">
            <a:extLst>
              <a:ext uri="{FF2B5EF4-FFF2-40B4-BE49-F238E27FC236}">
                <a16:creationId xmlns:a16="http://schemas.microsoft.com/office/drawing/2014/main" id="{1867501E-5167-4093-7C44-6F9DBE02ECA7}"/>
              </a:ext>
            </a:extLst>
          </p:cNvPr>
          <p:cNvPicPr>
            <a:picLocks noChangeAspect="1"/>
          </p:cNvPicPr>
          <p:nvPr/>
        </p:nvPicPr>
        <p:blipFill>
          <a:blip r:embed="rId4"/>
          <a:srcRect l="13001" r="22777"/>
          <a:stretch>
            <a:fillRect/>
          </a:stretch>
        </p:blipFill>
        <p:spPr>
          <a:xfrm>
            <a:off x="6096000" y="10"/>
            <a:ext cx="6096000" cy="6857990"/>
          </a:xfrm>
          <a:prstGeom prst="rect">
            <a:avLst/>
          </a:prstGeom>
        </p:spPr>
      </p:pic>
    </p:spTree>
    <p:extLst>
      <p:ext uri="{BB962C8B-B14F-4D97-AF65-F5344CB8AC3E}">
        <p14:creationId xmlns:p14="http://schemas.microsoft.com/office/powerpoint/2010/main" val="41695101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nhaltsplatzhalter 8" descr="Ein Bild, das Kleidung, Person, Menschliches Gesicht, Mann enthält.&#10;&#10;KI-generierte Inhalte können fehlerhaft sein.">
            <a:extLst>
              <a:ext uri="{FF2B5EF4-FFF2-40B4-BE49-F238E27FC236}">
                <a16:creationId xmlns:a16="http://schemas.microsoft.com/office/drawing/2014/main" id="{4AB0732C-792A-4BD2-6D55-40D01E1B4463}"/>
              </a:ext>
            </a:extLst>
          </p:cNvPr>
          <p:cNvPicPr>
            <a:picLocks noGrp="1" noChangeAspect="1"/>
          </p:cNvPicPr>
          <p:nvPr>
            <p:ph idx="1"/>
          </p:nvPr>
        </p:nvPicPr>
        <p:blipFill>
          <a:blip r:embed="rId3"/>
          <a:srcRect b="25014"/>
          <a:stretch>
            <a:fillRect/>
          </a:stretch>
        </p:blipFill>
        <p:spPr>
          <a:xfrm>
            <a:off x="20" y="1282"/>
            <a:ext cx="12191980" cy="6856718"/>
          </a:xfrm>
          <a:prstGeom prst="rect">
            <a:avLst/>
          </a:prstGeom>
        </p:spPr>
      </p:pic>
    </p:spTree>
    <p:extLst>
      <p:ext uri="{BB962C8B-B14F-4D97-AF65-F5344CB8AC3E}">
        <p14:creationId xmlns:p14="http://schemas.microsoft.com/office/powerpoint/2010/main" val="369672079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03279F-3A36-3DA3-657B-184363DAAD9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F166F453-008A-21E6-A6BE-324A441461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Grafik 5" descr="Ein Bild, das Karte, Text, Atlas enthält.&#10;&#10;KI-generierte Inhalte können fehlerhaft sein.">
            <a:extLst>
              <a:ext uri="{FF2B5EF4-FFF2-40B4-BE49-F238E27FC236}">
                <a16:creationId xmlns:a16="http://schemas.microsoft.com/office/drawing/2014/main" id="{C959001A-AE8E-1B28-BD4C-76467A82E632}"/>
              </a:ext>
            </a:extLst>
          </p:cNvPr>
          <p:cNvPicPr>
            <a:picLocks noChangeAspect="1"/>
          </p:cNvPicPr>
          <p:nvPr/>
        </p:nvPicPr>
        <p:blipFill>
          <a:blip r:embed="rId3"/>
          <a:srcRect t="2084" b="3396"/>
          <a:stretch>
            <a:fillRect/>
          </a:stretch>
        </p:blipFill>
        <p:spPr>
          <a:xfrm>
            <a:off x="20" y="1282"/>
            <a:ext cx="12191980" cy="6856718"/>
          </a:xfrm>
          <a:prstGeom prst="rect">
            <a:avLst/>
          </a:prstGeom>
        </p:spPr>
      </p:pic>
    </p:spTree>
    <p:extLst>
      <p:ext uri="{BB962C8B-B14F-4D97-AF65-F5344CB8AC3E}">
        <p14:creationId xmlns:p14="http://schemas.microsoft.com/office/powerpoint/2010/main" val="3544413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7A855F-02F3-C0E7-0AE5-896FA6378A96}"/>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AA5B0455-23A0-19B5-CA1C-B5A91F20DE8C}"/>
              </a:ext>
            </a:extLst>
          </p:cNvPr>
          <p:cNvSpPr txBox="1"/>
          <p:nvPr/>
        </p:nvSpPr>
        <p:spPr>
          <a:xfrm>
            <a:off x="785412" y="719446"/>
            <a:ext cx="8958470" cy="4247317"/>
          </a:xfrm>
          <a:prstGeom prst="rect">
            <a:avLst/>
          </a:prstGeom>
          <a:noFill/>
        </p:spPr>
        <p:txBody>
          <a:bodyPr wrap="square" rtlCol="0">
            <a:spAutoFit/>
          </a:bodyPr>
          <a:lstStyle/>
          <a:p>
            <a:r>
              <a:rPr lang="de-AT" b="1" dirty="0" err="1"/>
              <a:t>Gaillac</a:t>
            </a:r>
            <a:r>
              <a:rPr lang="de-AT" b="1" dirty="0"/>
              <a:t> – Alte Sorten, neue Stärke</a:t>
            </a:r>
          </a:p>
          <a:p>
            <a:endParaRPr lang="de-AT" b="1" dirty="0"/>
          </a:p>
          <a:p>
            <a:r>
              <a:rPr lang="de-AT" b="1" dirty="0"/>
              <a:t>Lage &amp; Geschichte</a:t>
            </a:r>
            <a:endParaRPr lang="de-AT" dirty="0"/>
          </a:p>
          <a:p>
            <a:pPr marL="742950" lvl="1" indent="-285750">
              <a:buFont typeface="Arial" panose="020B0604020202020204" pitchFamily="34" charset="0"/>
              <a:buChar char="•"/>
            </a:pPr>
            <a:r>
              <a:rPr lang="de-AT" dirty="0"/>
              <a:t>Südwestfrankreich, nahe </a:t>
            </a:r>
            <a:r>
              <a:rPr lang="de-AT" b="1" dirty="0"/>
              <a:t>Toulouse</a:t>
            </a:r>
            <a:endParaRPr lang="de-AT" dirty="0"/>
          </a:p>
          <a:p>
            <a:pPr marL="742950" lvl="1" indent="-285750">
              <a:buFont typeface="Arial" panose="020B0604020202020204" pitchFamily="34" charset="0"/>
              <a:buChar char="•"/>
            </a:pPr>
            <a:r>
              <a:rPr lang="de-AT" b="1" dirty="0"/>
              <a:t>3.500 ha Rebfläche</a:t>
            </a:r>
            <a:r>
              <a:rPr lang="de-AT" dirty="0"/>
              <a:t>, über </a:t>
            </a:r>
            <a:r>
              <a:rPr lang="de-AT" b="1" dirty="0"/>
              <a:t>2.000 Jahre Weintradition</a:t>
            </a:r>
            <a:endParaRPr lang="de-AT" dirty="0"/>
          </a:p>
          <a:p>
            <a:pPr marL="742950" lvl="1" indent="-285750">
              <a:buFont typeface="Arial" panose="020B0604020202020204" pitchFamily="34" charset="0"/>
              <a:buChar char="•"/>
            </a:pPr>
            <a:r>
              <a:rPr lang="de-AT" dirty="0"/>
              <a:t>Bereits im </a:t>
            </a:r>
            <a:r>
              <a:rPr lang="de-AT" b="1" dirty="0"/>
              <a:t>12./13. Jahrhundert Export bis nach England</a:t>
            </a:r>
          </a:p>
          <a:p>
            <a:pPr lvl="1"/>
            <a:endParaRPr lang="de-AT" dirty="0"/>
          </a:p>
          <a:p>
            <a:r>
              <a:rPr lang="de-AT" b="1" dirty="0"/>
              <a:t>Auf &amp; Ab der Region</a:t>
            </a:r>
            <a:endParaRPr lang="de-AT" dirty="0"/>
          </a:p>
          <a:p>
            <a:pPr marL="742950" lvl="1" indent="-285750">
              <a:buFont typeface="Arial" panose="020B0604020202020204" pitchFamily="34" charset="0"/>
              <a:buChar char="•"/>
            </a:pPr>
            <a:r>
              <a:rPr lang="de-AT" b="1" dirty="0"/>
              <a:t>Verlor an Bedeutung</a:t>
            </a:r>
            <a:r>
              <a:rPr lang="de-AT" dirty="0"/>
              <a:t> gegenüber Bordeaux</a:t>
            </a:r>
          </a:p>
          <a:p>
            <a:pPr marL="742950" lvl="1" indent="-285750">
              <a:buFont typeface="Arial" panose="020B0604020202020204" pitchFamily="34" charset="0"/>
              <a:buChar char="•"/>
            </a:pPr>
            <a:r>
              <a:rPr lang="de-AT" dirty="0"/>
              <a:t>Versuch der Anpassung durch Bordeaux-Rebsorten</a:t>
            </a:r>
          </a:p>
          <a:p>
            <a:pPr lvl="1"/>
            <a:endParaRPr lang="de-AT" dirty="0"/>
          </a:p>
          <a:p>
            <a:r>
              <a:rPr lang="de-AT" b="1" dirty="0"/>
              <a:t>Heute: Rückbesinnung &amp; Erfolg</a:t>
            </a:r>
            <a:endParaRPr lang="de-AT" dirty="0"/>
          </a:p>
          <a:p>
            <a:pPr marL="742950" lvl="1" indent="-285750">
              <a:buFont typeface="Arial" panose="020B0604020202020204" pitchFamily="34" charset="0"/>
              <a:buChar char="•"/>
            </a:pPr>
            <a:r>
              <a:rPr lang="de-AT" b="1" dirty="0"/>
              <a:t>Renaissance autochthoner Sorten</a:t>
            </a:r>
            <a:r>
              <a:rPr lang="de-AT" dirty="0"/>
              <a:t>: </a:t>
            </a:r>
            <a:r>
              <a:rPr lang="de-AT" b="1" dirty="0"/>
              <a:t>Duras</a:t>
            </a:r>
            <a:r>
              <a:rPr lang="de-AT" dirty="0"/>
              <a:t>, </a:t>
            </a:r>
            <a:r>
              <a:rPr lang="de-AT" b="1" dirty="0" err="1"/>
              <a:t>Fer</a:t>
            </a:r>
            <a:r>
              <a:rPr lang="de-AT" b="1" dirty="0"/>
              <a:t> </a:t>
            </a:r>
            <a:r>
              <a:rPr lang="de-AT" b="1" dirty="0" err="1"/>
              <a:t>Servadou</a:t>
            </a:r>
            <a:r>
              <a:rPr lang="de-AT" dirty="0"/>
              <a:t>, </a:t>
            </a:r>
            <a:r>
              <a:rPr lang="de-AT" b="1" dirty="0" err="1"/>
              <a:t>Mauzac</a:t>
            </a:r>
            <a:endParaRPr lang="de-AT" dirty="0"/>
          </a:p>
          <a:p>
            <a:pPr marL="742950" lvl="1" indent="-285750">
              <a:buFont typeface="Arial" panose="020B0604020202020204" pitchFamily="34" charset="0"/>
              <a:buChar char="•"/>
            </a:pPr>
            <a:r>
              <a:rPr lang="de-AT" dirty="0"/>
              <a:t>Moderne Winzer feiern </a:t>
            </a:r>
            <a:r>
              <a:rPr lang="de-AT" b="1" dirty="0"/>
              <a:t>Erfolge mit Identität &amp; Regionalität</a:t>
            </a:r>
            <a:endParaRPr lang="de-AT" dirty="0"/>
          </a:p>
          <a:p>
            <a:endParaRPr lang="de-DE" dirty="0"/>
          </a:p>
        </p:txBody>
      </p:sp>
    </p:spTree>
    <p:extLst>
      <p:ext uri="{BB962C8B-B14F-4D97-AF65-F5344CB8AC3E}">
        <p14:creationId xmlns:p14="http://schemas.microsoft.com/office/powerpoint/2010/main" val="17434952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2263B-81FF-A626-FF85-CFECA3E42F54}"/>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D7F73006-9BCB-1BB1-3A34-81832298B77B}"/>
              </a:ext>
            </a:extLst>
          </p:cNvPr>
          <p:cNvSpPr txBox="1"/>
          <p:nvPr/>
        </p:nvSpPr>
        <p:spPr>
          <a:xfrm>
            <a:off x="1676400" y="889843"/>
            <a:ext cx="8839200" cy="584775"/>
          </a:xfrm>
          <a:prstGeom prst="rect">
            <a:avLst/>
          </a:prstGeom>
          <a:noFill/>
        </p:spPr>
        <p:txBody>
          <a:bodyPr wrap="square">
            <a:spAutoFit/>
          </a:bodyPr>
          <a:lstStyle/>
          <a:p>
            <a:pPr algn="ctr"/>
            <a:r>
              <a:rPr lang="de-AT" sz="3200" dirty="0"/>
              <a:t>WEIN NUMMER 10</a:t>
            </a:r>
          </a:p>
        </p:txBody>
      </p:sp>
      <p:pic>
        <p:nvPicPr>
          <p:cNvPr id="4" name="Grafik 3" descr="Ein Bild, das Flasche enthält.&#10;&#10;KI-generierte Inhalte können fehlerhaft sein.">
            <a:extLst>
              <a:ext uri="{FF2B5EF4-FFF2-40B4-BE49-F238E27FC236}">
                <a16:creationId xmlns:a16="http://schemas.microsoft.com/office/drawing/2014/main" id="{E9AA436F-77E6-1504-B606-9F6769BDA5A3}"/>
              </a:ext>
            </a:extLst>
          </p:cNvPr>
          <p:cNvPicPr>
            <a:picLocks noChangeAspect="1"/>
          </p:cNvPicPr>
          <p:nvPr/>
        </p:nvPicPr>
        <p:blipFill>
          <a:blip r:embed="rId3"/>
          <a:stretch>
            <a:fillRect/>
          </a:stretch>
        </p:blipFill>
        <p:spPr>
          <a:xfrm>
            <a:off x="2209800" y="2363233"/>
            <a:ext cx="7772400" cy="3604924"/>
          </a:xfrm>
          <a:prstGeom prst="rect">
            <a:avLst/>
          </a:prstGeom>
        </p:spPr>
      </p:pic>
    </p:spTree>
    <p:extLst>
      <p:ext uri="{BB962C8B-B14F-4D97-AF65-F5344CB8AC3E}">
        <p14:creationId xmlns:p14="http://schemas.microsoft.com/office/powerpoint/2010/main" val="6825022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D9225-E24B-8580-AB26-7B85DAA41749}"/>
            </a:ext>
          </a:extLst>
        </p:cNvPr>
        <p:cNvGrpSpPr/>
        <p:nvPr/>
      </p:nvGrpSpPr>
      <p:grpSpPr>
        <a:xfrm>
          <a:off x="0" y="0"/>
          <a:ext cx="0" cy="0"/>
          <a:chOff x="0" y="0"/>
          <a:chExt cx="0" cy="0"/>
        </a:xfrm>
      </p:grpSpPr>
      <p:sp>
        <p:nvSpPr>
          <p:cNvPr id="2" name="Textfeld 1">
            <a:extLst>
              <a:ext uri="{FF2B5EF4-FFF2-40B4-BE49-F238E27FC236}">
                <a16:creationId xmlns:a16="http://schemas.microsoft.com/office/drawing/2014/main" id="{D24D6139-3533-FC35-C0D8-3CCB4DFD1D58}"/>
              </a:ext>
            </a:extLst>
          </p:cNvPr>
          <p:cNvSpPr txBox="1"/>
          <p:nvPr/>
        </p:nvSpPr>
        <p:spPr>
          <a:xfrm>
            <a:off x="780881" y="5436735"/>
            <a:ext cx="10932334" cy="923330"/>
          </a:xfrm>
          <a:prstGeom prst="rect">
            <a:avLst/>
          </a:prstGeom>
          <a:noFill/>
        </p:spPr>
        <p:txBody>
          <a:bodyPr wrap="square" rtlCol="0">
            <a:spAutoFit/>
          </a:bodyPr>
          <a:lstStyle/>
          <a:p>
            <a:r>
              <a:rPr lang="de-AT" dirty="0"/>
              <a:t>Er hat keinen überreifen, sondern einen strahlend schönen Duft von Sauerkirschen, Brombeeren und Kakao. Am Gaumen satt, weich, kühl, frisch und salzig-mineralisch. Wer </a:t>
            </a:r>
            <a:r>
              <a:rPr lang="de-AT" dirty="0">
                <a:hlinkClick r:id="rId3" tooltip="Syrah"/>
              </a:rPr>
              <a:t>Syrah</a:t>
            </a:r>
            <a:r>
              <a:rPr lang="de-AT" dirty="0"/>
              <a:t> liebt, der kommt an diesem Stoff nicht vorbei.</a:t>
            </a:r>
          </a:p>
        </p:txBody>
      </p:sp>
      <p:sp>
        <p:nvSpPr>
          <p:cNvPr id="8" name="Textfeld 7">
            <a:extLst>
              <a:ext uri="{FF2B5EF4-FFF2-40B4-BE49-F238E27FC236}">
                <a16:creationId xmlns:a16="http://schemas.microsoft.com/office/drawing/2014/main" id="{B7C68068-524F-5482-641E-3C136E5AA36A}"/>
              </a:ext>
            </a:extLst>
          </p:cNvPr>
          <p:cNvSpPr txBox="1"/>
          <p:nvPr/>
        </p:nvSpPr>
        <p:spPr>
          <a:xfrm>
            <a:off x="3646584" y="1314058"/>
            <a:ext cx="3271729" cy="3139321"/>
          </a:xfrm>
          <a:prstGeom prst="rect">
            <a:avLst/>
          </a:prstGeom>
          <a:noFill/>
        </p:spPr>
        <p:txBody>
          <a:bodyPr wrap="none" rtlCol="0">
            <a:spAutoFit/>
          </a:bodyPr>
          <a:lstStyle/>
          <a:p>
            <a:pPr fontAlgn="base"/>
            <a:r>
              <a:rPr lang="de-AT" b="1" dirty="0"/>
              <a:t>Jahrgang: 2018</a:t>
            </a:r>
            <a:endParaRPr lang="de-AT" dirty="0"/>
          </a:p>
          <a:p>
            <a:pPr fontAlgn="base"/>
            <a:endParaRPr lang="de-AT" b="1" dirty="0"/>
          </a:p>
          <a:p>
            <a:pPr fontAlgn="base"/>
            <a:r>
              <a:rPr lang="de-AT" b="1" dirty="0"/>
              <a:t>Appellation: </a:t>
            </a:r>
            <a:r>
              <a:rPr lang="de-AT" b="1" dirty="0" err="1"/>
              <a:t>Gaillac</a:t>
            </a:r>
            <a:endParaRPr lang="de-AT" b="1" dirty="0"/>
          </a:p>
          <a:p>
            <a:pPr fontAlgn="base"/>
            <a:endParaRPr lang="de-AT" dirty="0"/>
          </a:p>
          <a:p>
            <a:pPr fontAlgn="base"/>
            <a:r>
              <a:rPr lang="de-AT" b="1" dirty="0"/>
              <a:t>Rebsorten: 100% Syrah</a:t>
            </a:r>
          </a:p>
          <a:p>
            <a:pPr fontAlgn="base"/>
            <a:endParaRPr lang="de-AT" b="1" dirty="0"/>
          </a:p>
          <a:p>
            <a:pPr fontAlgn="base"/>
            <a:r>
              <a:rPr lang="de-AT" b="1" dirty="0"/>
              <a:t>Alkoholgehalt: 14%</a:t>
            </a:r>
          </a:p>
          <a:p>
            <a:pPr fontAlgn="base"/>
            <a:endParaRPr lang="de-AT" b="1" dirty="0"/>
          </a:p>
          <a:p>
            <a:pPr fontAlgn="base"/>
            <a:r>
              <a:rPr lang="de-AT" b="1" dirty="0"/>
              <a:t>Lagerfähig bis: 2035	</a:t>
            </a:r>
          </a:p>
          <a:p>
            <a:pPr fontAlgn="base"/>
            <a:endParaRPr lang="de-AT" b="1" dirty="0"/>
          </a:p>
          <a:p>
            <a:pPr fontAlgn="base"/>
            <a:r>
              <a:rPr lang="de-AT" b="1" dirty="0"/>
              <a:t>Ausbau</a:t>
            </a:r>
            <a:r>
              <a:rPr lang="de-AT" dirty="0"/>
              <a:t>: </a:t>
            </a:r>
            <a:r>
              <a:rPr lang="de-AT" b="1" dirty="0"/>
              <a:t>Gebrauchte</a:t>
            </a:r>
            <a:r>
              <a:rPr lang="de-AT" dirty="0"/>
              <a:t> </a:t>
            </a:r>
            <a:r>
              <a:rPr lang="de-AT" b="1" dirty="0"/>
              <a:t>Barrique</a:t>
            </a:r>
            <a:endParaRPr lang="de-DE" dirty="0"/>
          </a:p>
        </p:txBody>
      </p:sp>
      <p:sp>
        <p:nvSpPr>
          <p:cNvPr id="11" name="Textfeld 10">
            <a:extLst>
              <a:ext uri="{FF2B5EF4-FFF2-40B4-BE49-F238E27FC236}">
                <a16:creationId xmlns:a16="http://schemas.microsoft.com/office/drawing/2014/main" id="{E5B49DA3-F3E4-85FE-F8AB-332A9A2A08ED}"/>
              </a:ext>
            </a:extLst>
          </p:cNvPr>
          <p:cNvSpPr txBox="1"/>
          <p:nvPr/>
        </p:nvSpPr>
        <p:spPr>
          <a:xfrm>
            <a:off x="3646584" y="684175"/>
            <a:ext cx="8284355" cy="523220"/>
          </a:xfrm>
          <a:prstGeom prst="rect">
            <a:avLst/>
          </a:prstGeom>
          <a:noFill/>
        </p:spPr>
        <p:txBody>
          <a:bodyPr wrap="square" rtlCol="0">
            <a:spAutoFit/>
          </a:bodyPr>
          <a:lstStyle/>
          <a:p>
            <a:pPr fontAlgn="base"/>
            <a:r>
              <a:rPr lang="de-AT" sz="2800" b="1" dirty="0"/>
              <a:t>7 SOURIS </a:t>
            </a:r>
            <a:r>
              <a:rPr lang="de-AT" sz="2800" b="1" dirty="0">
                <a:hlinkClick r:id="rId4" tooltip="Domaine Causse Marines">
                  <a:extLst>
                    <a:ext uri="{A12FA001-AC4F-418D-AE19-62706E023703}">
                      <ahyp:hlinkClr xmlns:ahyp="http://schemas.microsoft.com/office/drawing/2018/hyperlinkcolor" val="tx"/>
                    </a:ext>
                  </a:extLst>
                </a:hlinkClick>
              </a:rPr>
              <a:t>DOMAINE CAUSSE MARINES</a:t>
            </a:r>
            <a:endParaRPr lang="de-AT" sz="2800" b="1" dirty="0"/>
          </a:p>
        </p:txBody>
      </p:sp>
      <p:pic>
        <p:nvPicPr>
          <p:cNvPr id="4" name="Grafik 3" descr="Ein Bild, das Glasflasche, Weinflasche, Drink, Alkohol enthält.&#10;&#10;KI-generierte Inhalte können fehlerhaft sein.">
            <a:extLst>
              <a:ext uri="{FF2B5EF4-FFF2-40B4-BE49-F238E27FC236}">
                <a16:creationId xmlns:a16="http://schemas.microsoft.com/office/drawing/2014/main" id="{E9320428-3DAD-D97B-BED5-A4AE10C94B68}"/>
              </a:ext>
            </a:extLst>
          </p:cNvPr>
          <p:cNvPicPr>
            <a:picLocks noChangeAspect="1"/>
          </p:cNvPicPr>
          <p:nvPr/>
        </p:nvPicPr>
        <p:blipFill>
          <a:blip r:embed="rId5"/>
          <a:stretch>
            <a:fillRect/>
          </a:stretch>
        </p:blipFill>
        <p:spPr>
          <a:xfrm>
            <a:off x="-201841" y="-352871"/>
            <a:ext cx="3479225" cy="5653740"/>
          </a:xfrm>
          <a:prstGeom prst="rect">
            <a:avLst/>
          </a:prstGeom>
        </p:spPr>
      </p:pic>
    </p:spTree>
    <p:extLst>
      <p:ext uri="{BB962C8B-B14F-4D97-AF65-F5344CB8AC3E}">
        <p14:creationId xmlns:p14="http://schemas.microsoft.com/office/powerpoint/2010/main" val="39716762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9137F-7855-2CEB-9884-18645216BC5F}"/>
            </a:ext>
          </a:extLst>
        </p:cNvPr>
        <p:cNvGrpSpPr/>
        <p:nvPr/>
      </p:nvGrpSpPr>
      <p:grpSpPr>
        <a:xfrm>
          <a:off x="0" y="0"/>
          <a:ext cx="0" cy="0"/>
          <a:chOff x="0" y="0"/>
          <a:chExt cx="0" cy="0"/>
        </a:xfrm>
      </p:grpSpPr>
      <p:sp>
        <p:nvSpPr>
          <p:cNvPr id="6" name="Textfeld 5">
            <a:extLst>
              <a:ext uri="{FF2B5EF4-FFF2-40B4-BE49-F238E27FC236}">
                <a16:creationId xmlns:a16="http://schemas.microsoft.com/office/drawing/2014/main" id="{A45DFA04-ED05-45F7-0C68-D145C5205F81}"/>
              </a:ext>
            </a:extLst>
          </p:cNvPr>
          <p:cNvSpPr txBox="1"/>
          <p:nvPr/>
        </p:nvSpPr>
        <p:spPr>
          <a:xfrm>
            <a:off x="952978" y="435323"/>
            <a:ext cx="9568069" cy="5355312"/>
          </a:xfrm>
          <a:prstGeom prst="rect">
            <a:avLst/>
          </a:prstGeom>
          <a:noFill/>
        </p:spPr>
        <p:txBody>
          <a:bodyPr wrap="square" rtlCol="0">
            <a:spAutoFit/>
          </a:bodyPr>
          <a:lstStyle/>
          <a:p>
            <a:r>
              <a:rPr lang="de-AT" b="1" dirty="0"/>
              <a:t>„</a:t>
            </a:r>
            <a:r>
              <a:rPr lang="de-AT" b="1" dirty="0" err="1"/>
              <a:t>Les</a:t>
            </a:r>
            <a:r>
              <a:rPr lang="de-AT" b="1" dirty="0"/>
              <a:t> 7 </a:t>
            </a:r>
            <a:r>
              <a:rPr lang="de-AT" b="1" dirty="0" err="1"/>
              <a:t>Souris</a:t>
            </a:r>
            <a:r>
              <a:rPr lang="de-AT" b="1" dirty="0"/>
              <a:t>“ – Seltene Syrah-Eleganz</a:t>
            </a:r>
          </a:p>
          <a:p>
            <a:endParaRPr lang="de-AT" b="1" dirty="0"/>
          </a:p>
          <a:p>
            <a:r>
              <a:rPr lang="de-AT" b="1" dirty="0"/>
              <a:t>Nur in Ausnahmejahren vinifiziert</a:t>
            </a:r>
            <a:endParaRPr lang="de-AT" dirty="0"/>
          </a:p>
          <a:p>
            <a:pPr marL="742950" lvl="1" indent="-285750">
              <a:buFont typeface="Arial" panose="020B0604020202020204" pitchFamily="34" charset="0"/>
              <a:buChar char="•"/>
            </a:pPr>
            <a:r>
              <a:rPr lang="de-AT" b="1" dirty="0"/>
              <a:t>100 % Syrah</a:t>
            </a:r>
            <a:r>
              <a:rPr lang="de-AT" dirty="0"/>
              <a:t> von </a:t>
            </a:r>
            <a:r>
              <a:rPr lang="de-AT" b="1" dirty="0"/>
              <a:t>fast 80 Jahre alten Reben</a:t>
            </a:r>
            <a:endParaRPr lang="de-AT" dirty="0"/>
          </a:p>
          <a:p>
            <a:pPr marL="742950" lvl="1" indent="-285750">
              <a:buFont typeface="Arial" panose="020B0604020202020204" pitchFamily="34" charset="0"/>
              <a:buChar char="•"/>
            </a:pPr>
            <a:r>
              <a:rPr lang="de-AT" dirty="0"/>
              <a:t>Stilistisch vergleichbar mit einem </a:t>
            </a:r>
            <a:r>
              <a:rPr lang="de-AT" b="1" dirty="0"/>
              <a:t>Côte-</a:t>
            </a:r>
            <a:r>
              <a:rPr lang="de-AT" b="1" dirty="0" err="1"/>
              <a:t>Rôtie</a:t>
            </a:r>
            <a:r>
              <a:rPr lang="de-AT" dirty="0"/>
              <a:t> von der </a:t>
            </a:r>
            <a:r>
              <a:rPr lang="de-AT" dirty="0" err="1"/>
              <a:t>Nordrhône</a:t>
            </a:r>
            <a:endParaRPr lang="de-AT" dirty="0"/>
          </a:p>
          <a:p>
            <a:pPr marL="742950" lvl="1" indent="-285750">
              <a:buFont typeface="Arial" panose="020B0604020202020204" pitchFamily="34" charset="0"/>
              <a:buChar char="•"/>
            </a:pPr>
            <a:r>
              <a:rPr lang="de-AT" b="1" dirty="0"/>
              <a:t>Extrem niedriger Ertrag</a:t>
            </a:r>
            <a:r>
              <a:rPr lang="de-AT" dirty="0"/>
              <a:t>: nur </a:t>
            </a:r>
            <a:r>
              <a:rPr lang="de-AT" b="1" dirty="0"/>
              <a:t>20 hl/ha</a:t>
            </a:r>
          </a:p>
          <a:p>
            <a:endParaRPr lang="de-AT" dirty="0"/>
          </a:p>
          <a:p>
            <a:r>
              <a:rPr lang="de-AT" b="1" dirty="0"/>
              <a:t>Vinifikation</a:t>
            </a:r>
            <a:endParaRPr lang="de-AT" dirty="0"/>
          </a:p>
          <a:p>
            <a:pPr marL="742950" lvl="1" indent="-285750">
              <a:buFont typeface="Arial" panose="020B0604020202020204" pitchFamily="34" charset="0"/>
              <a:buChar char="•"/>
            </a:pPr>
            <a:r>
              <a:rPr lang="de-AT" b="1" dirty="0" err="1"/>
              <a:t>Handlese</a:t>
            </a:r>
            <a:r>
              <a:rPr lang="de-AT" dirty="0"/>
              <a:t>, vollständig entrappt</a:t>
            </a:r>
          </a:p>
          <a:p>
            <a:pPr marL="742950" lvl="1" indent="-285750">
              <a:buFont typeface="Arial" panose="020B0604020202020204" pitchFamily="34" charset="0"/>
              <a:buChar char="•"/>
            </a:pPr>
            <a:r>
              <a:rPr lang="de-AT" b="1" dirty="0"/>
              <a:t>5 Tage </a:t>
            </a:r>
            <a:r>
              <a:rPr lang="de-AT" b="1" dirty="0" err="1"/>
              <a:t>Kohlensäuremaischung</a:t>
            </a:r>
            <a:r>
              <a:rPr lang="de-AT" dirty="0"/>
              <a:t> durch Eigendruck</a:t>
            </a:r>
          </a:p>
          <a:p>
            <a:pPr marL="742950" lvl="1" indent="-285750">
              <a:buFont typeface="Arial" panose="020B0604020202020204" pitchFamily="34" charset="0"/>
              <a:buChar char="•"/>
            </a:pPr>
            <a:r>
              <a:rPr lang="de-AT" b="1" dirty="0"/>
              <a:t>Keine Schwefelzugabe</a:t>
            </a:r>
            <a:r>
              <a:rPr lang="de-AT" dirty="0"/>
              <a:t>, minimalinvasive Vinifikation</a:t>
            </a:r>
          </a:p>
          <a:p>
            <a:pPr marL="742950" lvl="1" indent="-285750">
              <a:buFont typeface="Arial" panose="020B0604020202020204" pitchFamily="34" charset="0"/>
              <a:buChar char="•"/>
            </a:pPr>
            <a:r>
              <a:rPr lang="de-AT" b="1" dirty="0"/>
              <a:t>4–5 Wochen Maischezeit</a:t>
            </a:r>
            <a:r>
              <a:rPr lang="de-AT" dirty="0"/>
              <a:t>, mit sanften „Punch </a:t>
            </a:r>
            <a:r>
              <a:rPr lang="de-AT" dirty="0" err="1"/>
              <a:t>downs</a:t>
            </a:r>
            <a:r>
              <a:rPr lang="de-AT" dirty="0"/>
              <a:t>“</a:t>
            </a:r>
          </a:p>
          <a:p>
            <a:pPr marL="742950" lvl="1" indent="-285750">
              <a:buFont typeface="Arial" panose="020B0604020202020204" pitchFamily="34" charset="0"/>
              <a:buChar char="•"/>
            </a:pPr>
            <a:r>
              <a:rPr lang="de-AT" dirty="0"/>
              <a:t>Nur der </a:t>
            </a:r>
            <a:r>
              <a:rPr lang="de-AT" b="1" dirty="0"/>
              <a:t>erste, vorsichtige Presswein</a:t>
            </a:r>
            <a:r>
              <a:rPr lang="de-AT" dirty="0"/>
              <a:t> wird für den Cru verwendet</a:t>
            </a:r>
          </a:p>
          <a:p>
            <a:pPr lvl="1"/>
            <a:endParaRPr lang="de-AT" dirty="0"/>
          </a:p>
          <a:p>
            <a:r>
              <a:rPr lang="de-AT" b="1" dirty="0"/>
              <a:t>Ausbau &amp; Stil</a:t>
            </a:r>
            <a:endParaRPr lang="de-AT" dirty="0"/>
          </a:p>
          <a:p>
            <a:pPr marL="742950" lvl="1" indent="-285750">
              <a:buFont typeface="Arial" panose="020B0604020202020204" pitchFamily="34" charset="0"/>
              <a:buChar char="•"/>
            </a:pPr>
            <a:r>
              <a:rPr lang="de-AT" dirty="0"/>
              <a:t>Reifung in </a:t>
            </a:r>
            <a:r>
              <a:rPr lang="de-AT" b="1" dirty="0"/>
              <a:t>gebrauchten Barriques</a:t>
            </a:r>
            <a:r>
              <a:rPr lang="de-AT" dirty="0"/>
              <a:t>, </a:t>
            </a:r>
            <a:r>
              <a:rPr lang="de-AT" b="1" dirty="0"/>
              <a:t>keine Filtration oder Schönung</a:t>
            </a:r>
            <a:endParaRPr lang="de-AT" dirty="0"/>
          </a:p>
          <a:p>
            <a:pPr marL="742950" lvl="1" indent="-285750">
              <a:buFont typeface="Arial" panose="020B0604020202020204" pitchFamily="34" charset="0"/>
              <a:buChar char="•"/>
            </a:pPr>
            <a:r>
              <a:rPr lang="de-AT" dirty="0"/>
              <a:t>Aromen von </a:t>
            </a:r>
            <a:r>
              <a:rPr lang="de-AT" b="1" dirty="0"/>
              <a:t>Sauerkirsche, Brombeere, Kakao</a:t>
            </a:r>
            <a:endParaRPr lang="de-AT" dirty="0"/>
          </a:p>
          <a:p>
            <a:pPr marL="742950" lvl="1" indent="-285750">
              <a:buFont typeface="Arial" panose="020B0604020202020204" pitchFamily="34" charset="0"/>
              <a:buChar char="•"/>
            </a:pPr>
            <a:r>
              <a:rPr lang="de-AT" dirty="0"/>
              <a:t>Am Gaumen </a:t>
            </a:r>
            <a:r>
              <a:rPr lang="de-AT" b="1" dirty="0"/>
              <a:t>weich, frisch, mineralisch und kühl</a:t>
            </a:r>
            <a:r>
              <a:rPr lang="de-AT" dirty="0"/>
              <a:t> – </a:t>
            </a:r>
            <a:r>
              <a:rPr lang="de-AT" b="1" dirty="0"/>
              <a:t>elegant &amp; salzig</a:t>
            </a:r>
            <a:endParaRPr lang="de-AT" dirty="0"/>
          </a:p>
          <a:p>
            <a:endParaRPr lang="de-DE" dirty="0"/>
          </a:p>
        </p:txBody>
      </p:sp>
    </p:spTree>
    <p:extLst>
      <p:ext uri="{BB962C8B-B14F-4D97-AF65-F5344CB8AC3E}">
        <p14:creationId xmlns:p14="http://schemas.microsoft.com/office/powerpoint/2010/main" val="861413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425A7-C176-4CC8-4434-F89DF67E62AB}"/>
            </a:ext>
          </a:extLst>
        </p:cNvPr>
        <p:cNvGrpSpPr/>
        <p:nvPr/>
      </p:nvGrpSpPr>
      <p:grpSpPr>
        <a:xfrm>
          <a:off x="0" y="0"/>
          <a:ext cx="0" cy="0"/>
          <a:chOff x="0" y="0"/>
          <a:chExt cx="0" cy="0"/>
        </a:xfrm>
      </p:grpSpPr>
      <p:sp>
        <p:nvSpPr>
          <p:cNvPr id="4" name="Textfeld 3">
            <a:extLst>
              <a:ext uri="{FF2B5EF4-FFF2-40B4-BE49-F238E27FC236}">
                <a16:creationId xmlns:a16="http://schemas.microsoft.com/office/drawing/2014/main" id="{E1D920F4-B560-D0EF-BB87-1194CE75C1AC}"/>
              </a:ext>
            </a:extLst>
          </p:cNvPr>
          <p:cNvSpPr txBox="1"/>
          <p:nvPr/>
        </p:nvSpPr>
        <p:spPr>
          <a:xfrm>
            <a:off x="453813" y="1030036"/>
            <a:ext cx="10552854" cy="4247317"/>
          </a:xfrm>
          <a:prstGeom prst="rect">
            <a:avLst/>
          </a:prstGeom>
          <a:noFill/>
        </p:spPr>
        <p:txBody>
          <a:bodyPr wrap="square">
            <a:spAutoFit/>
          </a:bodyPr>
          <a:lstStyle/>
          <a:p>
            <a:pPr algn="l">
              <a:buNone/>
            </a:pPr>
            <a:r>
              <a:rPr lang="de-AT" b="1" i="0" u="none" strike="noStrike" dirty="0">
                <a:solidFill>
                  <a:srgbClr val="000000"/>
                </a:solidFill>
                <a:effectLst/>
              </a:rPr>
              <a:t>Bordeaux &amp; Südwestfrankreich – Eine historische Spannung</a:t>
            </a:r>
          </a:p>
          <a:p>
            <a:pPr algn="l">
              <a:buNone/>
            </a:pPr>
            <a:endParaRPr lang="de-AT" b="1" i="0" u="none" strike="noStrike" dirty="0">
              <a:solidFill>
                <a:srgbClr val="000000"/>
              </a:solidFill>
              <a:effectLst/>
            </a:endParaRPr>
          </a:p>
          <a:p>
            <a:pPr marL="285750" indent="-285750" algn="l">
              <a:buFont typeface="Arial" panose="020B0604020202020204" pitchFamily="34" charset="0"/>
              <a:buChar char="•"/>
            </a:pPr>
            <a:r>
              <a:rPr lang="de-AT" b="1" i="0" u="none" strike="noStrike" dirty="0">
                <a:solidFill>
                  <a:srgbClr val="000000"/>
                </a:solidFill>
                <a:effectLst/>
              </a:rPr>
              <a:t>Lange Zeit nutzte Bordeaux seine Machtstellung</a:t>
            </a:r>
            <a:r>
              <a:rPr lang="de-AT" b="0" i="0" u="none" strike="noStrike" dirty="0">
                <a:solidFill>
                  <a:srgbClr val="000000"/>
                </a:solidFill>
                <a:effectLst/>
              </a:rPr>
              <a:t>, um Weine aus dem südwestlichen Hinterland (z. B. </a:t>
            </a:r>
            <a:r>
              <a:rPr lang="de-AT" b="0" i="0" u="none" strike="noStrike" dirty="0" err="1">
                <a:solidFill>
                  <a:srgbClr val="000000"/>
                </a:solidFill>
                <a:effectLst/>
              </a:rPr>
              <a:t>Cahors</a:t>
            </a:r>
            <a:r>
              <a:rPr lang="de-AT" b="0" i="0" u="none" strike="noStrike" dirty="0">
                <a:solidFill>
                  <a:srgbClr val="000000"/>
                </a:solidFill>
                <a:effectLst/>
              </a:rPr>
              <a:t>, </a:t>
            </a:r>
            <a:r>
              <a:rPr lang="de-AT" b="0" i="0" u="none" strike="noStrike" dirty="0" err="1">
                <a:solidFill>
                  <a:srgbClr val="000000"/>
                </a:solidFill>
                <a:effectLst/>
              </a:rPr>
              <a:t>Gaillac</a:t>
            </a:r>
            <a:r>
              <a:rPr lang="de-AT" b="0" i="0" u="none" strike="noStrike" dirty="0">
                <a:solidFill>
                  <a:srgbClr val="000000"/>
                </a:solidFill>
                <a:effectLst/>
              </a:rPr>
              <a:t>, Bergerac) </a:t>
            </a:r>
            <a:r>
              <a:rPr lang="de-AT" b="1" i="0" u="none" strike="noStrike" dirty="0">
                <a:solidFill>
                  <a:srgbClr val="000000"/>
                </a:solidFill>
                <a:effectLst/>
              </a:rPr>
              <a:t>vom Handel auszuschließen</a:t>
            </a:r>
            <a:r>
              <a:rPr lang="de-AT" b="0" i="0" u="none" strike="noStrike" dirty="0">
                <a:solidFill>
                  <a:srgbClr val="000000"/>
                </a:solidFill>
                <a:effectLst/>
              </a:rPr>
              <a:t>.</a:t>
            </a:r>
          </a:p>
          <a:p>
            <a:pPr algn="l">
              <a:buFont typeface="Arial" panose="020B0604020202020204" pitchFamily="34" charset="0"/>
              <a:buChar char="•"/>
            </a:pPr>
            <a:endParaRPr lang="de-AT" dirty="0">
              <a:solidFill>
                <a:srgbClr val="000000"/>
              </a:solidFill>
            </a:endParaRPr>
          </a:p>
          <a:p>
            <a:pPr marL="285750" indent="-285750" algn="l">
              <a:buFont typeface="Arial" panose="020B0604020202020204" pitchFamily="34" charset="0"/>
              <a:buChar char="•"/>
            </a:pPr>
            <a:endParaRPr lang="de-AT" dirty="0">
              <a:solidFill>
                <a:srgbClr val="000000"/>
              </a:solidFill>
            </a:endParaRPr>
          </a:p>
          <a:p>
            <a:pPr marL="285750" indent="-285750" algn="l">
              <a:buFont typeface="Arial" panose="020B0604020202020204" pitchFamily="34" charset="0"/>
              <a:buChar char="•"/>
            </a:pPr>
            <a:r>
              <a:rPr lang="de-AT" b="0" i="0" u="none" strike="noStrike" dirty="0">
                <a:solidFill>
                  <a:srgbClr val="000000"/>
                </a:solidFill>
                <a:effectLst/>
              </a:rPr>
              <a:t>Die sogenannten </a:t>
            </a:r>
            <a:r>
              <a:rPr lang="de-AT" b="1" i="0" u="none" strike="noStrike" dirty="0">
                <a:solidFill>
                  <a:srgbClr val="000000"/>
                </a:solidFill>
                <a:effectLst/>
              </a:rPr>
              <a:t>„Vins du Haut Pays“</a:t>
            </a:r>
            <a:r>
              <a:rPr lang="de-AT" b="0" i="0" u="none" strike="noStrike" dirty="0">
                <a:solidFill>
                  <a:srgbClr val="000000"/>
                </a:solidFill>
                <a:effectLst/>
              </a:rPr>
              <a:t> (Weine des Oberlandes) mussten warten, bis </a:t>
            </a:r>
            <a:r>
              <a:rPr lang="de-AT" b="1" i="0" u="none" strike="noStrike" dirty="0">
                <a:solidFill>
                  <a:srgbClr val="000000"/>
                </a:solidFill>
                <a:effectLst/>
              </a:rPr>
              <a:t>alle Bordeaux-Weine verkauft waren</a:t>
            </a:r>
            <a:r>
              <a:rPr lang="de-AT" b="0" i="0" u="none" strike="noStrike" dirty="0">
                <a:solidFill>
                  <a:srgbClr val="000000"/>
                </a:solidFill>
                <a:effectLst/>
              </a:rPr>
              <a:t>, bevor sie verschifft werden durften – teils mit monatelanger Verzögerung.</a:t>
            </a:r>
          </a:p>
          <a:p>
            <a:pPr algn="l">
              <a:buFont typeface="Arial" panose="020B0604020202020204" pitchFamily="34" charset="0"/>
              <a:buChar char="•"/>
            </a:pPr>
            <a:endParaRPr lang="de-AT" dirty="0">
              <a:solidFill>
                <a:srgbClr val="000000"/>
              </a:solidFill>
            </a:endParaRPr>
          </a:p>
          <a:p>
            <a:pPr algn="l">
              <a:buFont typeface="Arial" panose="020B0604020202020204" pitchFamily="34" charset="0"/>
              <a:buChar char="•"/>
            </a:pPr>
            <a:endParaRPr lang="de-AT" b="0" i="0" u="none" strike="noStrike" dirty="0">
              <a:solidFill>
                <a:srgbClr val="000000"/>
              </a:solidFill>
              <a:effectLst/>
            </a:endParaRPr>
          </a:p>
          <a:p>
            <a:pPr marL="285750" indent="-285750" algn="l">
              <a:buFont typeface="Arial" panose="020B0604020202020204" pitchFamily="34" charset="0"/>
              <a:buChar char="•"/>
            </a:pPr>
            <a:r>
              <a:rPr lang="de-AT" b="0" i="0" u="none" strike="noStrike" dirty="0">
                <a:solidFill>
                  <a:srgbClr val="000000"/>
                </a:solidFill>
                <a:effectLst/>
              </a:rPr>
              <a:t>Ziel war es, </a:t>
            </a:r>
            <a:r>
              <a:rPr lang="de-AT" b="1" i="0" u="none" strike="noStrike" dirty="0">
                <a:solidFill>
                  <a:srgbClr val="000000"/>
                </a:solidFill>
                <a:effectLst/>
              </a:rPr>
              <a:t>den Ruf und Absatz der eigenen Bordeaux-Weine zu schützen</a:t>
            </a:r>
            <a:r>
              <a:rPr lang="de-AT" b="0" i="0" u="none" strike="noStrike" dirty="0">
                <a:solidFill>
                  <a:srgbClr val="000000"/>
                </a:solidFill>
                <a:effectLst/>
              </a:rPr>
              <a:t>, auch wenn die Qualität der Südwestweine oft mithalten konnte.</a:t>
            </a:r>
          </a:p>
          <a:p>
            <a:pPr algn="l">
              <a:buFont typeface="Arial" panose="020B0604020202020204" pitchFamily="34" charset="0"/>
              <a:buChar char="•"/>
            </a:pPr>
            <a:endParaRPr lang="de-AT" b="0" i="0" u="none" strike="noStrike" dirty="0">
              <a:solidFill>
                <a:srgbClr val="000000"/>
              </a:solidFill>
              <a:effectLst/>
            </a:endParaRPr>
          </a:p>
          <a:p>
            <a:pPr algn="l"/>
            <a:r>
              <a:rPr lang="de-AT" b="0" i="0" u="none" strike="noStrike" dirty="0">
                <a:solidFill>
                  <a:srgbClr val="000000"/>
                </a:solidFill>
                <a:effectLst/>
              </a:rPr>
              <a:t>→ Diese historische Benachteiligung prägte das </a:t>
            </a:r>
            <a:r>
              <a:rPr lang="de-AT" b="1" i="0" u="none" strike="noStrike" dirty="0">
                <a:solidFill>
                  <a:srgbClr val="000000"/>
                </a:solidFill>
                <a:effectLst/>
              </a:rPr>
              <a:t>wirtschaftliche und kulturelle Selbstverständnis</a:t>
            </a:r>
            <a:r>
              <a:rPr lang="de-AT" b="0" i="0" u="none" strike="noStrike" dirty="0">
                <a:solidFill>
                  <a:srgbClr val="000000"/>
                </a:solidFill>
                <a:effectLst/>
              </a:rPr>
              <a:t> vieler Weinregionen im Südwesten – und erklärt, warum sich viele bis heute bewusst von Bordeaux abgrenzen.</a:t>
            </a:r>
          </a:p>
        </p:txBody>
      </p:sp>
    </p:spTree>
    <p:extLst>
      <p:ext uri="{BB962C8B-B14F-4D97-AF65-F5344CB8AC3E}">
        <p14:creationId xmlns:p14="http://schemas.microsoft.com/office/powerpoint/2010/main" val="21773809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67B5402-C00C-957F-0DD4-0C3DA89DCC58}"/>
            </a:ext>
          </a:extLst>
        </p:cNvPr>
        <p:cNvGrpSpPr/>
        <p:nvPr/>
      </p:nvGrpSpPr>
      <p:grpSpPr>
        <a:xfrm>
          <a:off x="0" y="0"/>
          <a:ext cx="0" cy="0"/>
          <a:chOff x="0" y="0"/>
          <a:chExt cx="0" cy="0"/>
        </a:xfrm>
      </p:grpSpPr>
      <p:pic>
        <p:nvPicPr>
          <p:cNvPr id="8" name="Grafik 7" descr="Ein Bild, das Person, Kleidung, Himmel, draußen enthält.&#10;&#10;KI-generierte Inhalte können fehlerhaft sein.">
            <a:extLst>
              <a:ext uri="{FF2B5EF4-FFF2-40B4-BE49-F238E27FC236}">
                <a16:creationId xmlns:a16="http://schemas.microsoft.com/office/drawing/2014/main" id="{1B749DFA-A036-CEA0-0D5B-32E3E0A11519}"/>
              </a:ext>
            </a:extLst>
          </p:cNvPr>
          <p:cNvPicPr>
            <a:picLocks noChangeAspect="1"/>
          </p:cNvPicPr>
          <p:nvPr/>
        </p:nvPicPr>
        <p:blipFill>
          <a:blip r:embed="rId3"/>
          <a:stretch>
            <a:fillRect/>
          </a:stretch>
        </p:blipFill>
        <p:spPr>
          <a:xfrm>
            <a:off x="2466640" y="643466"/>
            <a:ext cx="7258719" cy="5571067"/>
          </a:xfrm>
          <a:prstGeom prst="rect">
            <a:avLst/>
          </a:prstGeom>
        </p:spPr>
      </p:pic>
    </p:spTree>
    <p:extLst>
      <p:ext uri="{BB962C8B-B14F-4D97-AF65-F5344CB8AC3E}">
        <p14:creationId xmlns:p14="http://schemas.microsoft.com/office/powerpoint/2010/main" val="33608783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B8B57E-806F-49D4-2036-53216CD3460B}"/>
            </a:ext>
          </a:extLst>
        </p:cNvPr>
        <p:cNvGrpSpPr/>
        <p:nvPr/>
      </p:nvGrpSpPr>
      <p:grpSpPr>
        <a:xfrm>
          <a:off x="0" y="0"/>
          <a:ext cx="0" cy="0"/>
          <a:chOff x="0" y="0"/>
          <a:chExt cx="0" cy="0"/>
        </a:xfrm>
      </p:grpSpPr>
      <p:sp>
        <p:nvSpPr>
          <p:cNvPr id="3" name="Textfeld 2">
            <a:extLst>
              <a:ext uri="{FF2B5EF4-FFF2-40B4-BE49-F238E27FC236}">
                <a16:creationId xmlns:a16="http://schemas.microsoft.com/office/drawing/2014/main" id="{F715373D-FF9F-7F9A-751D-8E0783EF0091}"/>
              </a:ext>
            </a:extLst>
          </p:cNvPr>
          <p:cNvSpPr txBox="1"/>
          <p:nvPr/>
        </p:nvSpPr>
        <p:spPr>
          <a:xfrm>
            <a:off x="876999" y="522136"/>
            <a:ext cx="9822433" cy="5632311"/>
          </a:xfrm>
          <a:prstGeom prst="rect">
            <a:avLst/>
          </a:prstGeom>
          <a:noFill/>
        </p:spPr>
        <p:txBody>
          <a:bodyPr wrap="none" rtlCol="0">
            <a:spAutoFit/>
          </a:bodyPr>
          <a:lstStyle/>
          <a:p>
            <a:r>
              <a:rPr lang="de-AT" b="1" dirty="0"/>
              <a:t>Virginie </a:t>
            </a:r>
            <a:r>
              <a:rPr lang="de-AT" b="1" dirty="0" err="1"/>
              <a:t>Maignien</a:t>
            </a:r>
            <a:r>
              <a:rPr lang="de-AT" b="1" dirty="0"/>
              <a:t> &amp; Patrice </a:t>
            </a:r>
            <a:r>
              <a:rPr lang="de-AT" b="1" dirty="0" err="1"/>
              <a:t>Lescarret</a:t>
            </a:r>
            <a:r>
              <a:rPr lang="de-AT" b="1" dirty="0"/>
              <a:t> – </a:t>
            </a:r>
            <a:r>
              <a:rPr lang="de-AT" b="1" dirty="0" err="1"/>
              <a:t>Gaillacs</a:t>
            </a:r>
            <a:r>
              <a:rPr lang="de-AT" b="1" dirty="0"/>
              <a:t> wilde Unbeugsame</a:t>
            </a:r>
          </a:p>
          <a:p>
            <a:endParaRPr lang="de-AT" b="1" dirty="0"/>
          </a:p>
          <a:p>
            <a:r>
              <a:rPr lang="de-AT" b="1" dirty="0"/>
              <a:t>Unkonventionell &amp; wortgewandt</a:t>
            </a:r>
            <a:endParaRPr lang="de-AT" dirty="0"/>
          </a:p>
          <a:p>
            <a:pPr marL="742950" lvl="1" indent="-285750">
              <a:buFont typeface="Arial" panose="020B0604020202020204" pitchFamily="34" charset="0"/>
              <a:buChar char="•"/>
            </a:pPr>
            <a:r>
              <a:rPr lang="de-AT" dirty="0"/>
              <a:t>Freche, scharfsinnige Winzer mit Haltung – bekannt für Aussagen wie:</a:t>
            </a:r>
            <a:br>
              <a:rPr lang="de-AT" dirty="0"/>
            </a:br>
            <a:r>
              <a:rPr lang="de-AT" i="1" dirty="0"/>
              <a:t>„Man braucht keine langen Haare oder Kuhmist, um Bio-Wein zu machen.“</a:t>
            </a:r>
          </a:p>
          <a:p>
            <a:pPr lvl="1"/>
            <a:endParaRPr lang="de-AT" dirty="0"/>
          </a:p>
          <a:p>
            <a:r>
              <a:rPr lang="de-AT" b="1" dirty="0"/>
              <a:t>Herkunft &amp; Philosophie</a:t>
            </a:r>
            <a:endParaRPr lang="de-AT" dirty="0"/>
          </a:p>
          <a:p>
            <a:pPr marL="742950" lvl="1" indent="-285750">
              <a:buFont typeface="Arial" panose="020B0604020202020204" pitchFamily="34" charset="0"/>
              <a:buChar char="•"/>
            </a:pPr>
            <a:r>
              <a:rPr lang="de-AT" dirty="0"/>
              <a:t>Patrice: ausgebildet in Bordeaux, Stationen an Loire &amp; Provence – seit 1993 im Südwesten.</a:t>
            </a:r>
          </a:p>
          <a:p>
            <a:pPr marL="742950" lvl="1" indent="-285750">
              <a:buFont typeface="Arial" panose="020B0604020202020204" pitchFamily="34" charset="0"/>
              <a:buChar char="•"/>
            </a:pPr>
            <a:r>
              <a:rPr lang="de-AT" dirty="0"/>
              <a:t>Virginie folgte 2005.</a:t>
            </a:r>
          </a:p>
          <a:p>
            <a:pPr marL="742950" lvl="1" indent="-285750">
              <a:buFont typeface="Arial" panose="020B0604020202020204" pitchFamily="34" charset="0"/>
              <a:buChar char="•"/>
            </a:pPr>
            <a:r>
              <a:rPr lang="de-AT" dirty="0"/>
              <a:t>Sohn von </a:t>
            </a:r>
            <a:r>
              <a:rPr lang="de-AT" b="1" dirty="0"/>
              <a:t>Bernard </a:t>
            </a:r>
            <a:r>
              <a:rPr lang="de-AT" b="1" dirty="0" err="1"/>
              <a:t>Plageoles</a:t>
            </a:r>
            <a:r>
              <a:rPr lang="de-AT" dirty="0"/>
              <a:t>, „Godfather </a:t>
            </a:r>
            <a:r>
              <a:rPr lang="de-AT" dirty="0" err="1"/>
              <a:t>of</a:t>
            </a:r>
            <a:r>
              <a:rPr lang="de-AT" dirty="0"/>
              <a:t> lost </a:t>
            </a:r>
            <a:r>
              <a:rPr lang="de-AT" dirty="0" err="1"/>
              <a:t>Varieties</a:t>
            </a:r>
            <a:r>
              <a:rPr lang="de-AT" dirty="0"/>
              <a:t>“.</a:t>
            </a:r>
          </a:p>
          <a:p>
            <a:pPr lvl="1"/>
            <a:endParaRPr lang="de-AT" dirty="0"/>
          </a:p>
          <a:p>
            <a:r>
              <a:rPr lang="de-AT" b="1" dirty="0"/>
              <a:t>Biodynamische Vorreiter in </a:t>
            </a:r>
            <a:r>
              <a:rPr lang="de-AT" b="1" dirty="0" err="1"/>
              <a:t>Gaillac</a:t>
            </a:r>
            <a:r>
              <a:rPr lang="de-AT" b="1" dirty="0"/>
              <a:t> &amp; </a:t>
            </a:r>
            <a:r>
              <a:rPr lang="de-AT" b="1" dirty="0" err="1"/>
              <a:t>Marcillac</a:t>
            </a:r>
            <a:endParaRPr lang="de-AT" dirty="0"/>
          </a:p>
          <a:p>
            <a:pPr marL="742950" lvl="1" indent="-285750">
              <a:buFont typeface="Arial" panose="020B0604020202020204" pitchFamily="34" charset="0"/>
              <a:buChar char="•"/>
            </a:pPr>
            <a:r>
              <a:rPr lang="de-AT" dirty="0"/>
              <a:t>12 ha Weinberge auf </a:t>
            </a:r>
            <a:r>
              <a:rPr lang="de-AT" b="1" dirty="0"/>
              <a:t>Kalkplateaus (</a:t>
            </a:r>
            <a:r>
              <a:rPr lang="de-AT" b="1" dirty="0" err="1"/>
              <a:t>Causse</a:t>
            </a:r>
            <a:r>
              <a:rPr lang="de-AT" b="1" dirty="0"/>
              <a:t>)</a:t>
            </a:r>
            <a:r>
              <a:rPr lang="de-AT" dirty="0"/>
              <a:t> und urzeitlichen </a:t>
            </a:r>
            <a:r>
              <a:rPr lang="de-AT" b="1" dirty="0"/>
              <a:t>Flusstälern (Marines)</a:t>
            </a:r>
            <a:r>
              <a:rPr lang="de-AT" dirty="0"/>
              <a:t>.</a:t>
            </a:r>
          </a:p>
          <a:p>
            <a:pPr marL="742950" lvl="1" indent="-285750">
              <a:buFont typeface="Arial" panose="020B0604020202020204" pitchFamily="34" charset="0"/>
              <a:buChar char="•"/>
            </a:pPr>
            <a:r>
              <a:rPr lang="de-AT" dirty="0"/>
              <a:t>Rebsorten wie </a:t>
            </a:r>
            <a:r>
              <a:rPr lang="de-AT" b="1" dirty="0" err="1"/>
              <a:t>Braucol</a:t>
            </a:r>
            <a:r>
              <a:rPr lang="de-AT" b="1" dirty="0"/>
              <a:t>, Duras, </a:t>
            </a:r>
            <a:r>
              <a:rPr lang="de-AT" b="1" dirty="0" err="1"/>
              <a:t>Ondenc</a:t>
            </a:r>
            <a:r>
              <a:rPr lang="de-AT" b="1" dirty="0"/>
              <a:t>, </a:t>
            </a:r>
            <a:r>
              <a:rPr lang="de-AT" b="1" dirty="0" err="1"/>
              <a:t>Mauzac</a:t>
            </a:r>
            <a:r>
              <a:rPr lang="de-AT" b="1" dirty="0"/>
              <a:t>, </a:t>
            </a:r>
            <a:r>
              <a:rPr lang="de-AT" b="1" dirty="0" err="1"/>
              <a:t>Prunelart</a:t>
            </a:r>
            <a:r>
              <a:rPr lang="de-AT" dirty="0"/>
              <a:t>.</a:t>
            </a:r>
          </a:p>
          <a:p>
            <a:pPr lvl="1"/>
            <a:endParaRPr lang="de-AT" dirty="0"/>
          </a:p>
          <a:p>
            <a:r>
              <a:rPr lang="de-AT" b="1" dirty="0"/>
              <a:t>Handarbeit &amp; Minimalismus</a:t>
            </a:r>
            <a:endParaRPr lang="de-AT" dirty="0"/>
          </a:p>
          <a:p>
            <a:pPr marL="742950" lvl="1" indent="-285750">
              <a:buFont typeface="Arial" panose="020B0604020202020204" pitchFamily="34" charset="0"/>
              <a:buChar char="•"/>
            </a:pPr>
            <a:r>
              <a:rPr lang="de-AT" b="1" dirty="0"/>
              <a:t>Manuelle Bewirtschaftung</a:t>
            </a:r>
            <a:r>
              <a:rPr lang="de-AT" dirty="0"/>
              <a:t>, teils mit Eseln.</a:t>
            </a:r>
          </a:p>
          <a:p>
            <a:pPr marL="742950" lvl="1" indent="-285750">
              <a:buFont typeface="Arial" panose="020B0604020202020204" pitchFamily="34" charset="0"/>
              <a:buChar char="•"/>
            </a:pPr>
            <a:r>
              <a:rPr lang="de-AT" b="1" dirty="0"/>
              <a:t>Keine Enzyme, keine Zusätze, kein Schwefel</a:t>
            </a:r>
            <a:r>
              <a:rPr lang="de-AT" dirty="0"/>
              <a:t> (oder nur minimal).</a:t>
            </a:r>
          </a:p>
          <a:p>
            <a:pPr marL="742950" lvl="1" indent="-285750">
              <a:buFont typeface="Arial" panose="020B0604020202020204" pitchFamily="34" charset="0"/>
              <a:buChar char="•"/>
            </a:pPr>
            <a:r>
              <a:rPr lang="de-AT" b="1" dirty="0"/>
              <a:t>Ungefiltert &amp; ungeschönt</a:t>
            </a:r>
            <a:r>
              <a:rPr lang="de-AT" dirty="0"/>
              <a:t> – Weine mit </a:t>
            </a:r>
            <a:r>
              <a:rPr lang="de-AT" b="1" dirty="0"/>
              <a:t>Persönlichkeit &amp; Naturausdruck</a:t>
            </a:r>
            <a:r>
              <a:rPr lang="de-AT" dirty="0"/>
              <a:t>.</a:t>
            </a:r>
          </a:p>
          <a:p>
            <a:endParaRPr lang="de-DE" dirty="0"/>
          </a:p>
        </p:txBody>
      </p:sp>
    </p:spTree>
    <p:extLst>
      <p:ext uri="{BB962C8B-B14F-4D97-AF65-F5344CB8AC3E}">
        <p14:creationId xmlns:p14="http://schemas.microsoft.com/office/powerpoint/2010/main" val="12159845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AB640A0-6557-8956-D5A8-D4EE850B813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rafik 3" descr="Ein Bild, das draußen, Himmel, Wolke, Baum enthält.&#10;&#10;KI-generierte Inhalte können fehlerhaft sein.">
            <a:extLst>
              <a:ext uri="{FF2B5EF4-FFF2-40B4-BE49-F238E27FC236}">
                <a16:creationId xmlns:a16="http://schemas.microsoft.com/office/drawing/2014/main" id="{940FF970-9AE9-EDFC-9E50-417124821D18}"/>
              </a:ext>
            </a:extLst>
          </p:cNvPr>
          <p:cNvPicPr>
            <a:picLocks noChangeAspect="1"/>
          </p:cNvPicPr>
          <p:nvPr/>
        </p:nvPicPr>
        <p:blipFill>
          <a:blip r:embed="rId3"/>
          <a:srcRect b="19"/>
          <a:stretch>
            <a:fillRect/>
          </a:stretch>
        </p:blipFill>
        <p:spPr>
          <a:xfrm>
            <a:off x="20" y="1684308"/>
            <a:ext cx="12191980" cy="6856718"/>
          </a:xfrm>
          <a:prstGeom prst="rect">
            <a:avLst/>
          </a:prstGeom>
        </p:spPr>
      </p:pic>
    </p:spTree>
    <p:extLst>
      <p:ext uri="{BB962C8B-B14F-4D97-AF65-F5344CB8AC3E}">
        <p14:creationId xmlns:p14="http://schemas.microsoft.com/office/powerpoint/2010/main" val="730239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Grafik 10" descr="Ein Bild, das Text, Karte, Diagramm, Screenshot enthält.&#10;&#10;KI-generierte Inhalte können fehlerhaft sein.">
            <a:extLst>
              <a:ext uri="{FF2B5EF4-FFF2-40B4-BE49-F238E27FC236}">
                <a16:creationId xmlns:a16="http://schemas.microsoft.com/office/drawing/2014/main" id="{888878BB-B081-5735-07CC-FE1D5519FF11}"/>
              </a:ext>
            </a:extLst>
          </p:cNvPr>
          <p:cNvPicPr>
            <a:picLocks noChangeAspect="1"/>
          </p:cNvPicPr>
          <p:nvPr/>
        </p:nvPicPr>
        <p:blipFill>
          <a:blip r:embed="rId3"/>
          <a:srcRect t="21941" b="21819"/>
          <a:stretch>
            <a:fillRect/>
          </a:stretch>
        </p:blipFill>
        <p:spPr>
          <a:xfrm>
            <a:off x="-1504" y="-140958"/>
            <a:ext cx="12191980" cy="6856718"/>
          </a:xfrm>
          <a:prstGeom prst="rect">
            <a:avLst/>
          </a:prstGeom>
        </p:spPr>
      </p:pic>
    </p:spTree>
    <p:extLst>
      <p:ext uri="{BB962C8B-B14F-4D97-AF65-F5344CB8AC3E}">
        <p14:creationId xmlns:p14="http://schemas.microsoft.com/office/powerpoint/2010/main" val="55106720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4538</Words>
  <Application>Microsoft Macintosh PowerPoint</Application>
  <PresentationFormat>Breitbild</PresentationFormat>
  <Paragraphs>692</Paragraphs>
  <Slides>82</Slides>
  <Notes>63</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82</vt:i4>
      </vt:variant>
    </vt:vector>
  </HeadingPairs>
  <TitlesOfParts>
    <vt:vector size="86" baseType="lpstr">
      <vt:lpstr>Aptos</vt:lpstr>
      <vt:lpstr>Aptos Display</vt:lpstr>
      <vt:lpstr>Arial</vt:lpstr>
      <vt:lpstr>Office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Matthias Meleschnig - NEU</dc:creator>
  <cp:lastModifiedBy>Matthias Meleschnig - NEU</cp:lastModifiedBy>
  <cp:revision>9</cp:revision>
  <dcterms:created xsi:type="dcterms:W3CDTF">2025-06-25T20:28:44Z</dcterms:created>
  <dcterms:modified xsi:type="dcterms:W3CDTF">2025-06-30T04:20:33Z</dcterms:modified>
</cp:coreProperties>
</file>