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311" r:id="rId3"/>
    <p:sldId id="318" r:id="rId4"/>
    <p:sldId id="345" r:id="rId5"/>
    <p:sldId id="346" r:id="rId6"/>
    <p:sldId id="317" r:id="rId7"/>
    <p:sldId id="319" r:id="rId8"/>
    <p:sldId id="328" r:id="rId9"/>
    <p:sldId id="327" r:id="rId10"/>
    <p:sldId id="326" r:id="rId11"/>
    <p:sldId id="325" r:id="rId12"/>
    <p:sldId id="322" r:id="rId13"/>
    <p:sldId id="321" r:id="rId14"/>
    <p:sldId id="324" r:id="rId15"/>
    <p:sldId id="320" r:id="rId16"/>
    <p:sldId id="323" r:id="rId17"/>
    <p:sldId id="330" r:id="rId18"/>
    <p:sldId id="331" r:id="rId19"/>
    <p:sldId id="329" r:id="rId20"/>
    <p:sldId id="334" r:id="rId21"/>
    <p:sldId id="333" r:id="rId22"/>
    <p:sldId id="332" r:id="rId23"/>
    <p:sldId id="338" r:id="rId24"/>
    <p:sldId id="337" r:id="rId25"/>
    <p:sldId id="336" r:id="rId26"/>
    <p:sldId id="335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43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EB0CBB-D5FF-49AF-852A-8CF2B9AADA0B}" v="1" dt="2024-03-12T16:50:53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uritzbacher Michael" userId="d6776c6a-a673-4f30-96d6-d49bf79ec1de" providerId="ADAL" clId="{A3EB0CBB-D5FF-49AF-852A-8CF2B9AADA0B}"/>
    <pc:docChg chg="custSel modSld">
      <pc:chgData name="Theuritzbacher Michael" userId="d6776c6a-a673-4f30-96d6-d49bf79ec1de" providerId="ADAL" clId="{A3EB0CBB-D5FF-49AF-852A-8CF2B9AADA0B}" dt="2024-03-13T07:41:29.423" v="73" actId="729"/>
      <pc:docMkLst>
        <pc:docMk/>
      </pc:docMkLst>
      <pc:sldChg chg="mod modShow">
        <pc:chgData name="Theuritzbacher Michael" userId="d6776c6a-a673-4f30-96d6-d49bf79ec1de" providerId="ADAL" clId="{A3EB0CBB-D5FF-49AF-852A-8CF2B9AADA0B}" dt="2024-03-13T07:41:29.423" v="73" actId="729"/>
        <pc:sldMkLst>
          <pc:docMk/>
          <pc:sldMk cId="1268782890" sldId="317"/>
        </pc:sldMkLst>
      </pc:sldChg>
      <pc:sldChg chg="mod modShow">
        <pc:chgData name="Theuritzbacher Michael" userId="d6776c6a-a673-4f30-96d6-d49bf79ec1de" providerId="ADAL" clId="{A3EB0CBB-D5FF-49AF-852A-8CF2B9AADA0B}" dt="2024-03-13T07:41:14.295" v="71" actId="729"/>
        <pc:sldMkLst>
          <pc:docMk/>
          <pc:sldMk cId="2197272658" sldId="320"/>
        </pc:sldMkLst>
      </pc:sldChg>
      <pc:sldChg chg="mod modShow">
        <pc:chgData name="Theuritzbacher Michael" userId="d6776c6a-a673-4f30-96d6-d49bf79ec1de" providerId="ADAL" clId="{A3EB0CBB-D5FF-49AF-852A-8CF2B9AADA0B}" dt="2024-03-13T07:41:14.295" v="71" actId="729"/>
        <pc:sldMkLst>
          <pc:docMk/>
          <pc:sldMk cId="1445391288" sldId="323"/>
        </pc:sldMkLst>
      </pc:sldChg>
      <pc:sldChg chg="mod modShow">
        <pc:chgData name="Theuritzbacher Michael" userId="d6776c6a-a673-4f30-96d6-d49bf79ec1de" providerId="ADAL" clId="{A3EB0CBB-D5FF-49AF-852A-8CF2B9AADA0B}" dt="2024-03-13T07:41:14.295" v="71" actId="729"/>
        <pc:sldMkLst>
          <pc:docMk/>
          <pc:sldMk cId="2001352890" sldId="324"/>
        </pc:sldMkLst>
      </pc:sldChg>
      <pc:sldChg chg="mod modShow">
        <pc:chgData name="Theuritzbacher Michael" userId="d6776c6a-a673-4f30-96d6-d49bf79ec1de" providerId="ADAL" clId="{A3EB0CBB-D5FF-49AF-852A-8CF2B9AADA0B}" dt="2024-03-13T07:41:21.600" v="72" actId="729"/>
        <pc:sldMkLst>
          <pc:docMk/>
          <pc:sldMk cId="4199475262" sldId="325"/>
        </pc:sldMkLst>
      </pc:sldChg>
      <pc:sldChg chg="mod modShow">
        <pc:chgData name="Theuritzbacher Michael" userId="d6776c6a-a673-4f30-96d6-d49bf79ec1de" providerId="ADAL" clId="{A3EB0CBB-D5FF-49AF-852A-8CF2B9AADA0B}" dt="2024-03-13T07:41:21.600" v="72" actId="729"/>
        <pc:sldMkLst>
          <pc:docMk/>
          <pc:sldMk cId="2867857158" sldId="326"/>
        </pc:sldMkLst>
      </pc:sldChg>
      <pc:sldChg chg="mod modShow">
        <pc:chgData name="Theuritzbacher Michael" userId="d6776c6a-a673-4f30-96d6-d49bf79ec1de" providerId="ADAL" clId="{A3EB0CBB-D5FF-49AF-852A-8CF2B9AADA0B}" dt="2024-03-13T07:41:21.600" v="72" actId="729"/>
        <pc:sldMkLst>
          <pc:docMk/>
          <pc:sldMk cId="2237551866" sldId="327"/>
        </pc:sldMkLst>
      </pc:sldChg>
      <pc:sldChg chg="mod modShow">
        <pc:chgData name="Theuritzbacher Michael" userId="d6776c6a-a673-4f30-96d6-d49bf79ec1de" providerId="ADAL" clId="{A3EB0CBB-D5FF-49AF-852A-8CF2B9AADA0B}" dt="2024-03-13T07:41:07.785" v="70" actId="729"/>
        <pc:sldMkLst>
          <pc:docMk/>
          <pc:sldMk cId="860604756" sldId="329"/>
        </pc:sldMkLst>
      </pc:sldChg>
      <pc:sldChg chg="mod modShow">
        <pc:chgData name="Theuritzbacher Michael" userId="d6776c6a-a673-4f30-96d6-d49bf79ec1de" providerId="ADAL" clId="{A3EB0CBB-D5FF-49AF-852A-8CF2B9AADA0B}" dt="2024-03-13T07:41:07.785" v="70" actId="729"/>
        <pc:sldMkLst>
          <pc:docMk/>
          <pc:sldMk cId="1417861791" sldId="333"/>
        </pc:sldMkLst>
      </pc:sldChg>
      <pc:sldChg chg="mod modShow">
        <pc:chgData name="Theuritzbacher Michael" userId="d6776c6a-a673-4f30-96d6-d49bf79ec1de" providerId="ADAL" clId="{A3EB0CBB-D5FF-49AF-852A-8CF2B9AADA0B}" dt="2024-03-13T07:41:07.785" v="70" actId="729"/>
        <pc:sldMkLst>
          <pc:docMk/>
          <pc:sldMk cId="3442226307" sldId="334"/>
        </pc:sldMkLst>
      </pc:sldChg>
      <pc:sldChg chg="mod modShow">
        <pc:chgData name="Theuritzbacher Michael" userId="d6776c6a-a673-4f30-96d6-d49bf79ec1de" providerId="ADAL" clId="{A3EB0CBB-D5FF-49AF-852A-8CF2B9AADA0B}" dt="2024-03-13T07:40:59.709" v="69" actId="729"/>
        <pc:sldMkLst>
          <pc:docMk/>
          <pc:sldMk cId="3535668545" sldId="335"/>
        </pc:sldMkLst>
      </pc:sldChg>
      <pc:sldChg chg="mod modShow">
        <pc:chgData name="Theuritzbacher Michael" userId="d6776c6a-a673-4f30-96d6-d49bf79ec1de" providerId="ADAL" clId="{A3EB0CBB-D5FF-49AF-852A-8CF2B9AADA0B}" dt="2024-03-13T07:40:59.709" v="69" actId="729"/>
        <pc:sldMkLst>
          <pc:docMk/>
          <pc:sldMk cId="2522682440" sldId="336"/>
        </pc:sldMkLst>
      </pc:sldChg>
      <pc:sldChg chg="mod modShow">
        <pc:chgData name="Theuritzbacher Michael" userId="d6776c6a-a673-4f30-96d6-d49bf79ec1de" providerId="ADAL" clId="{A3EB0CBB-D5FF-49AF-852A-8CF2B9AADA0B}" dt="2024-03-13T07:40:59.709" v="69" actId="729"/>
        <pc:sldMkLst>
          <pc:docMk/>
          <pc:sldMk cId="1029723798" sldId="337"/>
        </pc:sldMkLst>
      </pc:sldChg>
      <pc:sldChg chg="addSp delSp modSp mod">
        <pc:chgData name="Theuritzbacher Michael" userId="d6776c6a-a673-4f30-96d6-d49bf79ec1de" providerId="ADAL" clId="{A3EB0CBB-D5FF-49AF-852A-8CF2B9AADA0B}" dt="2024-03-12T16:51:25.867" v="62" actId="1036"/>
        <pc:sldMkLst>
          <pc:docMk/>
          <pc:sldMk cId="3034196824" sldId="343"/>
        </pc:sldMkLst>
        <pc:spChg chg="del mod">
          <ac:chgData name="Theuritzbacher Michael" userId="d6776c6a-a673-4f30-96d6-d49bf79ec1de" providerId="ADAL" clId="{A3EB0CBB-D5FF-49AF-852A-8CF2B9AADA0B}" dt="2024-03-12T16:50:28.673" v="9" actId="478"/>
          <ac:spMkLst>
            <pc:docMk/>
            <pc:sldMk cId="3034196824" sldId="343"/>
            <ac:spMk id="6" creationId="{5A43CABB-FE7F-AE42-634E-E65F6A7947EC}"/>
          </ac:spMkLst>
        </pc:spChg>
        <pc:picChg chg="add mod">
          <ac:chgData name="Theuritzbacher Michael" userId="d6776c6a-a673-4f30-96d6-d49bf79ec1de" providerId="ADAL" clId="{A3EB0CBB-D5FF-49AF-852A-8CF2B9AADA0B}" dt="2024-03-12T16:51:25.867" v="62" actId="1036"/>
          <ac:picMkLst>
            <pc:docMk/>
            <pc:sldMk cId="3034196824" sldId="343"/>
            <ac:picMk id="4" creationId="{43A845AC-95CD-E933-3D55-C20CDD7B5B1A}"/>
          </ac:picMkLst>
        </pc:picChg>
        <pc:picChg chg="del">
          <ac:chgData name="Theuritzbacher Michael" userId="d6776c6a-a673-4f30-96d6-d49bf79ec1de" providerId="ADAL" clId="{A3EB0CBB-D5FF-49AF-852A-8CF2B9AADA0B}" dt="2024-03-12T16:50:22.901" v="7" actId="478"/>
          <ac:picMkLst>
            <pc:docMk/>
            <pc:sldMk cId="3034196824" sldId="343"/>
            <ac:picMk id="5" creationId="{F442E808-E175-88EE-AF0A-257B8F62759E}"/>
          </ac:picMkLst>
        </pc:picChg>
      </pc:sldChg>
      <pc:sldChg chg="mod modShow">
        <pc:chgData name="Theuritzbacher Michael" userId="d6776c6a-a673-4f30-96d6-d49bf79ec1de" providerId="ADAL" clId="{A3EB0CBB-D5FF-49AF-852A-8CF2B9AADA0B}" dt="2024-03-13T07:41:29.423" v="73" actId="729"/>
        <pc:sldMkLst>
          <pc:docMk/>
          <pc:sldMk cId="1910354873" sldId="345"/>
        </pc:sldMkLst>
      </pc:sldChg>
      <pc:sldChg chg="mod modShow">
        <pc:chgData name="Theuritzbacher Michael" userId="d6776c6a-a673-4f30-96d6-d49bf79ec1de" providerId="ADAL" clId="{A3EB0CBB-D5FF-49AF-852A-8CF2B9AADA0B}" dt="2024-03-13T07:41:29.423" v="73" actId="729"/>
        <pc:sldMkLst>
          <pc:docMk/>
          <pc:sldMk cId="655527090" sldId="346"/>
        </pc:sldMkLst>
      </pc:sldChg>
      <pc:sldChg chg="mod modShow">
        <pc:chgData name="Theuritzbacher Michael" userId="d6776c6a-a673-4f30-96d6-d49bf79ec1de" providerId="ADAL" clId="{A3EB0CBB-D5FF-49AF-852A-8CF2B9AADA0B}" dt="2024-03-13T07:40:51.387" v="68" actId="729"/>
        <pc:sldMkLst>
          <pc:docMk/>
          <pc:sldMk cId="1417332080" sldId="348"/>
        </pc:sldMkLst>
      </pc:sldChg>
      <pc:sldChg chg="mod modShow">
        <pc:chgData name="Theuritzbacher Michael" userId="d6776c6a-a673-4f30-96d6-d49bf79ec1de" providerId="ADAL" clId="{A3EB0CBB-D5FF-49AF-852A-8CF2B9AADA0B}" dt="2024-03-13T07:40:51.387" v="68" actId="729"/>
        <pc:sldMkLst>
          <pc:docMk/>
          <pc:sldMk cId="2236890250" sldId="349"/>
        </pc:sldMkLst>
      </pc:sldChg>
      <pc:sldChg chg="modSp mod modShow">
        <pc:chgData name="Theuritzbacher Michael" userId="d6776c6a-a673-4f30-96d6-d49bf79ec1de" providerId="ADAL" clId="{A3EB0CBB-D5FF-49AF-852A-8CF2B9AADA0B}" dt="2024-03-13T07:40:51.387" v="68" actId="729"/>
        <pc:sldMkLst>
          <pc:docMk/>
          <pc:sldMk cId="3325068678" sldId="350"/>
        </pc:sldMkLst>
        <pc:spChg chg="mod">
          <ac:chgData name="Theuritzbacher Michael" userId="d6776c6a-a673-4f30-96d6-d49bf79ec1de" providerId="ADAL" clId="{A3EB0CBB-D5FF-49AF-852A-8CF2B9AADA0B}" dt="2024-03-13T07:40:42.638" v="67" actId="20577"/>
          <ac:spMkLst>
            <pc:docMk/>
            <pc:sldMk cId="3325068678" sldId="350"/>
            <ac:spMk id="3" creationId="{18719FFE-D5A5-D290-8006-32DFE6891B4C}"/>
          </ac:spMkLst>
        </pc:spChg>
      </pc:sldChg>
      <pc:sldChg chg="mod modShow">
        <pc:chgData name="Theuritzbacher Michael" userId="d6776c6a-a673-4f30-96d6-d49bf79ec1de" providerId="ADAL" clId="{A3EB0CBB-D5FF-49AF-852A-8CF2B9AADA0B}" dt="2024-03-13T07:40:30.831" v="63" actId="729"/>
        <pc:sldMkLst>
          <pc:docMk/>
          <pc:sldMk cId="690281774" sldId="352"/>
        </pc:sldMkLst>
      </pc:sldChg>
      <pc:sldChg chg="mod modShow">
        <pc:chgData name="Theuritzbacher Michael" userId="d6776c6a-a673-4f30-96d6-d49bf79ec1de" providerId="ADAL" clId="{A3EB0CBB-D5FF-49AF-852A-8CF2B9AADA0B}" dt="2024-03-13T07:40:30.831" v="63" actId="729"/>
        <pc:sldMkLst>
          <pc:docMk/>
          <pc:sldMk cId="134247782" sldId="353"/>
        </pc:sldMkLst>
      </pc:sldChg>
      <pc:sldChg chg="mod modShow">
        <pc:chgData name="Theuritzbacher Michael" userId="d6776c6a-a673-4f30-96d6-d49bf79ec1de" providerId="ADAL" clId="{A3EB0CBB-D5FF-49AF-852A-8CF2B9AADA0B}" dt="2024-03-13T07:40:30.831" v="63" actId="729"/>
        <pc:sldMkLst>
          <pc:docMk/>
          <pc:sldMk cId="2427592276" sldId="35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43581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576087"/>
            <a:ext cx="9144000" cy="12333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EAD7A5-335C-4B7D-94F0-B849819CCBC3}" type="datetimeFigureOut">
              <a:rPr lang="de-DE" smtClean="0"/>
              <a:pPr/>
              <a:t>12.03.2024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24FEB9-1E5E-40D3-B41E-539FF1D5D63F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2539038" y="116834"/>
            <a:ext cx="6221957" cy="1469633"/>
            <a:chOff x="2539038" y="116834"/>
            <a:chExt cx="6221957" cy="1469633"/>
          </a:xfrm>
        </p:grpSpPr>
        <p:sp>
          <p:nvSpPr>
            <p:cNvPr id="8" name="Textfeld 7"/>
            <p:cNvSpPr txBox="1"/>
            <p:nvPr userDrawn="1"/>
          </p:nvSpPr>
          <p:spPr>
            <a:xfrm>
              <a:off x="3431005" y="116834"/>
              <a:ext cx="5329990" cy="1469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Österreichische</a:t>
              </a:r>
              <a:r>
                <a:rPr lang="de-DE" sz="29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Weinbruderschaft</a:t>
              </a:r>
              <a:endParaRPr lang="de-DE" baseline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de-DE" sz="16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U M A N I T A S · V I N U M · V E R I T A S</a:t>
              </a:r>
              <a:endParaRPr lang="de-DE" baseline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e-DE" sz="2000" baseline="0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Komturei Burgenland</a:t>
              </a:r>
              <a:endParaRPr lang="de-DE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Gerader Verbinder 9"/>
            <p:cNvCxnSpPr/>
            <p:nvPr userDrawn="1"/>
          </p:nvCxnSpPr>
          <p:spPr>
            <a:xfrm>
              <a:off x="3621505" y="778383"/>
              <a:ext cx="49770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038" y="244800"/>
              <a:ext cx="987217" cy="1066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81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EAD7A5-335C-4B7D-94F0-B849819CCBC3}" type="datetimeFigureOut">
              <a:rPr lang="de-DE" smtClean="0"/>
              <a:pPr/>
              <a:t>12.03.2024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24FEB9-1E5E-40D3-B41E-539FF1D5D6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74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EAD7A5-335C-4B7D-94F0-B849819CCBC3}" type="datetimeFigureOut">
              <a:rPr lang="de-DE" smtClean="0"/>
              <a:pPr/>
              <a:t>12.03.2024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24FEB9-1E5E-40D3-B41E-539FF1D5D6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26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8215" y="273682"/>
            <a:ext cx="5785585" cy="1325563"/>
          </a:xfrm>
        </p:spPr>
        <p:txBody>
          <a:bodyPr>
            <a:noAutofit/>
          </a:bodyPr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EAD7A5-335C-4B7D-94F0-B849819CCBC3}" type="datetimeFigureOut">
              <a:rPr lang="de-DE" smtClean="0"/>
              <a:pPr/>
              <a:t>12.03.2024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24FEB9-1E5E-40D3-B41E-539FF1D5D63F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391923" y="359382"/>
            <a:ext cx="4671617" cy="1154162"/>
            <a:chOff x="6595381" y="4764569"/>
            <a:chExt cx="4671617" cy="1154162"/>
          </a:xfrm>
        </p:grpSpPr>
        <p:sp>
          <p:nvSpPr>
            <p:cNvPr id="13" name="Textfeld 12"/>
            <p:cNvSpPr txBox="1"/>
            <p:nvPr userDrawn="1"/>
          </p:nvSpPr>
          <p:spPr>
            <a:xfrm>
              <a:off x="7280735" y="4764569"/>
              <a:ext cx="3986263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Österreichische</a:t>
              </a:r>
              <a:r>
                <a:rPr lang="de-DE" sz="2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Weinbruderschaft</a:t>
              </a:r>
            </a:p>
            <a:p>
              <a:pPr algn="ctr">
                <a:lnSpc>
                  <a:spcPct val="100000"/>
                </a:lnSpc>
              </a:pPr>
              <a:r>
                <a:rPr lang="de-DE" sz="11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U M A N I T A S · V I N U M · V E R I T A S</a:t>
              </a:r>
              <a:endParaRPr lang="de-DE" sz="1400" baseline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e-DE" sz="1600" baseline="0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Komturei Burgenland</a:t>
              </a:r>
              <a:endParaRPr lang="de-DE" sz="16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Gerader Verbinder 13"/>
            <p:cNvCxnSpPr/>
            <p:nvPr userDrawn="1"/>
          </p:nvCxnSpPr>
          <p:spPr>
            <a:xfrm flipV="1">
              <a:off x="7397599" y="5265370"/>
              <a:ext cx="3771830" cy="56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381" y="4888874"/>
              <a:ext cx="715416" cy="77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EAD7A5-335C-4B7D-94F0-B849819CCBC3}" type="datetimeFigureOut">
              <a:rPr lang="de-DE" smtClean="0"/>
              <a:pPr/>
              <a:t>12.03.2024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24FEB9-1E5E-40D3-B41E-539FF1D5D63F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391923" y="359382"/>
            <a:ext cx="4671617" cy="1138773"/>
            <a:chOff x="6595381" y="4764569"/>
            <a:chExt cx="4671617" cy="1138773"/>
          </a:xfrm>
        </p:grpSpPr>
        <p:sp>
          <p:nvSpPr>
            <p:cNvPr id="16" name="Textfeld 15"/>
            <p:cNvSpPr txBox="1"/>
            <p:nvPr userDrawn="1"/>
          </p:nvSpPr>
          <p:spPr>
            <a:xfrm>
              <a:off x="7280735" y="4764569"/>
              <a:ext cx="398626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Österreichische</a:t>
              </a:r>
              <a:r>
                <a:rPr lang="de-DE" sz="2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Weinbruderschaft</a:t>
              </a:r>
            </a:p>
            <a:p>
              <a:pPr algn="ctr">
                <a:lnSpc>
                  <a:spcPct val="100000"/>
                </a:lnSpc>
              </a:pPr>
              <a:r>
                <a:rPr lang="de-DE" sz="11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U M A N I T A S · V I N U M · V E R I T A S</a:t>
              </a:r>
              <a:endParaRPr lang="de-DE" sz="1400" baseline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aseline="0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Komturei Burgenland</a:t>
              </a:r>
              <a:endParaRPr lang="de-DE" sz="16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Gerader Verbinder 16"/>
            <p:cNvCxnSpPr/>
            <p:nvPr userDrawn="1"/>
          </p:nvCxnSpPr>
          <p:spPr>
            <a:xfrm flipV="1">
              <a:off x="7397599" y="5265370"/>
              <a:ext cx="3771830" cy="56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Grafik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381" y="4888874"/>
              <a:ext cx="715416" cy="77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487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EAD7A5-335C-4B7D-94F0-B849819CCBC3}" type="datetimeFigureOut">
              <a:rPr lang="de-DE" smtClean="0"/>
              <a:pPr/>
              <a:t>12.03.2024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24FEB9-1E5E-40D3-B41E-539FF1D5D63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568215" y="273682"/>
            <a:ext cx="5785585" cy="1325563"/>
          </a:xfrm>
        </p:spPr>
        <p:txBody>
          <a:bodyPr>
            <a:noAutofit/>
          </a:bodyPr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91923" y="359382"/>
            <a:ext cx="4671617" cy="1138773"/>
            <a:chOff x="6595381" y="4764569"/>
            <a:chExt cx="4671617" cy="1138773"/>
          </a:xfrm>
        </p:grpSpPr>
        <p:sp>
          <p:nvSpPr>
            <p:cNvPr id="11" name="Textfeld 10"/>
            <p:cNvSpPr txBox="1"/>
            <p:nvPr userDrawn="1"/>
          </p:nvSpPr>
          <p:spPr>
            <a:xfrm>
              <a:off x="7280735" y="4764569"/>
              <a:ext cx="398626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Österreichische</a:t>
              </a:r>
              <a:r>
                <a:rPr lang="de-DE" sz="2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Weinbruderschaft</a:t>
              </a:r>
            </a:p>
            <a:p>
              <a:pPr algn="ctr">
                <a:lnSpc>
                  <a:spcPct val="100000"/>
                </a:lnSpc>
              </a:pPr>
              <a:r>
                <a:rPr lang="de-DE" sz="11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U M A N I T A S · V I N U M · V E R I T A S</a:t>
              </a:r>
              <a:endParaRPr lang="de-DE" sz="1400" baseline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e-DE" sz="1600" baseline="0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Komturei Burgenland</a:t>
              </a:r>
              <a:endParaRPr lang="de-DE" sz="16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Gerader Verbinder 11"/>
            <p:cNvCxnSpPr/>
            <p:nvPr userDrawn="1"/>
          </p:nvCxnSpPr>
          <p:spPr>
            <a:xfrm flipV="1">
              <a:off x="7397599" y="5265370"/>
              <a:ext cx="3771830" cy="56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381" y="4888874"/>
              <a:ext cx="715416" cy="77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10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EAD7A5-335C-4B7D-94F0-B849819CCBC3}" type="datetimeFigureOut">
              <a:rPr lang="de-DE" smtClean="0"/>
              <a:pPr/>
              <a:t>12.03.2024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24FEB9-1E5E-40D3-B41E-539FF1D5D63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568215" y="273682"/>
            <a:ext cx="5785585" cy="1325563"/>
          </a:xfrm>
        </p:spPr>
        <p:txBody>
          <a:bodyPr>
            <a:noAutofit/>
          </a:bodyPr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391923" y="359382"/>
            <a:ext cx="4671617" cy="1154162"/>
            <a:chOff x="6595381" y="4764569"/>
            <a:chExt cx="4671617" cy="1154162"/>
          </a:xfrm>
        </p:grpSpPr>
        <p:sp>
          <p:nvSpPr>
            <p:cNvPr id="13" name="Textfeld 12"/>
            <p:cNvSpPr txBox="1"/>
            <p:nvPr userDrawn="1"/>
          </p:nvSpPr>
          <p:spPr>
            <a:xfrm>
              <a:off x="7280735" y="4764569"/>
              <a:ext cx="3986263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Österreichische</a:t>
              </a:r>
              <a:r>
                <a:rPr lang="de-DE" sz="2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Weinbruderschaft</a:t>
              </a:r>
            </a:p>
            <a:p>
              <a:pPr algn="ctr">
                <a:lnSpc>
                  <a:spcPct val="100000"/>
                </a:lnSpc>
              </a:pPr>
              <a:r>
                <a:rPr lang="de-DE" sz="11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U M A N I T A S · V I N U M · V E R I T A S</a:t>
              </a:r>
              <a:endParaRPr lang="de-DE" sz="1400" baseline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e-DE" sz="1600" baseline="0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Komturei Burgenland</a:t>
              </a:r>
              <a:endParaRPr lang="de-DE" sz="16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Gerader Verbinder 13"/>
            <p:cNvCxnSpPr/>
            <p:nvPr userDrawn="1"/>
          </p:nvCxnSpPr>
          <p:spPr>
            <a:xfrm flipV="1">
              <a:off x="7397599" y="5265370"/>
              <a:ext cx="3771830" cy="56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381" y="4888874"/>
              <a:ext cx="715416" cy="77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359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EAD7A5-335C-4B7D-94F0-B849819CCBC3}" type="datetimeFigureOut">
              <a:rPr lang="de-DE" smtClean="0"/>
              <a:pPr/>
              <a:t>12.03.2024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24FEB9-1E5E-40D3-B41E-539FF1D5D63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568215" y="273682"/>
            <a:ext cx="5785585" cy="1325563"/>
          </a:xfrm>
        </p:spPr>
        <p:txBody>
          <a:bodyPr>
            <a:noAutofit/>
          </a:bodyPr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91923" y="359382"/>
            <a:ext cx="4671617" cy="1138773"/>
            <a:chOff x="6595381" y="4764569"/>
            <a:chExt cx="4671617" cy="1138773"/>
          </a:xfrm>
        </p:grpSpPr>
        <p:sp>
          <p:nvSpPr>
            <p:cNvPr id="9" name="Textfeld 8"/>
            <p:cNvSpPr txBox="1"/>
            <p:nvPr userDrawn="1"/>
          </p:nvSpPr>
          <p:spPr>
            <a:xfrm>
              <a:off x="7280735" y="4764569"/>
              <a:ext cx="398626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Österreichische</a:t>
              </a:r>
              <a:r>
                <a:rPr lang="de-DE" sz="2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Weinbruderschaft</a:t>
              </a:r>
            </a:p>
            <a:p>
              <a:pPr algn="ctr">
                <a:lnSpc>
                  <a:spcPct val="100000"/>
                </a:lnSpc>
              </a:pPr>
              <a:r>
                <a:rPr lang="de-DE" sz="11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U M A N I T A S · V I N U M · V E R I T A S</a:t>
              </a:r>
              <a:endParaRPr lang="de-DE" sz="1400" baseline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e-DE" sz="1600" baseline="0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Komturei Burgenland</a:t>
              </a:r>
              <a:endParaRPr lang="de-DE" sz="16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Gerader Verbinder 9"/>
            <p:cNvCxnSpPr/>
            <p:nvPr userDrawn="1"/>
          </p:nvCxnSpPr>
          <p:spPr>
            <a:xfrm flipV="1">
              <a:off x="7397599" y="5265370"/>
              <a:ext cx="3771830" cy="56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381" y="4888874"/>
              <a:ext cx="715416" cy="77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877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EAD7A5-335C-4B7D-94F0-B849819CCBC3}" type="datetimeFigureOut">
              <a:rPr lang="de-DE" smtClean="0"/>
              <a:pPr/>
              <a:t>12.03.2024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24FEB9-1E5E-40D3-B41E-539FF1D5D6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668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1863587"/>
            <a:ext cx="6172200" cy="3997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EAD7A5-335C-4B7D-94F0-B849819CCBC3}" type="datetimeFigureOut">
              <a:rPr lang="de-DE" smtClean="0"/>
              <a:pPr/>
              <a:t>12.03.2024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24FEB9-1E5E-40D3-B41E-539FF1D5D63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5568215" y="273682"/>
            <a:ext cx="5785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391923" y="359382"/>
            <a:ext cx="4671617" cy="1138773"/>
            <a:chOff x="6595381" y="4764569"/>
            <a:chExt cx="4671617" cy="1138773"/>
          </a:xfrm>
        </p:grpSpPr>
        <p:sp>
          <p:nvSpPr>
            <p:cNvPr id="11" name="Textfeld 10"/>
            <p:cNvSpPr txBox="1"/>
            <p:nvPr userDrawn="1"/>
          </p:nvSpPr>
          <p:spPr>
            <a:xfrm>
              <a:off x="7280735" y="4764569"/>
              <a:ext cx="398626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Österreichische</a:t>
              </a:r>
              <a:r>
                <a:rPr lang="de-DE" sz="2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Weinbruderschaft</a:t>
              </a:r>
            </a:p>
            <a:p>
              <a:pPr algn="ctr">
                <a:lnSpc>
                  <a:spcPct val="100000"/>
                </a:lnSpc>
              </a:pPr>
              <a:r>
                <a:rPr lang="de-DE" sz="11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U M A N I T A S · V I N U M · V E R I T A S</a:t>
              </a:r>
              <a:endParaRPr lang="de-DE" sz="1400" baseline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e-DE" sz="1600" baseline="0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Komturei Burgenland</a:t>
              </a:r>
              <a:endParaRPr lang="de-DE" sz="16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Gerader Verbinder 11"/>
            <p:cNvCxnSpPr/>
            <p:nvPr userDrawn="1"/>
          </p:nvCxnSpPr>
          <p:spPr>
            <a:xfrm flipV="1">
              <a:off x="7397599" y="5265370"/>
              <a:ext cx="3771830" cy="56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Grafik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381" y="4888874"/>
              <a:ext cx="715416" cy="77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49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1257300"/>
            <a:ext cx="6172200" cy="4603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EAD7A5-335C-4B7D-94F0-B849819CCBC3}" type="datetimeFigureOut">
              <a:rPr lang="de-DE" smtClean="0"/>
              <a:pPr/>
              <a:t>12.03.2024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24FEB9-1E5E-40D3-B41E-539FF1D5D63F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391923" y="359382"/>
            <a:ext cx="4671617" cy="1138773"/>
            <a:chOff x="6595381" y="4764569"/>
            <a:chExt cx="4671617" cy="1138773"/>
          </a:xfrm>
        </p:grpSpPr>
        <p:sp>
          <p:nvSpPr>
            <p:cNvPr id="10" name="Textfeld 9"/>
            <p:cNvSpPr txBox="1"/>
            <p:nvPr userDrawn="1"/>
          </p:nvSpPr>
          <p:spPr>
            <a:xfrm>
              <a:off x="7280735" y="4764569"/>
              <a:ext cx="398626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Österreichische</a:t>
              </a:r>
              <a:r>
                <a:rPr lang="de-DE" sz="2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Weinbruderschaft</a:t>
              </a:r>
            </a:p>
            <a:p>
              <a:pPr algn="ctr">
                <a:lnSpc>
                  <a:spcPct val="100000"/>
                </a:lnSpc>
              </a:pPr>
              <a:r>
                <a:rPr lang="de-DE" sz="11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U M A N I T A S · V I N U M · V E R I T A S</a:t>
              </a:r>
              <a:endParaRPr lang="de-DE" sz="1400" baseline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e-DE" sz="1600" baseline="0" dirty="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Komturei Burgenland</a:t>
              </a:r>
              <a:endParaRPr lang="de-DE" sz="16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Gerader Verbinder 10"/>
            <p:cNvCxnSpPr/>
            <p:nvPr userDrawn="1"/>
          </p:nvCxnSpPr>
          <p:spPr>
            <a:xfrm flipV="1">
              <a:off x="7397599" y="5265370"/>
              <a:ext cx="3771830" cy="56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381" y="4888874"/>
              <a:ext cx="715416" cy="77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990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AD7A5-335C-4B7D-94F0-B849819CCBC3}" type="datetimeFigureOut">
              <a:rPr lang="de-DE" smtClean="0"/>
              <a:t>12.03.2024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FEB9-1E5E-40D3-B41E-539FF1D5D63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58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Chardonnay-375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ww.preschitz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6/neusiedlersee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Chardonnay-375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ww.tallian-wein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1/eisenberg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hyperlink" Target="https://www.falstaff.com/at/weine/wein-tallian-2020-chardonnay-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Sauvignon+Blanc-418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ww.gesellmann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5/mittelburgenland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gruppentyp/Still-30961" TargetMode="External"/><Relationship Id="rId3" Type="http://schemas.openxmlformats.org/officeDocument/2006/relationships/hyperlink" Target="https://wein-quadrat.at/produkt/kk-kirnbauer-sauvignon-blanc-alte-reben/" TargetMode="External"/><Relationship Id="rId7" Type="http://schemas.openxmlformats.org/officeDocument/2006/relationships/hyperlink" Target="https://www.weinco.at/gruppentyp/Wein+(aus+Trauben)-3095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edenkarten.at/205/mittelburgenland" TargetMode="External"/><Relationship Id="rId5" Type="http://schemas.openxmlformats.org/officeDocument/2006/relationships/hyperlink" Target="https://riedenkarten.at/100/burgenland" TargetMode="External"/><Relationship Id="rId4" Type="http://schemas.openxmlformats.org/officeDocument/2006/relationships/hyperlink" Target="https://riedenkarten.at/1/oesterreich" TargetMode="External"/><Relationship Id="rId9" Type="http://schemas.openxmlformats.org/officeDocument/2006/relationships/hyperlink" Target="https://www.weinco.at/sorte/Sauvignon+Blanc-418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Sauvignon+Blanc-418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ww.weinguthaider-neusiedl.at/rot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6/neusiedlersee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Blaufr%C3%A4nkisch-371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ww.weinguternst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5/mittelburgenland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gruppentyp/Still-30961" TargetMode="External"/><Relationship Id="rId3" Type="http://schemas.openxmlformats.org/officeDocument/2006/relationships/hyperlink" Target="https://nittnaus.wine/" TargetMode="External"/><Relationship Id="rId7" Type="http://schemas.openxmlformats.org/officeDocument/2006/relationships/hyperlink" Target="https://www.weinco.at/gruppentyp/Wein+(aus+Trauben)-30956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edenkarten.at/206/neusiedlersee" TargetMode="External"/><Relationship Id="rId5" Type="http://schemas.openxmlformats.org/officeDocument/2006/relationships/hyperlink" Target="https://riedenkarten.at/100/burgenland" TargetMode="External"/><Relationship Id="rId4" Type="http://schemas.openxmlformats.org/officeDocument/2006/relationships/hyperlink" Target="https://riedenkarten.at/1/oesterreich" TargetMode="External"/><Relationship Id="rId9" Type="http://schemas.openxmlformats.org/officeDocument/2006/relationships/hyperlink" Target="https://www.weinco.at/sorte/Blaufr%C3%A4nkisch-3711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Blaufr%C3%A4nkisch-371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ww.eisenberg-dac.at/winzer/thom-wach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1/eisenberg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Merlot-400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ww.rotweingut-igler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5/mittelburgenland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Merlot-400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ww.kirnbauer-weine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5/mittelburgenland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https://riedenkarten.at/100/burgenland" TargetMode="External"/><Relationship Id="rId7" Type="http://schemas.openxmlformats.org/officeDocument/2006/relationships/hyperlink" Target="https://www.weinco.at/sorte/Merlot-4001" TargetMode="External"/><Relationship Id="rId2" Type="http://schemas.openxmlformats.org/officeDocument/2006/relationships/hyperlink" Target="https://riedenkarten.at/1/oesterrei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Still-30961" TargetMode="External"/><Relationship Id="rId5" Type="http://schemas.openxmlformats.org/officeDocument/2006/relationships/hyperlink" Target="https://www.weinco.at/gruppentyp/Wein+(aus+Trauben)-30956" TargetMode="External"/><Relationship Id="rId4" Type="http://schemas.openxmlformats.org/officeDocument/2006/relationships/hyperlink" Target="https://riedenkarten.at/206/neusiedlerse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Merlot-400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kopfensteiner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1/eisenberg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Merlot-400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ww.weinguternst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5/mittelburgenland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Merlot-400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ww.iby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5/mittelburgenland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Blaufr%C3%A4nkisch-371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ww.gesellmann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5/mittelburgenland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Blaufr%C3%A4nkisch-371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nittnaus.w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6/neusiedlersee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Blaufr%C3%A4nkisch-371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ww.weinco.at/produzent/penfolds-27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1/eisenberg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gruppentyp/Still-30961" TargetMode="External"/><Relationship Id="rId3" Type="http://schemas.openxmlformats.org/officeDocument/2006/relationships/hyperlink" Target="https://weingut-juliana-wieder.at/" TargetMode="External"/><Relationship Id="rId7" Type="http://schemas.openxmlformats.org/officeDocument/2006/relationships/hyperlink" Target="https://www.weinco.at/gruppentyp/Wein+(aus+Trauben)-3095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edenkarten.at/205/mittelburgenland" TargetMode="External"/><Relationship Id="rId5" Type="http://schemas.openxmlformats.org/officeDocument/2006/relationships/hyperlink" Target="https://riedenkarten.at/100/burgenland" TargetMode="External"/><Relationship Id="rId4" Type="http://schemas.openxmlformats.org/officeDocument/2006/relationships/hyperlink" Target="https://riedenkarten.at/1/oesterreich" TargetMode="External"/><Relationship Id="rId9" Type="http://schemas.openxmlformats.org/officeDocument/2006/relationships/hyperlink" Target="https://www.weinco.at/sorte/Riesling-414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Riesling-4146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eingut-friedrich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6/neusiedlersee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Riesling-4146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ww.tallian-wein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1/eisenberg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inco.at/sorte/Chardonnay-3751" TargetMode="External"/><Relationship Id="rId3" Type="http://schemas.openxmlformats.org/officeDocument/2006/relationships/hyperlink" Target="https://riedenkarten.at/1/oesterreich" TargetMode="External"/><Relationship Id="rId7" Type="http://schemas.openxmlformats.org/officeDocument/2006/relationships/hyperlink" Target="https://www.weinco.at/gruppentyp/Still-30961" TargetMode="External"/><Relationship Id="rId2" Type="http://schemas.openxmlformats.org/officeDocument/2006/relationships/hyperlink" Target="https://www.paul-lehrner.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nco.at/gruppentyp/Wein+(aus+Trauben)-30956" TargetMode="External"/><Relationship Id="rId5" Type="http://schemas.openxmlformats.org/officeDocument/2006/relationships/hyperlink" Target="https://riedenkarten.at/205/mittelburgenland" TargetMode="External"/><Relationship Id="rId4" Type="http://schemas.openxmlformats.org/officeDocument/2006/relationships/hyperlink" Target="https://riedenkarten.at/100/burgenland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43581"/>
            <a:ext cx="9144000" cy="1896264"/>
          </a:xfrm>
        </p:spPr>
        <p:txBody>
          <a:bodyPr/>
          <a:lstStyle/>
          <a:p>
            <a:r>
              <a:rPr lang="de-DE" dirty="0"/>
              <a:t>Stammtisch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007920"/>
            <a:ext cx="9144000" cy="1233336"/>
          </a:xfrm>
        </p:spPr>
        <p:txBody>
          <a:bodyPr/>
          <a:lstStyle/>
          <a:p>
            <a:r>
              <a:rPr lang="de-DE" dirty="0"/>
              <a:t>Eine Genussreise durch das Burgenland: </a:t>
            </a:r>
          </a:p>
          <a:p>
            <a:r>
              <a:rPr lang="de-DE" dirty="0"/>
              <a:t>von Nord nach Süd</a:t>
            </a:r>
          </a:p>
        </p:txBody>
      </p:sp>
    </p:spTree>
    <p:extLst>
      <p:ext uri="{BB962C8B-B14F-4D97-AF65-F5344CB8AC3E}">
        <p14:creationId xmlns:p14="http://schemas.microsoft.com/office/powerpoint/2010/main" val="415996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7421217" cy="4765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dirty="0">
                <a:latin typeface="Garamond" panose="02020404030301010803" pitchFamily="18" charset="0"/>
              </a:rPr>
              <a:t>Weingut </a:t>
            </a:r>
            <a:r>
              <a:rPr lang="de-DE" sz="3500" dirty="0" err="1">
                <a:latin typeface="Garamond" panose="02020404030301010803" pitchFamily="18" charset="0"/>
              </a:rPr>
              <a:t>Preschitz</a:t>
            </a:r>
            <a:r>
              <a:rPr lang="de-DE" sz="3500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de-DE" sz="3500" dirty="0">
                <a:latin typeface="Garamond" panose="02020404030301010803" pitchFamily="18" charset="0"/>
              </a:rPr>
              <a:t>Chardonnay Selektion Ried Rosenberg 2017</a:t>
            </a:r>
          </a:p>
          <a:p>
            <a:pPr marL="0" indent="0"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Weingut </a:t>
            </a:r>
            <a:r>
              <a:rPr kumimoji="0" lang="de-DE" sz="15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Preschitz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Neusiedlersee</a:t>
            </a:r>
            <a:endParaRPr lang="de-DE" sz="1500" dirty="0">
              <a:solidFill>
                <a:prstClr val="black"/>
              </a:solidFill>
              <a:latin typeface="Garamond" panose="02020404030301010803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Weiß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Chardonnay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13,5 %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Ausbau: Barrique / Kleines Holzfass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Schraubverschluss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Getränk, Alkohol, Essen, Glasflasche enthält.&#10;&#10;Automatisch generierte Beschreibung">
            <a:extLst>
              <a:ext uri="{FF2B5EF4-FFF2-40B4-BE49-F238E27FC236}">
                <a16:creationId xmlns:a16="http://schemas.microsoft.com/office/drawing/2014/main" id="{76877AB6-2A1A-A0CA-407B-B00AE9C3DB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17" y="-217369"/>
            <a:ext cx="2281141" cy="72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5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22435" cy="49085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500" dirty="0">
                <a:latin typeface="Garamond" panose="02020404030301010803" pitchFamily="18" charset="0"/>
              </a:rPr>
              <a:t>Tallian</a:t>
            </a:r>
          </a:p>
          <a:p>
            <a:pPr marL="0" indent="0">
              <a:buNone/>
            </a:pPr>
            <a:r>
              <a:rPr lang="de-DE" sz="3500" dirty="0">
                <a:latin typeface="Garamond" panose="02020404030301010803" pitchFamily="18" charset="0"/>
              </a:rPr>
              <a:t>Chardonnay „S“ 2020</a:t>
            </a:r>
          </a:p>
          <a:p>
            <a:pPr marL="0" indent="0"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Wein Tallian</a:t>
            </a:r>
            <a:endParaRPr kumimoji="0" lang="de-DE" sz="15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Eisenberg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Weiß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Chardonnay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14 %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Trinkreife: bis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Ausbau: </a:t>
            </a:r>
            <a:r>
              <a:rPr lang="de-AT" sz="1500" dirty="0">
                <a:solidFill>
                  <a:prstClr val="black"/>
                </a:solidFill>
                <a:latin typeface="Garamond" panose="02020404030301010803" pitchFamily="18" charset="0"/>
                <a:cs typeface="+mn-cs"/>
                <a:hlinkClick r:id="rId9"/>
              </a:rPr>
              <a:t>18 Monate 500-l-Fass </a:t>
            </a:r>
            <a:endParaRPr lang="de-DE" sz="1500" dirty="0">
              <a:solidFill>
                <a:prstClr val="black"/>
              </a:solidFill>
              <a:latin typeface="Garamond" panose="02020404030301010803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Kork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Glasflasche, Drink, Essen, Alkohol enthält.&#10;&#10;Automatisch generierte Beschreibung">
            <a:extLst>
              <a:ext uri="{FF2B5EF4-FFF2-40B4-BE49-F238E27FC236}">
                <a16:creationId xmlns:a16="http://schemas.microsoft.com/office/drawing/2014/main" id="{1BBC58F7-DA58-8ADB-1699-17242BC715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4" y="-613062"/>
            <a:ext cx="5521036" cy="828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7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340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Sauvignon Blanc</a:t>
            </a:r>
          </a:p>
          <a:p>
            <a:pPr marL="0" indent="0">
              <a:buNone/>
            </a:pPr>
            <a:endParaRPr lang="de-DE" sz="3200" b="1" dirty="0">
              <a:solidFill>
                <a:prstClr val="black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charakteristisches Bukett     grasig      </a:t>
            </a:r>
            <a:r>
              <a:rPr kumimoji="0" lang="de-AT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Aromenvielfalt</a:t>
            </a:r>
            <a:r>
              <a:rPr kumimoji="0" lang="de-AT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Fruchtbetont     Klassisch     Stahltank     schwarze Johannisbeere     Stachelbeere     Holunderblüte     tropische Frucht     Reserve     kleines Holzfass     kräftige Würze     </a:t>
            </a:r>
            <a:r>
              <a:rPr kumimoji="0" lang="de-AT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Malolaktik</a:t>
            </a:r>
            <a:endParaRPr kumimoji="0" lang="de-AT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" name="Inhaltsplatzhalter 4" descr="Ein Bild, das Stielglas, Behälter, Weinglas, Frucht enthält.&#10;&#10;Automatisch generierte Beschreibung">
            <a:extLst>
              <a:ext uri="{FF2B5EF4-FFF2-40B4-BE49-F238E27FC236}">
                <a16:creationId xmlns:a16="http://schemas.microsoft.com/office/drawing/2014/main" id="{1BBD1C9F-6E31-FB04-1095-39AD0809ABD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1"/>
            <a:ext cx="3571875" cy="73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0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58DCE85-A742-E54F-0D01-8104469F1F81}"/>
              </a:ext>
            </a:extLst>
          </p:cNvPr>
          <p:cNvSpPr txBox="1">
            <a:spLocks/>
          </p:cNvSpPr>
          <p:nvPr/>
        </p:nvSpPr>
        <p:spPr>
          <a:xfrm rot="19227587">
            <a:off x="-1135336" y="1815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200" dirty="0">
                <a:solidFill>
                  <a:prstClr val="black"/>
                </a:solidFill>
                <a:latin typeface="Garamond" panose="02020404030301010803" pitchFamily="18" charset="0"/>
              </a:rPr>
              <a:t>Die</a:t>
            </a:r>
            <a:r>
              <a:rPr lang="de-AT" sz="54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de-AT" sz="6600" dirty="0">
                <a:solidFill>
                  <a:prstClr val="black"/>
                </a:solidFill>
                <a:latin typeface="Garamond" panose="02020404030301010803" pitchFamily="18" charset="0"/>
              </a:rPr>
              <a:t>Sauvignon </a:t>
            </a:r>
            <a:r>
              <a:rPr lang="de-AT" sz="6600" dirty="0" err="1">
                <a:solidFill>
                  <a:prstClr val="black"/>
                </a:solidFill>
                <a:latin typeface="Garamond" panose="02020404030301010803" pitchFamily="18" charset="0"/>
              </a:rPr>
              <a:t>Blanc´</a:t>
            </a:r>
            <a:r>
              <a:rPr lang="de-AT" sz="3600" dirty="0" err="1">
                <a:solidFill>
                  <a:prstClr val="black"/>
                </a:solidFill>
                <a:latin typeface="Garamond" panose="02020404030301010803" pitchFamily="18" charset="0"/>
              </a:rPr>
              <a:t>s</a:t>
            </a:r>
            <a:endParaRPr lang="de-AT" sz="54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Grafik 4" descr="Ein Bild, das Glasflasche, Getränk, Weinflasche, Wein enthält.&#10;&#10;Automatisch generierte Beschreibung">
            <a:extLst>
              <a:ext uri="{FF2B5EF4-FFF2-40B4-BE49-F238E27FC236}">
                <a16:creationId xmlns:a16="http://schemas.microsoft.com/office/drawing/2014/main" id="{EC1D0B92-6A54-A6AA-4652-0E5BB05DC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44" y="-1"/>
            <a:ext cx="5153891" cy="68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7829550" cy="48037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4100" dirty="0">
                <a:latin typeface="Garamond" panose="02020404030301010803" pitchFamily="18" charset="0"/>
              </a:rPr>
              <a:t>Gesellmann</a:t>
            </a:r>
          </a:p>
          <a:p>
            <a:pPr marL="0" indent="0">
              <a:buNone/>
            </a:pPr>
            <a:r>
              <a:rPr lang="de-DE" sz="4100" dirty="0">
                <a:latin typeface="Garamond" panose="02020404030301010803" pitchFamily="18" charset="0"/>
              </a:rPr>
              <a:t>Sauvignon Blanc 2022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Weingut 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Gesellmann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 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Mittelburgenland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Weiß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Sauvignon Blanc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13,5 %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Trinkreife: 2023 – 2031, bei optimaler Lagerung auch länger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Ausbau: gebrauchte Eichenfässer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Schraubverschluss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endParaRPr lang="de-DE" dirty="0"/>
          </a:p>
        </p:txBody>
      </p:sp>
      <p:pic>
        <p:nvPicPr>
          <p:cNvPr id="5" name="Grafik 4" descr="Ein Bild, das Alkohol, Getränk, Essen, Glasflasche enthält.&#10;&#10;Automatisch generierte Beschreibung">
            <a:extLst>
              <a:ext uri="{FF2B5EF4-FFF2-40B4-BE49-F238E27FC236}">
                <a16:creationId xmlns:a16="http://schemas.microsoft.com/office/drawing/2014/main" id="{0AAC6775-7082-C909-D826-5A6700812C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52" y="898021"/>
            <a:ext cx="1427395" cy="53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52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Getränk, Essen, Alkohol, Drink enthält.&#10;&#10;Automatisch generierte Beschreibung">
            <a:extLst>
              <a:ext uri="{FF2B5EF4-FFF2-40B4-BE49-F238E27FC236}">
                <a16:creationId xmlns:a16="http://schemas.microsoft.com/office/drawing/2014/main" id="{849DD02B-2801-CA22-7104-901534C05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131617"/>
            <a:ext cx="6858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6447183" cy="45942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4100" dirty="0">
                <a:latin typeface="Garamond" panose="02020404030301010803" pitchFamily="18" charset="0"/>
              </a:rPr>
              <a:t>K+K Kirnbauer</a:t>
            </a:r>
          </a:p>
          <a:p>
            <a:pPr marL="0" indent="0">
              <a:buNone/>
            </a:pPr>
            <a:r>
              <a:rPr lang="de-DE" sz="4100" dirty="0">
                <a:latin typeface="Garamond" panose="02020404030301010803" pitchFamily="18" charset="0"/>
              </a:rPr>
              <a:t>Sauvignon Blanc Alte Reben 2021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Kirnbauer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 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Mittelburgenland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Weiß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9"/>
              </a:rPr>
              <a:t>Sauvignon Blanc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12.5 %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Trinkreife: bis 2037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Ausbau: Barrique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Schraubverschluss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272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8633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0" lang="fr-FR" sz="4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Haider Thomas Heinrich</a:t>
            </a:r>
            <a:br>
              <a:rPr kumimoji="0" lang="de-DE" sz="4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de-DE" sz="4500" dirty="0">
                <a:latin typeface="Garamond" panose="02020404030301010803" pitchFamily="18" charset="0"/>
              </a:rPr>
              <a:t>Sauvignon Blanc </a:t>
            </a:r>
            <a:r>
              <a:rPr kumimoji="0" lang="de-DE" sz="4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Lange </a:t>
            </a:r>
            <a:r>
              <a:rPr kumimoji="0" lang="de-DE" sz="45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Ohn</a:t>
            </a:r>
            <a:r>
              <a:rPr kumimoji="0" lang="de-DE" sz="4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 2019</a:t>
            </a:r>
            <a:endParaRPr kumimoji="0" lang="fr-FR" sz="4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  <a:p>
            <a:pPr marL="0" indent="0">
              <a:buNone/>
            </a:pPr>
            <a:endParaRPr kumimoji="0" lang="fr-FR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Weingut Haider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: 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Neusiedlersee</a:t>
            </a:r>
            <a:endParaRPr lang="de-DE" sz="1500" dirty="0">
              <a:solidFill>
                <a:prstClr val="black"/>
              </a:solidFill>
              <a:latin typeface="Garamond" panose="02020404030301010803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Weiß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Sauvignon Blanc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14.5 %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Ausbau: 10 Monate in </a:t>
            </a:r>
            <a:r>
              <a:rPr lang="de-AT" sz="1200" dirty="0"/>
              <a:t>500L Eichenfass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Kork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pPr marL="0" indent="0">
              <a:buNone/>
            </a:pPr>
            <a:endParaRPr lang="fr-FR" sz="2900" dirty="0">
              <a:solidFill>
                <a:prstClr val="black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 descr="Ein Bild, das Glasflasche, Wein, Getränk, Weinflasche enthält.&#10;&#10;Automatisch generierte Beschreibung">
            <a:extLst>
              <a:ext uri="{FF2B5EF4-FFF2-40B4-BE49-F238E27FC236}">
                <a16:creationId xmlns:a16="http://schemas.microsoft.com/office/drawing/2014/main" id="{C886A933-DC69-D3D8-3BD1-6DC2CB96EE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36" y="801188"/>
            <a:ext cx="1536348" cy="56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91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825625"/>
            <a:ext cx="49720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Blaufränkisch</a:t>
            </a:r>
          </a:p>
          <a:p>
            <a:pPr marL="0" indent="0">
              <a:buNone/>
            </a:pPr>
            <a:r>
              <a:rPr lang="de-DE" sz="2800" kern="100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Waldbeeren- oder Kirschfrucht feinherbe Kräuterwürze   präzise lebendig     charakteristische Säure dichte Struktur   markante Tannine   Minze   erdig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13BD65B-70BB-7A3D-3895-EF1A765B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583" y="255392"/>
            <a:ext cx="3336010" cy="71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0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FB238B8-4DFE-4E2F-22B7-8F61F6747985}"/>
              </a:ext>
            </a:extLst>
          </p:cNvPr>
          <p:cNvSpPr txBox="1">
            <a:spLocks/>
          </p:cNvSpPr>
          <p:nvPr/>
        </p:nvSpPr>
        <p:spPr>
          <a:xfrm rot="19421932">
            <a:off x="-305431" y="1689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>
                <a:solidFill>
                  <a:prstClr val="black"/>
                </a:solidFill>
                <a:latin typeface="Garamond" panose="02020404030301010803" pitchFamily="18" charset="0"/>
              </a:rPr>
              <a:t>Die</a:t>
            </a:r>
            <a:r>
              <a:rPr lang="de-AT" sz="5400">
                <a:solidFill>
                  <a:prstClr val="black"/>
                </a:solidFill>
                <a:latin typeface="Garamond" panose="02020404030301010803" pitchFamily="18" charset="0"/>
              </a:rPr>
              <a:t> Blaufränkischen</a:t>
            </a:r>
            <a:endParaRPr lang="de-AT" sz="54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Grafik 2" descr="Ein Bild, das Glasflasche, Weinflasche, Text, Wein enthält.&#10;&#10;Automatisch generierte Beschreibung">
            <a:extLst>
              <a:ext uri="{FF2B5EF4-FFF2-40B4-BE49-F238E27FC236}">
                <a16:creationId xmlns:a16="http://schemas.microsoft.com/office/drawing/2014/main" id="{8F1D87DD-5B5F-314B-E690-E002F13BE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16508" y="865538"/>
            <a:ext cx="6848528" cy="51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79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7192617" cy="4670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0" lang="de-DE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Bernhard Ernst</a:t>
            </a:r>
            <a:br>
              <a:rPr kumimoji="0" lang="de-DE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Blaufränkisch Deutschkreuz 2022</a:t>
            </a:r>
          </a:p>
          <a:p>
            <a:pPr marL="0" indent="0">
              <a:buNone/>
            </a:pPr>
            <a:endParaRPr lang="de-DE" sz="29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Bernhard Ernst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Mittelburgenland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Rot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Blaufränkisch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13.5 %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Schraubverschluss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Sulfite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1184" y="542645"/>
            <a:ext cx="3798982" cy="57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0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966753-4BBF-27F9-2E01-3F4E0EAE6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060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3200" b="1" dirty="0">
                <a:latin typeface="Garamond" panose="02020404030301010803" pitchFamily="18" charset="0"/>
              </a:rPr>
              <a:t>Welschriesling</a:t>
            </a:r>
          </a:p>
          <a:p>
            <a:pPr marL="0" indent="0">
              <a:buNone/>
            </a:pPr>
            <a:endParaRPr lang="de-DE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dirty="0">
                <a:latin typeface="Garamond" panose="02020404030301010803" pitchFamily="18" charset="0"/>
              </a:rPr>
              <a:t>Fruchtig-würzig   grüner Apfel   </a:t>
            </a:r>
            <a:r>
              <a:rPr lang="de-DE" dirty="0" err="1">
                <a:latin typeface="Garamond" panose="02020404030301010803" pitchFamily="18" charset="0"/>
              </a:rPr>
              <a:t>Zitrus</a:t>
            </a:r>
            <a:r>
              <a:rPr lang="de-DE" dirty="0">
                <a:latin typeface="Garamond" panose="02020404030301010803" pitchFamily="18" charset="0"/>
              </a:rPr>
              <a:t>    Heublumennoten    mineralische Noten harmonische Säure   saftig   markant   herzhaft    frisch    animierend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5CCBB7-544F-86BA-5CD0-97BC639B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236" y="-195944"/>
            <a:ext cx="3335214" cy="78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lasche, Glasflasche, Essen, Getränk enthält.&#10;&#10;Automatisch generierte Beschreibung">
            <a:extLst>
              <a:ext uri="{FF2B5EF4-FFF2-40B4-BE49-F238E27FC236}">
                <a16:creationId xmlns:a16="http://schemas.microsoft.com/office/drawing/2014/main" id="{B1E04660-56F3-22CD-1F1F-B70B3307A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75" y="893370"/>
            <a:ext cx="5396345" cy="539634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1887" cy="4870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Anita und Hans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Nittnaus</a:t>
            </a: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de-DE" sz="3200" dirty="0" err="1">
                <a:solidFill>
                  <a:prstClr val="black"/>
                </a:solidFill>
                <a:latin typeface="Garamond" panose="02020404030301010803" pitchFamily="18" charset="0"/>
                <a:ea typeface="+mj-ea"/>
                <a:cs typeface="+mj-cs"/>
              </a:rPr>
              <a:t>Blaufrankisch</a:t>
            </a:r>
            <a:r>
              <a:rPr lang="de-DE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  <a:cs typeface="+mj-cs"/>
              </a:rPr>
              <a:t> K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alk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 und Schiefer 2012</a:t>
            </a: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Nittnaus</a:t>
            </a:r>
            <a:endParaRPr kumimoji="0" lang="de-DE" sz="15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kumimoji="0" lang="de-DE" sz="15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Neusiedlersee</a:t>
            </a:r>
            <a:endParaRPr lang="de-DE" sz="1500" dirty="0">
              <a:solidFill>
                <a:prstClr val="black"/>
              </a:solidFill>
              <a:latin typeface="Garamond" panose="02020404030301010803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Rot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 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9"/>
              </a:rPr>
              <a:t>Blaufränkisch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14.5 %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Kork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2226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4916557" cy="4765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dirty="0">
                <a:latin typeface="Garamond" panose="02020404030301010803" pitchFamily="18" charset="0"/>
              </a:rPr>
              <a:t>Weingut Thom Wachter </a:t>
            </a:r>
          </a:p>
          <a:p>
            <a:pPr marL="0" indent="0">
              <a:buNone/>
            </a:pPr>
            <a:r>
              <a:rPr lang="de-DE" sz="3500" dirty="0">
                <a:latin typeface="Garamond" panose="02020404030301010803" pitchFamily="18" charset="0"/>
              </a:rPr>
              <a:t>Blaufränkisch Eisenberg 2021</a:t>
            </a:r>
          </a:p>
          <a:p>
            <a:pPr marL="0" indent="0"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Thom Wachter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Eisenberg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Rot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 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Blaufränkisch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13 %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Ausbau: Holzfass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Schraubverschluss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Getränk, Flasche, Essen, Alkohol enthält.&#10;&#10;Automatisch generierte Beschreibung">
            <a:extLst>
              <a:ext uri="{FF2B5EF4-FFF2-40B4-BE49-F238E27FC236}">
                <a16:creationId xmlns:a16="http://schemas.microsoft.com/office/drawing/2014/main" id="{5F6DC1A4-2D4F-29AD-4F9F-5EB2DE59D2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26" y="534191"/>
            <a:ext cx="3462331" cy="60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61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165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32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3200" b="1" dirty="0">
                <a:latin typeface="Garamond" panose="02020404030301010803" pitchFamily="18" charset="0"/>
              </a:rPr>
              <a:t>Merlot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800" dirty="0">
                <a:effectLst/>
                <a:latin typeface="Garamond" panose="02020404030301010803" pitchFamily="18" charset="0"/>
              </a:rPr>
              <a:t>Graphit    Kräuter    Brombeeren   Schwarzkirsche    Pflaumen   Nelken    Vanille     Zedernholz   Cassis   rauchig</a:t>
            </a:r>
            <a:endParaRPr lang="de-DE" sz="2800" dirty="0">
              <a:latin typeface="Garamond" panose="02020404030301010803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AC2A69-0DF0-8E00-E230-B51B757F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390" y="0"/>
            <a:ext cx="3331193" cy="73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61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4759703-6E44-E2FF-3049-47BA03F6F813}"/>
              </a:ext>
            </a:extLst>
          </p:cNvPr>
          <p:cNvSpPr txBox="1">
            <a:spLocks/>
          </p:cNvSpPr>
          <p:nvPr/>
        </p:nvSpPr>
        <p:spPr>
          <a:xfrm rot="19421932">
            <a:off x="227154" y="1474064"/>
            <a:ext cx="9413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200" dirty="0">
                <a:solidFill>
                  <a:prstClr val="black"/>
                </a:solidFill>
                <a:latin typeface="Garamond" panose="02020404030301010803" pitchFamily="18" charset="0"/>
              </a:rPr>
              <a:t>Die</a:t>
            </a:r>
            <a:r>
              <a:rPr lang="de-AT" sz="54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de-AT" sz="4800" dirty="0" err="1">
                <a:solidFill>
                  <a:prstClr val="black"/>
                </a:solidFill>
                <a:latin typeface="Garamond" panose="02020404030301010803" pitchFamily="18" charset="0"/>
              </a:rPr>
              <a:t>Merlot</a:t>
            </a:r>
            <a:r>
              <a:rPr lang="de-AT" sz="3600" dirty="0" err="1">
                <a:solidFill>
                  <a:prstClr val="black"/>
                </a:solidFill>
                <a:latin typeface="Garamond" panose="02020404030301010803" pitchFamily="18" charset="0"/>
              </a:rPr>
              <a:t>´</a:t>
            </a:r>
            <a:r>
              <a:rPr lang="de-AT" sz="3200" dirty="0" err="1">
                <a:solidFill>
                  <a:prstClr val="black"/>
                </a:solidFill>
                <a:latin typeface="Garamond" panose="02020404030301010803" pitchFamily="18" charset="0"/>
              </a:rPr>
              <a:t>s</a:t>
            </a:r>
            <a:endParaRPr lang="de-AT" sz="54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Grafik 4" descr="Ein Bild, das Glasflasche, Drink, Weinflasche, Lösung enthält.&#10;&#10;Automatisch generierte Beschreibung">
            <a:extLst>
              <a:ext uri="{FF2B5EF4-FFF2-40B4-BE49-F238E27FC236}">
                <a16:creationId xmlns:a16="http://schemas.microsoft.com/office/drawing/2014/main" id="{5D5A9637-55B9-9141-2BFF-2F777C4C2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86" y="-105783"/>
            <a:ext cx="5302174" cy="70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4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6427304" cy="46704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4100" dirty="0">
                <a:latin typeface="Garamond" panose="02020404030301010803" pitchFamily="18" charset="0"/>
              </a:rPr>
              <a:t>Rotweingut Stefan </a:t>
            </a:r>
            <a:r>
              <a:rPr lang="de-DE" sz="4100" dirty="0" err="1">
                <a:latin typeface="Garamond" panose="02020404030301010803" pitchFamily="18" charset="0"/>
              </a:rPr>
              <a:t>Igler</a:t>
            </a:r>
            <a:r>
              <a:rPr lang="de-DE" sz="4100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de-DE" sz="4100" dirty="0">
                <a:latin typeface="Garamond" panose="02020404030301010803" pitchFamily="18" charset="0"/>
              </a:rPr>
              <a:t>Merlot 2015 </a:t>
            </a:r>
          </a:p>
          <a:p>
            <a:pPr marL="0" indent="0"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Stefan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Igler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 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Mittelburgenland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Rot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Merlot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Schraubverschluss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: 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" name="Grafik 10" descr="Ein Bild, das Glasflasche, Drink, Weinflasche, Wein enthält.&#10;&#10;Automatisch generierte Beschreibung">
            <a:extLst>
              <a:ext uri="{FF2B5EF4-FFF2-40B4-BE49-F238E27FC236}">
                <a16:creationId xmlns:a16="http://schemas.microsoft.com/office/drawing/2014/main" id="{2A7DF9B3-CD34-0478-2794-0CCE30CDEF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43" y="531376"/>
            <a:ext cx="3477148" cy="57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23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48375" cy="4794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0" lang="de-DE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Weingut Lukas Kirnbauer</a:t>
            </a:r>
            <a:br>
              <a:rPr kumimoji="0" lang="de-DE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de-DE" sz="38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  <a:cs typeface="+mj-cs"/>
              </a:rPr>
              <a:t>Merlot</a:t>
            </a:r>
            <a:r>
              <a:rPr kumimoji="0" lang="de-DE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 2022</a:t>
            </a:r>
          </a:p>
          <a:p>
            <a:pPr marL="0" indent="0">
              <a:buNone/>
            </a:pPr>
            <a:endParaRPr lang="de-DE" sz="2900" dirty="0">
              <a:solidFill>
                <a:prstClr val="black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Kirnbauer Weine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 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Mittelburgenland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Rot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Merlot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14 %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Schraubverschluss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Glasflasche, Essen, Drink, Weinflasche enthält.&#10;&#10;Automatisch generierte Beschreibung">
            <a:extLst>
              <a:ext uri="{FF2B5EF4-FFF2-40B4-BE49-F238E27FC236}">
                <a16:creationId xmlns:a16="http://schemas.microsoft.com/office/drawing/2014/main" id="{2A575901-DE0B-72ED-F75F-2AB6D211CD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50" y="93083"/>
            <a:ext cx="4577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82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6619875" cy="4803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5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  <a:cs typeface="+mj-cs"/>
              </a:rPr>
              <a:t>Paul </a:t>
            </a:r>
            <a:r>
              <a:rPr lang="de-DE" sz="3500" dirty="0" err="1">
                <a:solidFill>
                  <a:prstClr val="black"/>
                </a:solidFill>
                <a:latin typeface="Garamond" panose="02020404030301010803" pitchFamily="18" charset="0"/>
                <a:ea typeface="+mj-ea"/>
                <a:cs typeface="+mj-cs"/>
              </a:rPr>
              <a:t>Rittsteuer</a:t>
            </a:r>
            <a:br>
              <a:rPr kumimoji="0" lang="de-DE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de-DE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Merlot Ried Neuberg 2016</a:t>
            </a:r>
          </a:p>
          <a:p>
            <a:pPr marL="0" indent="0">
              <a:buNone/>
            </a:pPr>
            <a:endParaRPr lang="de-DE" sz="2900" dirty="0">
              <a:solidFill>
                <a:prstClr val="black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Paul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Rittsteuer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Neusiedlersee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Rot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Merlot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14 %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Kork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pPr marL="0" indent="0">
              <a:buNone/>
            </a:pPr>
            <a:endParaRPr lang="de-DE" sz="2900" dirty="0">
              <a:solidFill>
                <a:prstClr val="black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Essen, Getränk, Glasflasche, Alkohol enthält.&#10;&#10;Automatisch generierte Beschreibung">
            <a:extLst>
              <a:ext uri="{FF2B5EF4-FFF2-40B4-BE49-F238E27FC236}">
                <a16:creationId xmlns:a16="http://schemas.microsoft.com/office/drawing/2014/main" id="{5C51CACD-DE67-ACF6-746D-7F512339A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69" y="381913"/>
            <a:ext cx="2976591" cy="59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68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9E64F-E775-1AC1-E48B-799595FF0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6821380-9A12-FB18-5584-E40E6BC3B6B2}"/>
              </a:ext>
            </a:extLst>
          </p:cNvPr>
          <p:cNvSpPr txBox="1">
            <a:spLocks/>
          </p:cNvSpPr>
          <p:nvPr/>
        </p:nvSpPr>
        <p:spPr>
          <a:xfrm rot="19421932">
            <a:off x="227154" y="1474064"/>
            <a:ext cx="9413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200" dirty="0">
                <a:solidFill>
                  <a:prstClr val="black"/>
                </a:solidFill>
                <a:latin typeface="Garamond" panose="02020404030301010803" pitchFamily="18" charset="0"/>
              </a:rPr>
              <a:t>Die</a:t>
            </a:r>
            <a:r>
              <a:rPr lang="de-AT" sz="54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de-AT" sz="4800" dirty="0" err="1">
                <a:solidFill>
                  <a:prstClr val="black"/>
                </a:solidFill>
                <a:latin typeface="Garamond" panose="02020404030301010803" pitchFamily="18" charset="0"/>
              </a:rPr>
              <a:t>Merlot</a:t>
            </a:r>
            <a:r>
              <a:rPr lang="de-AT" sz="3600" dirty="0" err="1">
                <a:solidFill>
                  <a:prstClr val="black"/>
                </a:solidFill>
                <a:latin typeface="Garamond" panose="02020404030301010803" pitchFamily="18" charset="0"/>
              </a:rPr>
              <a:t>´</a:t>
            </a:r>
            <a:r>
              <a:rPr lang="de-AT" sz="3200" dirty="0" err="1">
                <a:solidFill>
                  <a:prstClr val="black"/>
                </a:solidFill>
                <a:latin typeface="Garamond" panose="02020404030301010803" pitchFamily="18" charset="0"/>
              </a:rPr>
              <a:t>s</a:t>
            </a:r>
            <a:endParaRPr lang="de-AT" sz="54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Grafik 2" descr="Ein Bild, das Glasflasche, Getränk, Weinflasche, Essen enthält.&#10;&#10;Automatisch generierte Beschreibung">
            <a:extLst>
              <a:ext uri="{FF2B5EF4-FFF2-40B4-BE49-F238E27FC236}">
                <a16:creationId xmlns:a16="http://schemas.microsoft.com/office/drawing/2014/main" id="{25C2F40D-F065-FA18-396B-CC11F863E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2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75EF7-37BD-31D2-BDF4-21C160008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BDC30-17F0-C639-0592-89FC41054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427304" cy="46704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4100" dirty="0">
                <a:latin typeface="Garamond" panose="02020404030301010803" pitchFamily="18" charset="0"/>
              </a:rPr>
              <a:t>Kopfensteiner</a:t>
            </a:r>
          </a:p>
          <a:p>
            <a:pPr marL="0" indent="0">
              <a:buNone/>
            </a:pPr>
            <a:r>
              <a:rPr lang="de-DE" sz="4100" dirty="0">
                <a:latin typeface="Garamond" panose="02020404030301010803" pitchFamily="18" charset="0"/>
              </a:rPr>
              <a:t>Merlot 2019 </a:t>
            </a:r>
          </a:p>
          <a:p>
            <a:pPr marL="0" indent="0"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Kopfensteiner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Eisenberg</a:t>
            </a:r>
            <a:endParaRPr lang="fr-FR" sz="1500" dirty="0">
              <a:solidFill>
                <a:prstClr val="black"/>
              </a:solidFill>
              <a:latin typeface="Garamond" panose="02020404030301010803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Rot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Merlot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14,5 %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Trinkreife: 2023 bis 2035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Ausbau: 20 Monate im kleinen Eichenfass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Kork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: 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 descr="Ein Bild, das Essen, Getränk, Glasflasche, Alkohol enthält.&#10;&#10;Automatisch generierte Beschreibung">
            <a:extLst>
              <a:ext uri="{FF2B5EF4-FFF2-40B4-BE49-F238E27FC236}">
                <a16:creationId xmlns:a16="http://schemas.microsoft.com/office/drawing/2014/main" id="{D9BAD436-CF4C-D1C5-D2B0-1443DAAB7E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89" y="494729"/>
            <a:ext cx="3545834" cy="59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32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C5D03-A3C6-F8EE-BAED-81E6468C9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8F2255-4A68-87C2-D014-D5792D4F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8375" cy="4794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4100" dirty="0">
                <a:latin typeface="Garamond" panose="02020404030301010803" pitchFamily="18" charset="0"/>
              </a:rPr>
              <a:t>Weingut Ernst</a:t>
            </a:r>
            <a:br>
              <a:rPr lang="de-DE" sz="4100" dirty="0">
                <a:latin typeface="Garamond" panose="02020404030301010803" pitchFamily="18" charset="0"/>
              </a:rPr>
            </a:br>
            <a:r>
              <a:rPr lang="de-DE" sz="4100" dirty="0">
                <a:latin typeface="Garamond" panose="02020404030301010803" pitchFamily="18" charset="0"/>
              </a:rPr>
              <a:t>Merlot </a:t>
            </a:r>
            <a:r>
              <a:rPr lang="de-DE" sz="4100" dirty="0" err="1">
                <a:latin typeface="Garamond" panose="02020404030301010803" pitchFamily="18" charset="0"/>
              </a:rPr>
              <a:t>Sideways</a:t>
            </a:r>
            <a:r>
              <a:rPr lang="de-DE" sz="4100" dirty="0">
                <a:latin typeface="Garamond" panose="02020404030301010803" pitchFamily="18" charset="0"/>
              </a:rPr>
              <a:t> 2018</a:t>
            </a:r>
          </a:p>
          <a:p>
            <a:pPr marL="0" indent="0">
              <a:buNone/>
            </a:pPr>
            <a:endParaRPr lang="de-DE" sz="2900" dirty="0">
              <a:solidFill>
                <a:prstClr val="black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 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Bernhard Ernst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lang="fr-FR" sz="1500" dirty="0">
                <a:solidFill>
                  <a:prstClr val="black"/>
                </a:solidFill>
                <a:latin typeface="Garamond" panose="02020404030301010803" pitchFamily="18" charset="0"/>
                <a:cs typeface="+mn-cs"/>
              </a:rPr>
              <a:t>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Mittelburgenland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Rot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Merlot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Ausbau: 40 Monate im Barrique / Kleines Holzfass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Kork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 descr="Ein Bild, das Glasflasche, Alkohol, Getränk, Essen enthält.&#10;&#10;Automatisch generierte Beschreibung">
            <a:extLst>
              <a:ext uri="{FF2B5EF4-FFF2-40B4-BE49-F238E27FC236}">
                <a16:creationId xmlns:a16="http://schemas.microsoft.com/office/drawing/2014/main" id="{463EB977-DF43-7C02-6A93-D58509539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58" y="245200"/>
            <a:ext cx="4157691" cy="62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9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D51DA32-7B90-408B-DCF8-0627EFEA1B66}"/>
              </a:ext>
            </a:extLst>
          </p:cNvPr>
          <p:cNvSpPr txBox="1">
            <a:spLocks/>
          </p:cNvSpPr>
          <p:nvPr/>
        </p:nvSpPr>
        <p:spPr>
          <a:xfrm rot="19421932">
            <a:off x="-264035" y="2556361"/>
            <a:ext cx="6057529" cy="194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4800" dirty="0">
                <a:solidFill>
                  <a:prstClr val="black"/>
                </a:solidFill>
                <a:latin typeface="Garamond" panose="02020404030301010803" pitchFamily="18" charset="0"/>
              </a:rPr>
              <a:t>Die</a:t>
            </a:r>
            <a:r>
              <a:rPr lang="de-AT" sz="54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</a:p>
          <a:p>
            <a:r>
              <a:rPr lang="de-AT" sz="8800" dirty="0">
                <a:solidFill>
                  <a:prstClr val="black"/>
                </a:solidFill>
                <a:latin typeface="Garamond" panose="02020404030301010803" pitchFamily="18" charset="0"/>
              </a:rPr>
              <a:t>Welschrieslinge</a:t>
            </a:r>
            <a:endParaRPr lang="de-AT" sz="54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Grafik 2" descr="Ein Bild, das Glasflasche, Wein, Weinflasche, Getränk enthält.&#10;&#10;Automatisch generierte Beschreibung">
            <a:extLst>
              <a:ext uri="{FF2B5EF4-FFF2-40B4-BE49-F238E27FC236}">
                <a16:creationId xmlns:a16="http://schemas.microsoft.com/office/drawing/2014/main" id="{12672B87-241A-BFC5-D6BE-8B0222B5A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25" y="0"/>
            <a:ext cx="5155287" cy="687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61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80F84-10DF-947D-3805-6BE0BB4B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719FFE-D5A5-D290-8006-32DFE6891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619875" cy="4803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5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  <a:cs typeface="+mj-cs"/>
              </a:rPr>
              <a:t>Rotweingut IBY</a:t>
            </a:r>
            <a:br>
              <a:rPr kumimoji="0" lang="de-DE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de-DE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Merlot Reserve 2020</a:t>
            </a:r>
          </a:p>
          <a:p>
            <a:pPr marL="0" indent="0">
              <a:buNone/>
            </a:pPr>
            <a:endParaRPr lang="de-DE" sz="2900" dirty="0">
              <a:solidFill>
                <a:prstClr val="black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Rotweingut IBY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Mittelburgenland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Rot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Merlot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14.5 %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Trinkreife: bis </a:t>
            </a:r>
            <a:r>
              <a:rPr lang="de-AT" sz="1200" dirty="0"/>
              <a:t>2034, bei optimaler Lagerung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Ausbau: min. 12 Monate im Barrique / Kleines Holzfass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Glas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pPr marL="0" indent="0">
              <a:buNone/>
            </a:pPr>
            <a:endParaRPr lang="de-DE" sz="2900" dirty="0">
              <a:solidFill>
                <a:prstClr val="black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 descr="Ein Bild, das Weinflasche, Wein, Glasflasche, Drink enthält.&#10;&#10;Automatisch generierte Beschreibung">
            <a:extLst>
              <a:ext uri="{FF2B5EF4-FFF2-40B4-BE49-F238E27FC236}">
                <a16:creationId xmlns:a16="http://schemas.microsoft.com/office/drawing/2014/main" id="{2F92301D-AE96-F3D0-E5A0-186EF89B5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477982"/>
            <a:ext cx="5902036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68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2456A-1C1B-7E2B-EDD3-26B55D4EF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7753FE7-71AF-5C2A-6D02-B80D1FCDE8B5}"/>
              </a:ext>
            </a:extLst>
          </p:cNvPr>
          <p:cNvSpPr txBox="1">
            <a:spLocks/>
          </p:cNvSpPr>
          <p:nvPr/>
        </p:nvSpPr>
        <p:spPr>
          <a:xfrm rot="19421932">
            <a:off x="-305431" y="1689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>
                <a:solidFill>
                  <a:prstClr val="black"/>
                </a:solidFill>
                <a:latin typeface="Garamond" panose="02020404030301010803" pitchFamily="18" charset="0"/>
              </a:rPr>
              <a:t>Die</a:t>
            </a:r>
            <a:r>
              <a:rPr lang="de-AT" sz="5400">
                <a:solidFill>
                  <a:prstClr val="black"/>
                </a:solidFill>
                <a:latin typeface="Garamond" panose="02020404030301010803" pitchFamily="18" charset="0"/>
              </a:rPr>
              <a:t> Blaufränkischen</a:t>
            </a:r>
            <a:endParaRPr lang="de-AT" sz="54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Grafik 4" descr="Ein Bild, das Glasflasche, Weinflasche, Drink, Wein enthält.&#10;&#10;Automatisch generierte Beschreibung">
            <a:extLst>
              <a:ext uri="{FF2B5EF4-FFF2-40B4-BE49-F238E27FC236}">
                <a16:creationId xmlns:a16="http://schemas.microsoft.com/office/drawing/2014/main" id="{6203C2E7-7BAF-F156-7875-D00D102F4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04" y="7318"/>
            <a:ext cx="4766051" cy="63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94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A0BDC-8547-6742-E565-B7821D1AC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92857-99E0-2487-6148-3BB75D8E2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192617" cy="46704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0" lang="de-DE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Gesellmann</a:t>
            </a:r>
            <a:br>
              <a:rPr kumimoji="0" lang="de-DE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Blaufränkisch </a:t>
            </a:r>
            <a:r>
              <a:rPr lang="de-DE" sz="350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de-DE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ochberc</a:t>
            </a:r>
            <a:r>
              <a:rPr kumimoji="0" lang="de-DE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2012</a:t>
            </a:r>
          </a:p>
          <a:p>
            <a:pPr marL="0" indent="0">
              <a:buNone/>
            </a:pPr>
            <a:endParaRPr lang="de-DE" sz="2900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Weingut 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Gesellmann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Mittelburgenland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Rot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Blaufränkisch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14.5 %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Trinkreife: bis 2025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Ausbau: 30 Monate im 500l Holzfass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Kork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Sulfite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Glasflasche, Getränk, Drink, Weinflasche enthält.&#10;&#10;Automatisch generierte Beschreibung">
            <a:extLst>
              <a:ext uri="{FF2B5EF4-FFF2-40B4-BE49-F238E27FC236}">
                <a16:creationId xmlns:a16="http://schemas.microsoft.com/office/drawing/2014/main" id="{4CF1CA7B-92BF-DDCC-2DD4-BCAB24ECC0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69" y="558495"/>
            <a:ext cx="1556342" cy="56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81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601A1-8A75-C03D-BD28-471B04832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529B3C-E911-6EB5-50D3-B6E8E020D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1887" cy="48704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Anita und Hans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Nittnaus</a:t>
            </a: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de-DE" sz="3200" dirty="0" err="1">
                <a:solidFill>
                  <a:prstClr val="black"/>
                </a:solidFill>
                <a:latin typeface="Garamond" panose="02020404030301010803" pitchFamily="18" charset="0"/>
                <a:ea typeface="+mj-ea"/>
                <a:cs typeface="+mj-cs"/>
              </a:rPr>
              <a:t>Blaufrankisch</a:t>
            </a:r>
            <a:r>
              <a:rPr lang="de-DE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  <a:cs typeface="+mj-cs"/>
              </a:rPr>
              <a:t> Lange </a:t>
            </a:r>
            <a:r>
              <a:rPr lang="de-DE" sz="3200" dirty="0" err="1">
                <a:solidFill>
                  <a:prstClr val="black"/>
                </a:solidFill>
                <a:latin typeface="Garamond" panose="02020404030301010803" pitchFamily="18" charset="0"/>
                <a:ea typeface="+mj-ea"/>
                <a:cs typeface="+mj-cs"/>
              </a:rPr>
              <a:t>Ohn</a:t>
            </a:r>
            <a:r>
              <a:rPr lang="de-DE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  <a:cs typeface="+mj-cs"/>
              </a:rPr>
              <a:t> 2016</a:t>
            </a: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Nittnaus</a:t>
            </a:r>
            <a:endParaRPr kumimoji="0" lang="de-DE" sz="15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Neusiedlersee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Rot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 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Blaufränkisch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13.5 %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Trinkreife: 20 Jahre und mehr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Ausbau: 18 Monate Reife in 500l Holzfässern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Kork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 descr="Ein Bild, das Essen, Glasflasche, Getränk, Drink enthält.&#10;&#10;Automatisch generierte Beschreibung">
            <a:extLst>
              <a:ext uri="{FF2B5EF4-FFF2-40B4-BE49-F238E27FC236}">
                <a16:creationId xmlns:a16="http://schemas.microsoft.com/office/drawing/2014/main" id="{292FE0F4-211D-719C-B5D6-BB45E65655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28" y="224495"/>
            <a:ext cx="4409466" cy="62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7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82FB5-071C-F694-BC0C-5ED4B45B7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BBB531-5CA8-A952-86AD-3EE4F6293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13029" cy="47656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3500" dirty="0">
                <a:latin typeface="Garamond" panose="02020404030301010803" pitchFamily="18" charset="0"/>
              </a:rPr>
              <a:t>Weingut </a:t>
            </a:r>
            <a:r>
              <a:rPr lang="de-DE" sz="3500" dirty="0" err="1">
                <a:latin typeface="Garamond" panose="02020404030301010803" pitchFamily="18" charset="0"/>
              </a:rPr>
              <a:t>Jalits</a:t>
            </a:r>
            <a:r>
              <a:rPr lang="de-DE" sz="3500" dirty="0">
                <a:latin typeface="Garamond" panose="02020404030301010803" pitchFamily="18" charset="0"/>
              </a:rPr>
              <a:t> </a:t>
            </a:r>
          </a:p>
          <a:p>
            <a:pPr marL="0" indent="0">
              <a:buNone/>
            </a:pPr>
            <a:r>
              <a:rPr lang="de-DE" sz="3500" dirty="0">
                <a:latin typeface="Garamond" panose="02020404030301010803" pitchFamily="18" charset="0"/>
              </a:rPr>
              <a:t>Blaufränkisch Reserve Diabas 2011</a:t>
            </a:r>
          </a:p>
          <a:p>
            <a:pPr marL="0" indent="0"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Jalits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Eisenberg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Rot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 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Blaufränkisch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14 %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Kork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 descr="Ein Bild, das Essen, Glasflasche, Getränk, Alkohol enthält.&#10;&#10;Automatisch generierte Beschreibung">
            <a:extLst>
              <a:ext uri="{FF2B5EF4-FFF2-40B4-BE49-F238E27FC236}">
                <a16:creationId xmlns:a16="http://schemas.microsoft.com/office/drawing/2014/main" id="{E461FB85-A594-5F5F-47FD-B9ED0332BA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01" y="54755"/>
            <a:ext cx="2045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92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7679" y="308113"/>
            <a:ext cx="6440555" cy="13616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3200" dirty="0">
                <a:latin typeface="Garamond" panose="02020404030301010803" pitchFamily="18" charset="0"/>
              </a:rPr>
              <a:t>„</a:t>
            </a:r>
            <a:r>
              <a:rPr lang="de-DE" sz="3200" dirty="0"/>
              <a:t>Eine Genussreise durch das Burgenland: </a:t>
            </a:r>
          </a:p>
          <a:p>
            <a:pPr marL="0" indent="0" algn="ctr">
              <a:buNone/>
            </a:pPr>
            <a:r>
              <a:rPr lang="de-DE" sz="3200" dirty="0"/>
              <a:t>von Nord nach Süd</a:t>
            </a:r>
            <a:r>
              <a:rPr lang="de-DE" sz="3200" dirty="0">
                <a:latin typeface="Garamond" panose="02020404030301010803" pitchFamily="18" charset="0"/>
              </a:rPr>
              <a:t>“</a:t>
            </a:r>
          </a:p>
        </p:txBody>
      </p:sp>
      <p:pic>
        <p:nvPicPr>
          <p:cNvPr id="4" name="Grafik 3" descr="Ein Bild, das Glasflasche, Wein, Weinflasche, Im Haus enthält.&#10;&#10;Automatisch generierte Beschreibung">
            <a:extLst>
              <a:ext uri="{FF2B5EF4-FFF2-40B4-BE49-F238E27FC236}">
                <a16:creationId xmlns:a16="http://schemas.microsoft.com/office/drawing/2014/main" id="{43A845AC-95CD-E933-3D55-C20CDD7B5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3" y="1801387"/>
            <a:ext cx="11385513" cy="459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9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C630A-F917-9787-95A9-D858743D6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0F36F26-E630-FA39-85EE-DBBF672BE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632" y="196570"/>
            <a:ext cx="4315168" cy="646486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75317-ABAC-BD5A-42ED-311B2993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0926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0" lang="fr-FR" sz="3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Juliana </a:t>
            </a:r>
            <a:r>
              <a:rPr kumimoji="0" lang="fr-FR" sz="3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Wieder</a:t>
            </a:r>
            <a:br>
              <a:rPr kumimoji="0" lang="de-DE" sz="3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lang="fr-FR" sz="3800" dirty="0" err="1">
                <a:solidFill>
                  <a:prstClr val="black"/>
                </a:solidFill>
                <a:latin typeface="Garamond" panose="02020404030301010803" pitchFamily="18" charset="0"/>
                <a:ea typeface="+mj-ea"/>
                <a:cs typeface="+mj-cs"/>
              </a:rPr>
              <a:t>Welschriesling</a:t>
            </a:r>
            <a:r>
              <a:rPr lang="fr-FR" sz="38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  <a:cs typeface="+mj-cs"/>
              </a:rPr>
              <a:t> </a:t>
            </a:r>
            <a:r>
              <a:rPr lang="fr-FR" sz="3800" dirty="0" err="1">
                <a:solidFill>
                  <a:prstClr val="black"/>
                </a:solidFill>
                <a:latin typeface="Garamond" panose="02020404030301010803" pitchFamily="18" charset="0"/>
                <a:ea typeface="+mj-ea"/>
                <a:cs typeface="+mj-cs"/>
              </a:rPr>
              <a:t>Messwein</a:t>
            </a:r>
            <a:r>
              <a:rPr lang="fr-FR" sz="38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  <a:cs typeface="+mj-cs"/>
              </a:rPr>
              <a:t> Kabinett </a:t>
            </a:r>
            <a:r>
              <a:rPr kumimoji="0" lang="fr-FR" sz="3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2022</a:t>
            </a: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Weingut Juliana Wieder</a:t>
            </a:r>
            <a:endParaRPr kumimoji="0" lang="de-DE" sz="15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 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Mittelburgenland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Weiß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9"/>
              </a:rPr>
              <a:t>Welschriesling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12,5 %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Schraubverschluss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035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AF67A-3AF2-9F1F-961F-819F2A311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9BBE26-7E42-503F-8FB5-8F6AB4131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8162926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de-DE" sz="3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Friedrich</a:t>
            </a:r>
            <a:br>
              <a:rPr kumimoji="0" lang="de-DE" sz="3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de-DE" sz="3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Welschriesling </a:t>
            </a:r>
            <a:r>
              <a:rPr kumimoji="0" lang="de-DE" sz="35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exclusiv</a:t>
            </a:r>
            <a:r>
              <a:rPr kumimoji="0" lang="de-DE" sz="3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 2023</a:t>
            </a:r>
          </a:p>
          <a:p>
            <a:pPr marL="0" indent="0">
              <a:buNone/>
            </a:pPr>
            <a:endParaRPr kumimoji="0" lang="de-DE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Weingut Friedrich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Neusiedlersee</a:t>
            </a:r>
            <a:endParaRPr lang="de-DE" sz="1500" dirty="0">
              <a:solidFill>
                <a:prstClr val="black"/>
              </a:solidFill>
              <a:latin typeface="Garamond" panose="02020404030301010803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Weiß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 Welschriesling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12 %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Schraubverschluss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pPr marL="0" indent="0">
              <a:buNone/>
            </a:pPr>
            <a:endParaRPr lang="de-DE" sz="2900" dirty="0">
              <a:solidFill>
                <a:prstClr val="black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 descr="Ein Bild, das Essen, Getränk, Alkohol, Drink enthält.&#10;&#10;Automatisch generierte Beschreibung">
            <a:extLst>
              <a:ext uri="{FF2B5EF4-FFF2-40B4-BE49-F238E27FC236}">
                <a16:creationId xmlns:a16="http://schemas.microsoft.com/office/drawing/2014/main" id="{862DC150-52A5-325F-EB21-BAD7EC452F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55" y="421444"/>
            <a:ext cx="4405746" cy="58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2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825624"/>
            <a:ext cx="8162926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de-DE" sz="3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Tallian</a:t>
            </a:r>
            <a:br>
              <a:rPr kumimoji="0" lang="de-DE" sz="3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de-DE" sz="3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Welschriesling 2022</a:t>
            </a:r>
          </a:p>
          <a:p>
            <a:pPr marL="0" indent="0">
              <a:buNone/>
            </a:pPr>
            <a:endParaRPr kumimoji="0" lang="de-DE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Wein Tallian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Eisenberg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Weiß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 Welschriesling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12,5 %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Schraubverschluss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pPr marL="0" indent="0">
              <a:buNone/>
            </a:pPr>
            <a:endParaRPr lang="de-DE" sz="2900" dirty="0">
              <a:solidFill>
                <a:prstClr val="black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618714-EEC9-C9B7-4CC5-15A1F7CDF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4798" y="713945"/>
            <a:ext cx="1892653" cy="543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8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19725" cy="471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>
                <a:latin typeface="Garamond" panose="02020404030301010803" pitchFamily="18" charset="0"/>
              </a:rPr>
              <a:t>Chardonnay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Fruchtbetont     Kernobst      Apfel     Quitte     Exotik     Klassisch     elegante Würze     Wiesenblumen     Nüsse     </a:t>
            </a:r>
            <a:r>
              <a:rPr kumimoji="0" lang="de-AT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Mineralik</a:t>
            </a:r>
            <a:r>
              <a:rPr kumimoji="0" lang="de-AT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buttrige Aromen     Röstaromen     </a:t>
            </a:r>
            <a:r>
              <a:rPr kumimoji="0" lang="de-AT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Extraktreich</a:t>
            </a:r>
            <a:r>
              <a:rPr kumimoji="0" lang="de-AT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Weißbrot     Karamell     Dörrobst     Rosinen     Vanille kleines Holzfass     Reserve </a:t>
            </a:r>
          </a:p>
          <a:p>
            <a:endParaRPr lang="de-DE" dirty="0"/>
          </a:p>
        </p:txBody>
      </p:sp>
      <p:pic>
        <p:nvPicPr>
          <p:cNvPr id="2" name="Inhaltsplatzhalter 4">
            <a:extLst>
              <a:ext uri="{FF2B5EF4-FFF2-40B4-BE49-F238E27FC236}">
                <a16:creationId xmlns:a16="http://schemas.microsoft.com/office/drawing/2014/main" id="{D73ECEB3-0B65-F805-7ADB-5F3D8380A91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4032" y="79513"/>
            <a:ext cx="3362325" cy="73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5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9C0531F-F69A-CAE2-E991-D03B7402CE96}"/>
              </a:ext>
            </a:extLst>
          </p:cNvPr>
          <p:cNvSpPr txBox="1">
            <a:spLocks/>
          </p:cNvSpPr>
          <p:nvPr/>
        </p:nvSpPr>
        <p:spPr>
          <a:xfrm rot="19421932">
            <a:off x="-628065" y="16097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>
                <a:latin typeface="Garamond" panose="02020404030301010803" pitchFamily="18" charset="0"/>
              </a:rPr>
              <a:t>Die</a:t>
            </a:r>
            <a:r>
              <a:rPr lang="de-AT" sz="5400">
                <a:latin typeface="Garamond" panose="02020404030301010803" pitchFamily="18" charset="0"/>
              </a:rPr>
              <a:t> </a:t>
            </a:r>
            <a:r>
              <a:rPr lang="de-AT" sz="7200">
                <a:latin typeface="Garamond" panose="02020404030301010803" pitchFamily="18" charset="0"/>
              </a:rPr>
              <a:t>Chardonnay</a:t>
            </a:r>
            <a:r>
              <a:rPr lang="de-AT" sz="5400">
                <a:latin typeface="Garamond" panose="02020404030301010803" pitchFamily="18" charset="0"/>
              </a:rPr>
              <a:t>´</a:t>
            </a:r>
            <a:r>
              <a:rPr lang="de-AT">
                <a:latin typeface="Garamond" panose="02020404030301010803" pitchFamily="18" charset="0"/>
              </a:rPr>
              <a:t>s</a:t>
            </a:r>
            <a:endParaRPr lang="de-AT" sz="5400" dirty="0">
              <a:latin typeface="Garamond" panose="02020404030301010803" pitchFamily="18" charset="0"/>
            </a:endParaRPr>
          </a:p>
        </p:txBody>
      </p:sp>
      <p:pic>
        <p:nvPicPr>
          <p:cNvPr id="5" name="Grafik 4" descr="Ein Bild, das Glasflasche, Weinflasche, Getränk, Wein enthält.&#10;&#10;Automatisch generierte Beschreibung">
            <a:extLst>
              <a:ext uri="{FF2B5EF4-FFF2-40B4-BE49-F238E27FC236}">
                <a16:creationId xmlns:a16="http://schemas.microsoft.com/office/drawing/2014/main" id="{8E671BA4-99AF-183F-C3F7-5A6BF05EE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2" y="0"/>
            <a:ext cx="51816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9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32983" cy="485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dirty="0">
                <a:latin typeface="Garamond" panose="02020404030301010803" pitchFamily="18" charset="0"/>
              </a:rPr>
              <a:t>Paul </a:t>
            </a:r>
            <a:r>
              <a:rPr lang="de-DE" sz="3500" dirty="0" err="1">
                <a:latin typeface="Garamond" panose="02020404030301010803" pitchFamily="18" charset="0"/>
              </a:rPr>
              <a:t>Lehrner</a:t>
            </a:r>
            <a:endParaRPr lang="de-DE" sz="3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de-DE" sz="3500" dirty="0">
                <a:latin typeface="Garamond" panose="02020404030301010803" pitchFamily="18" charset="0"/>
              </a:rPr>
              <a:t>Chardonnay 2021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Produzent: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Paul </a:t>
            </a:r>
            <a:r>
              <a:rPr kumimoji="0" lang="de-DE" sz="15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2"/>
              </a:rPr>
              <a:t>Lehrner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Gebiet: 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3"/>
              </a:rPr>
              <a:t>Österreich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4"/>
              </a:rPr>
              <a:t>Burgenland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/ </a:t>
            </a:r>
            <a:r>
              <a:rPr kumimoji="0" lang="fr-FR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5"/>
              </a:rPr>
              <a:t>Mittelburgenland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Farbe: Weiß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Typ: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6"/>
              </a:rPr>
              <a:t>Wein (aus Trauben)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/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7"/>
              </a:rPr>
              <a:t>Still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Charakter: Trocken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Sorte: </a:t>
            </a:r>
            <a:r>
              <a:rPr kumimoji="0" lang="de-DE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  <a:hlinkClick r:id="rId8"/>
              </a:rPr>
              <a:t>Chardonnay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Inhalt/Menge: 0.75 l</a:t>
            </a:r>
          </a:p>
          <a:p>
            <a:pPr marL="0" indent="0">
              <a:buNone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Alkoholgehalt: 13,5 %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Ausbau: Holzfass, Stahltank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Verschlussart: Kork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Enthält: </a:t>
            </a: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Sulfite</a:t>
            </a:r>
          </a:p>
          <a:p>
            <a:endParaRPr lang="de-DE" dirty="0"/>
          </a:p>
        </p:txBody>
      </p:sp>
      <p:pic>
        <p:nvPicPr>
          <p:cNvPr id="5" name="Grafik 4" descr="Ein Bild, das Getränk, Alkohol, Glasflasche, Essen enthält.&#10;&#10;Automatisch generierte Beschreibung">
            <a:extLst>
              <a:ext uri="{FF2B5EF4-FFF2-40B4-BE49-F238E27FC236}">
                <a16:creationId xmlns:a16="http://schemas.microsoft.com/office/drawing/2014/main" id="{3AA4AA9D-4006-D648-19C1-44A58757A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6" y="449408"/>
            <a:ext cx="5742709" cy="57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518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1345</Words>
  <Application>Microsoft Office PowerPoint</Application>
  <PresentationFormat>Breitbild</PresentationFormat>
  <Paragraphs>307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Garamond</vt:lpstr>
      <vt:lpstr>Times New Roman</vt:lpstr>
      <vt:lpstr>1_Office</vt:lpstr>
      <vt:lpstr>Stammtisch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Dipl.-Päd. Krammer Herbert</dc:creator>
  <cp:lastModifiedBy>Theuritzbacher Michael</cp:lastModifiedBy>
  <cp:revision>62</cp:revision>
  <dcterms:created xsi:type="dcterms:W3CDTF">2023-11-14T17:05:17Z</dcterms:created>
  <dcterms:modified xsi:type="dcterms:W3CDTF">2024-03-13T07:41:35Z</dcterms:modified>
</cp:coreProperties>
</file>